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notesSlides/notesSlide2.xml" ContentType="application/vnd.openxmlformats-officedocument.presentationml.notesSlide+xml"/>
  <Override PartName="/ppt/charts/chart4.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5.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notesSlides/notesSlide4.xml" ContentType="application/vnd.openxmlformats-officedocument.presentationml.notesSlide+xml"/>
  <Override PartName="/ppt/charts/chart6.xml" ContentType="application/vnd.openxmlformats-officedocument.drawingml.chart+xml"/>
  <Override PartName="/ppt/theme/themeOverride4.xml" ContentType="application/vnd.openxmlformats-officedocument.themeOverride+xml"/>
  <Override PartName="/ppt/notesSlides/notesSlide5.xml" ContentType="application/vnd.openxmlformats-officedocument.presentationml.notesSlide+xml"/>
  <Override PartName="/ppt/charts/chart7.xml" ContentType="application/vnd.openxmlformats-officedocument.drawingml.chart+xml"/>
  <Override PartName="/ppt/theme/themeOverride5.xml" ContentType="application/vnd.openxmlformats-officedocument.themeOverride+xml"/>
  <Override PartName="/ppt/notesSlides/notesSlide6.xml" ContentType="application/vnd.openxmlformats-officedocument.presentationml.notesSlide+xml"/>
  <Override PartName="/ppt/charts/chart8.xml" ContentType="application/vnd.openxmlformats-officedocument.drawingml.chart+xml"/>
  <Override PartName="/ppt/theme/themeOverride6.xml" ContentType="application/vnd.openxmlformats-officedocument.themeOverride+xml"/>
  <Override PartName="/ppt/notesSlides/notesSlide7.xml" ContentType="application/vnd.openxmlformats-officedocument.presentationml.notesSlide+xml"/>
  <Override PartName="/ppt/charts/chart9.xml" ContentType="application/vnd.openxmlformats-officedocument.drawingml.chart+xml"/>
  <Override PartName="/ppt/theme/themeOverride7.xml" ContentType="application/vnd.openxmlformats-officedocument.themeOverride+xml"/>
  <Override PartName="/ppt/notesSlides/notesSlide8.xml" ContentType="application/vnd.openxmlformats-officedocument.presentationml.notesSlide+xml"/>
  <Override PartName="/ppt/charts/chart10.xml" ContentType="application/vnd.openxmlformats-officedocument.drawingml.chart+xml"/>
  <Override PartName="/ppt/theme/themeOverride8.xml" ContentType="application/vnd.openxmlformats-officedocument.themeOverride+xml"/>
  <Override PartName="/ppt/charts/chart11.xml" ContentType="application/vnd.openxmlformats-officedocument.drawingml.chart+xml"/>
  <Override PartName="/ppt/theme/themeOverride9.xml" ContentType="application/vnd.openxmlformats-officedocument.themeOverride+xml"/>
  <Override PartName="/ppt/notesSlides/notesSlide9.xml" ContentType="application/vnd.openxmlformats-officedocument.presentationml.notesSlide+xml"/>
  <Override PartName="/ppt/charts/chart12.xml" ContentType="application/vnd.openxmlformats-officedocument.drawingml.chart+xml"/>
  <Override PartName="/ppt/theme/themeOverride10.xml" ContentType="application/vnd.openxmlformats-officedocument.themeOverride+xml"/>
  <Override PartName="/ppt/notesSlides/notesSlide10.xml" ContentType="application/vnd.openxmlformats-officedocument.presentationml.notesSlide+xml"/>
  <Override PartName="/ppt/charts/chart13.xml" ContentType="application/vnd.openxmlformats-officedocument.drawingml.chart+xml"/>
  <Override PartName="/ppt/theme/themeOverride11.xml" ContentType="application/vnd.openxmlformats-officedocument.themeOverride+xml"/>
  <Override PartName="/ppt/notesSlides/notesSlide11.xml" ContentType="application/vnd.openxmlformats-officedocument.presentationml.notesSlide+xml"/>
  <Override PartName="/ppt/charts/chart14.xml" ContentType="application/vnd.openxmlformats-officedocument.drawingml.chart+xml"/>
  <Override PartName="/ppt/theme/themeOverride12.xml" ContentType="application/vnd.openxmlformats-officedocument.themeOverride+xml"/>
  <Override PartName="/ppt/notesSlides/notesSlide12.xml" ContentType="application/vnd.openxmlformats-officedocument.presentationml.notesSlide+xml"/>
  <Override PartName="/ppt/charts/chart15.xml" ContentType="application/vnd.openxmlformats-officedocument.drawingml.chart+xml"/>
  <Override PartName="/ppt/theme/themeOverride13.xml" ContentType="application/vnd.openxmlformats-officedocument.themeOverride+xml"/>
  <Override PartName="/ppt/notesSlides/notesSlide13.xml" ContentType="application/vnd.openxmlformats-officedocument.presentationml.notesSlide+xml"/>
  <Override PartName="/ppt/charts/chart16.xml" ContentType="application/vnd.openxmlformats-officedocument.drawingml.chart+xml"/>
  <Override PartName="/ppt/theme/themeOverride14.xml" ContentType="application/vnd.openxmlformats-officedocument.themeOverride+xml"/>
  <Override PartName="/ppt/notesSlides/notesSlide14.xml" ContentType="application/vnd.openxmlformats-officedocument.presentationml.notesSlide+xml"/>
  <Override PartName="/ppt/charts/chart17.xml" ContentType="application/vnd.openxmlformats-officedocument.drawingml.chart+xml"/>
  <Override PartName="/ppt/theme/themeOverride15.xml" ContentType="application/vnd.openxmlformats-officedocument.themeOverride+xml"/>
  <Override PartName="/ppt/notesSlides/notesSlide15.xml" ContentType="application/vnd.openxmlformats-officedocument.presentationml.notesSlide+xml"/>
  <Override PartName="/ppt/charts/chart18.xml" ContentType="application/vnd.openxmlformats-officedocument.drawingml.chart+xml"/>
  <Override PartName="/ppt/theme/themeOverride16.xml" ContentType="application/vnd.openxmlformats-officedocument.themeOverride+xml"/>
  <Override PartName="/ppt/notesSlides/notesSlide16.xml" ContentType="application/vnd.openxmlformats-officedocument.presentationml.notesSlide+xml"/>
  <Override PartName="/ppt/charts/chart19.xml" ContentType="application/vnd.openxmlformats-officedocument.drawingml.chart+xml"/>
  <Override PartName="/ppt/theme/themeOverride17.xml" ContentType="application/vnd.openxmlformats-officedocument.themeOverride+xml"/>
  <Override PartName="/ppt/notesSlides/notesSlide17.xml" ContentType="application/vnd.openxmlformats-officedocument.presentationml.notesSlide+xml"/>
  <Override PartName="/ppt/charts/chart20.xml" ContentType="application/vnd.openxmlformats-officedocument.drawingml.chart+xml"/>
  <Override PartName="/ppt/theme/themeOverride18.xml" ContentType="application/vnd.openxmlformats-officedocument.themeOverride+xml"/>
  <Override PartName="/ppt/charts/chart21.xml" ContentType="application/vnd.openxmlformats-officedocument.drawingml.chart+xml"/>
  <Override PartName="/ppt/theme/themeOverride19.xml" ContentType="application/vnd.openxmlformats-officedocument.themeOverride+xml"/>
  <Override PartName="/ppt/notesSlides/notesSlide18.xml" ContentType="application/vnd.openxmlformats-officedocument.presentationml.notesSlide+xml"/>
  <Override PartName="/ppt/charts/chart22.xml" ContentType="application/vnd.openxmlformats-officedocument.drawingml.chart+xml"/>
  <Override PartName="/ppt/theme/themeOverride20.xml" ContentType="application/vnd.openxmlformats-officedocument.themeOverride+xml"/>
  <Override PartName="/ppt/notesSlides/notesSlide19.xml" ContentType="application/vnd.openxmlformats-officedocument.presentationml.notesSlide+xml"/>
  <Override PartName="/ppt/charts/chart23.xml" ContentType="application/vnd.openxmlformats-officedocument.drawingml.chart+xml"/>
  <Override PartName="/ppt/theme/themeOverride21.xml" ContentType="application/vnd.openxmlformats-officedocument.themeOverride+xml"/>
  <Override PartName="/ppt/notesSlides/notesSlide20.xml" ContentType="application/vnd.openxmlformats-officedocument.presentationml.notesSlide+xml"/>
  <Override PartName="/ppt/charts/chart24.xml" ContentType="application/vnd.openxmlformats-officedocument.drawingml.chart+xml"/>
  <Override PartName="/ppt/theme/themeOverride22.xml" ContentType="application/vnd.openxmlformats-officedocument.themeOverride+xml"/>
  <Override PartName="/ppt/notesSlides/notesSlide21.xml" ContentType="application/vnd.openxmlformats-officedocument.presentationml.notesSlide+xml"/>
  <Override PartName="/ppt/charts/chart25.xml" ContentType="application/vnd.openxmlformats-officedocument.drawingml.chart+xml"/>
  <Override PartName="/ppt/theme/themeOverride23.xml" ContentType="application/vnd.openxmlformats-officedocument.themeOverride+xml"/>
  <Override PartName="/ppt/notesSlides/notesSlide22.xml" ContentType="application/vnd.openxmlformats-officedocument.presentationml.notesSlide+xml"/>
  <Override PartName="/ppt/charts/chart26.xml" ContentType="application/vnd.openxmlformats-officedocument.drawingml.chart+xml"/>
  <Override PartName="/ppt/theme/themeOverride24.xml" ContentType="application/vnd.openxmlformats-officedocument.themeOverride+xml"/>
  <Override PartName="/ppt/charts/chart27.xml" ContentType="application/vnd.openxmlformats-officedocument.drawingml.chart+xml"/>
  <Override PartName="/ppt/theme/themeOverride25.xml" ContentType="application/vnd.openxmlformats-officedocument.themeOverride+xml"/>
  <Override PartName="/ppt/notesSlides/notesSlide23.xml" ContentType="application/vnd.openxmlformats-officedocument.presentationml.notesSlide+xml"/>
  <Override PartName="/ppt/charts/chart28.xml" ContentType="application/vnd.openxmlformats-officedocument.drawingml.chart+xml"/>
  <Override PartName="/ppt/theme/themeOverride26.xml" ContentType="application/vnd.openxmlformats-officedocument.themeOverride+xml"/>
  <Override PartName="/ppt/charts/chart29.xml" ContentType="application/vnd.openxmlformats-officedocument.drawingml.chart+xml"/>
  <Override PartName="/ppt/theme/themeOverride27.xml" ContentType="application/vnd.openxmlformats-officedocument.themeOverride+xml"/>
  <Override PartName="/ppt/notesSlides/notesSlide24.xml" ContentType="application/vnd.openxmlformats-officedocument.presentationml.notesSlide+xml"/>
  <Override PartName="/ppt/charts/chart30.xml" ContentType="application/vnd.openxmlformats-officedocument.drawingml.chart+xml"/>
  <Override PartName="/ppt/theme/themeOverride28.xml" ContentType="application/vnd.openxmlformats-officedocument.themeOverride+xml"/>
  <Override PartName="/ppt/notesSlides/notesSlide25.xml" ContentType="application/vnd.openxmlformats-officedocument.presentationml.notesSlide+xml"/>
  <Override PartName="/ppt/charts/chart31.xml" ContentType="application/vnd.openxmlformats-officedocument.drawingml.chart+xml"/>
  <Override PartName="/ppt/theme/themeOverride29.xml" ContentType="application/vnd.openxmlformats-officedocument.themeOverride+xml"/>
  <Override PartName="/ppt/charts/chart32.xml" ContentType="application/vnd.openxmlformats-officedocument.drawingml.chart+xml"/>
  <Override PartName="/ppt/theme/themeOverride30.xml" ContentType="application/vnd.openxmlformats-officedocument.themeOverride+xml"/>
  <Override PartName="/ppt/notesSlides/notesSlide26.xml" ContentType="application/vnd.openxmlformats-officedocument.presentationml.notesSlide+xml"/>
  <Override PartName="/ppt/charts/chart33.xml" ContentType="application/vnd.openxmlformats-officedocument.drawingml.chart+xml"/>
  <Override PartName="/ppt/theme/themeOverride31.xml" ContentType="application/vnd.openxmlformats-officedocument.themeOverride+xml"/>
  <Override PartName="/ppt/charts/chart34.xml" ContentType="application/vnd.openxmlformats-officedocument.drawingml.chart+xml"/>
  <Override PartName="/ppt/theme/themeOverride32.xml" ContentType="application/vnd.openxmlformats-officedocument.themeOverride+xml"/>
  <Override PartName="/ppt/notesSlides/notesSlide27.xml" ContentType="application/vnd.openxmlformats-officedocument.presentationml.notesSlide+xml"/>
  <Override PartName="/ppt/charts/chart35.xml" ContentType="application/vnd.openxmlformats-officedocument.drawingml.chart+xml"/>
  <Override PartName="/ppt/theme/themeOverride33.xml" ContentType="application/vnd.openxmlformats-officedocument.themeOverride+xml"/>
  <Override PartName="/ppt/charts/chart36.xml" ContentType="application/vnd.openxmlformats-officedocument.drawingml.chart+xml"/>
  <Override PartName="/ppt/theme/themeOverride34.xml" ContentType="application/vnd.openxmlformats-officedocument.themeOverride+xml"/>
  <Override PartName="/ppt/notesSlides/notesSlide28.xml" ContentType="application/vnd.openxmlformats-officedocument.presentationml.notesSlide+xml"/>
  <Override PartName="/ppt/charts/chart37.xml" ContentType="application/vnd.openxmlformats-officedocument.drawingml.chart+xml"/>
  <Override PartName="/ppt/theme/themeOverride35.xml" ContentType="application/vnd.openxmlformats-officedocument.themeOverride+xml"/>
  <Override PartName="/ppt/charts/chart38.xml" ContentType="application/vnd.openxmlformats-officedocument.drawingml.chart+xml"/>
  <Override PartName="/ppt/theme/themeOverride36.xml" ContentType="application/vnd.openxmlformats-officedocument.themeOverride+xml"/>
  <Override PartName="/ppt/notesSlides/notesSlide29.xml" ContentType="application/vnd.openxmlformats-officedocument.presentationml.notesSlide+xml"/>
  <Override PartName="/ppt/charts/chart39.xml" ContentType="application/vnd.openxmlformats-officedocument.drawingml.chart+xml"/>
  <Override PartName="/ppt/theme/themeOverride37.xml" ContentType="application/vnd.openxmlformats-officedocument.themeOverride+xml"/>
  <Override PartName="/ppt/charts/chart40.xml" ContentType="application/vnd.openxmlformats-officedocument.drawingml.chart+xml"/>
  <Override PartName="/ppt/theme/themeOverride38.xml" ContentType="application/vnd.openxmlformats-officedocument.themeOverride+xml"/>
  <Override PartName="/ppt/notesSlides/notesSlide30.xml" ContentType="application/vnd.openxmlformats-officedocument.presentationml.notesSlide+xml"/>
  <Override PartName="/ppt/charts/chart41.xml" ContentType="application/vnd.openxmlformats-officedocument.drawingml.chart+xml"/>
  <Override PartName="/ppt/theme/themeOverride39.xml" ContentType="application/vnd.openxmlformats-officedocument.themeOverride+xml"/>
  <Override PartName="/ppt/charts/chart42.xml" ContentType="application/vnd.openxmlformats-officedocument.drawingml.chart+xml"/>
  <Override PartName="/ppt/theme/themeOverride40.xml" ContentType="application/vnd.openxmlformats-officedocument.themeOverride+xml"/>
  <Override PartName="/ppt/notesSlides/notesSlide31.xml" ContentType="application/vnd.openxmlformats-officedocument.presentationml.notesSlide+xml"/>
  <Override PartName="/ppt/charts/chart43.xml" ContentType="application/vnd.openxmlformats-officedocument.drawingml.chart+xml"/>
  <Override PartName="/ppt/theme/themeOverride41.xml" ContentType="application/vnd.openxmlformats-officedocument.themeOverride+xml"/>
  <Override PartName="/ppt/charts/chart44.xml" ContentType="application/vnd.openxmlformats-officedocument.drawingml.chart+xml"/>
  <Override PartName="/ppt/theme/themeOverride42.xml" ContentType="application/vnd.openxmlformats-officedocument.themeOverride+xml"/>
  <Override PartName="/ppt/charts/chart45.xml" ContentType="application/vnd.openxmlformats-officedocument.drawingml.chart+xml"/>
  <Override PartName="/ppt/theme/themeOverride43.xml" ContentType="application/vnd.openxmlformats-officedocument.themeOverride+xml"/>
  <Override PartName="/ppt/charts/chart46.xml" ContentType="application/vnd.openxmlformats-officedocument.drawingml.chart+xml"/>
  <Override PartName="/ppt/theme/themeOverride44.xml" ContentType="application/vnd.openxmlformats-officedocument.themeOverride+xml"/>
  <Override PartName="/ppt/notesSlides/notesSlide32.xml" ContentType="application/vnd.openxmlformats-officedocument.presentationml.notesSlide+xml"/>
  <Override PartName="/ppt/charts/chart47.xml" ContentType="application/vnd.openxmlformats-officedocument.drawingml.chart+xml"/>
  <Override PartName="/ppt/theme/themeOverride45.xml" ContentType="application/vnd.openxmlformats-officedocument.themeOverride+xml"/>
  <Override PartName="/ppt/notesSlides/notesSlide33.xml" ContentType="application/vnd.openxmlformats-officedocument.presentationml.notesSlide+xml"/>
  <Override PartName="/ppt/charts/chart48.xml" ContentType="application/vnd.openxmlformats-officedocument.drawingml.chart+xml"/>
  <Override PartName="/ppt/theme/themeOverride46.xml" ContentType="application/vnd.openxmlformats-officedocument.themeOverride+xml"/>
  <Override PartName="/ppt/notesSlides/notesSlide34.xml" ContentType="application/vnd.openxmlformats-officedocument.presentationml.notesSlide+xml"/>
  <Override PartName="/ppt/charts/chart49.xml" ContentType="application/vnd.openxmlformats-officedocument.drawingml.chart+xml"/>
  <Override PartName="/ppt/theme/themeOverride47.xml" ContentType="application/vnd.openxmlformats-officedocument.themeOverride+xml"/>
  <Override PartName="/ppt/notesSlides/notesSlide35.xml" ContentType="application/vnd.openxmlformats-officedocument.presentationml.notesSlide+xml"/>
  <Override PartName="/ppt/charts/chart50.xml" ContentType="application/vnd.openxmlformats-officedocument.drawingml.chart+xml"/>
  <Override PartName="/ppt/charts/style3.xml" ContentType="application/vnd.ms-office.chartstyle+xml"/>
  <Override PartName="/ppt/charts/colors3.xml" ContentType="application/vnd.ms-office.chartcolorstyle+xml"/>
  <Override PartName="/ppt/charts/chart51.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6.xml" ContentType="application/vnd.openxmlformats-officedocument.presentationml.notesSlide+xml"/>
  <Override PartName="/ppt/charts/chart52.xml" ContentType="application/vnd.openxmlformats-officedocument.drawingml.chart+xml"/>
  <Override PartName="/ppt/charts/style5.xml" ContentType="application/vnd.ms-office.chartstyle+xml"/>
  <Override PartName="/ppt/charts/colors5.xml" ContentType="application/vnd.ms-office.chartcolorstyle+xml"/>
  <Override PartName="/ppt/charts/chart53.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37.xml" ContentType="application/vnd.openxmlformats-officedocument.presentationml.notesSlide+xml"/>
  <Override PartName="/ppt/charts/chart54.xml" ContentType="application/vnd.openxmlformats-officedocument.drawingml.chart+xml"/>
  <Override PartName="/ppt/charts/style7.xml" ContentType="application/vnd.ms-office.chartstyle+xml"/>
  <Override PartName="/ppt/charts/colors7.xml" ContentType="application/vnd.ms-office.chartcolorstyle+xml"/>
  <Override PartName="/ppt/charts/chart55.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38.xml" ContentType="application/vnd.openxmlformats-officedocument.presentationml.notesSlide+xml"/>
  <Override PartName="/ppt/charts/chart56.xml" ContentType="application/vnd.openxmlformats-officedocument.drawingml.chart+xml"/>
  <Override PartName="/ppt/charts/style9.xml" ContentType="application/vnd.ms-office.chartstyle+xml"/>
  <Override PartName="/ppt/charts/colors9.xml" ContentType="application/vnd.ms-office.chartcolorstyle+xml"/>
  <Override PartName="/ppt/charts/chart57.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39.xml" ContentType="application/vnd.openxmlformats-officedocument.presentationml.notesSlide+xml"/>
  <Override PartName="/ppt/charts/chart58.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59.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60.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40.xml" ContentType="application/vnd.openxmlformats-officedocument.presentationml.notesSlide+xml"/>
  <Override PartName="/ppt/charts/chart61.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62.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63.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41.xml" ContentType="application/vnd.openxmlformats-officedocument.presentationml.notesSlide+xml"/>
  <Override PartName="/ppt/charts/chart64.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65.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66.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42.xml" ContentType="application/vnd.openxmlformats-officedocument.presentationml.notesSlide+xml"/>
  <Override PartName="/ppt/charts/chart67.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68.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69.xml" ContentType="application/vnd.openxmlformats-officedocument.drawingml.chart+xml"/>
  <Override PartName="/ppt/charts/style22.xml" ContentType="application/vnd.ms-office.chartstyle+xml"/>
  <Override PartName="/ppt/charts/colors22.xml" ContentType="application/vnd.ms-office.chartcolorstyle+xml"/>
  <Override PartName="/ppt/notesSlides/notesSlide43.xml" ContentType="application/vnd.openxmlformats-officedocument.presentationml.notesSlide+xml"/>
  <Override PartName="/ppt/charts/chart70.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44.xml" ContentType="application/vnd.openxmlformats-officedocument.presentationml.notesSlide+xml"/>
  <Override PartName="/ppt/charts/chart71.xml" ContentType="application/vnd.openxmlformats-officedocument.drawingml.chart+xml"/>
  <Override PartName="/ppt/charts/style24.xml" ContentType="application/vnd.ms-office.chartstyle+xml"/>
  <Override PartName="/ppt/charts/colors24.xml" ContentType="application/vnd.ms-office.chartcolorstyle+xml"/>
  <Override PartName="/ppt/notesSlides/notesSlide45.xml" ContentType="application/vnd.openxmlformats-officedocument.presentationml.notesSlide+xml"/>
  <Override PartName="/ppt/charts/chart72.xml" ContentType="application/vnd.openxmlformats-officedocument.drawingml.chart+xml"/>
  <Override PartName="/ppt/charts/style25.xml" ContentType="application/vnd.ms-office.chartstyle+xml"/>
  <Override PartName="/ppt/charts/colors25.xml" ContentType="application/vnd.ms-office.chartcolorstyle+xml"/>
  <Override PartName="/ppt/notesSlides/notesSlide46.xml" ContentType="application/vnd.openxmlformats-officedocument.presentationml.notesSlide+xml"/>
  <Override PartName="/ppt/charts/chart73.xml" ContentType="application/vnd.openxmlformats-officedocument.drawingml.chart+xml"/>
  <Override PartName="/ppt/charts/style26.xml" ContentType="application/vnd.ms-office.chartstyle+xml"/>
  <Override PartName="/ppt/charts/colors26.xml" ContentType="application/vnd.ms-office.chartcolorstyle+xml"/>
  <Override PartName="/ppt/notesSlides/notesSlide47.xml" ContentType="application/vnd.openxmlformats-officedocument.presentationml.notesSlide+xml"/>
  <Override PartName="/ppt/charts/chart74.xml" ContentType="application/vnd.openxmlformats-officedocument.drawingml.chart+xml"/>
  <Override PartName="/ppt/charts/style27.xml" ContentType="application/vnd.ms-office.chartstyle+xml"/>
  <Override PartName="/ppt/charts/colors27.xml" ContentType="application/vnd.ms-office.chartcolorstyle+xml"/>
  <Override PartName="/ppt/notesSlides/notesSlide48.xml" ContentType="application/vnd.openxmlformats-officedocument.presentationml.notesSlide+xml"/>
  <Override PartName="/ppt/charts/chart75.xml" ContentType="application/vnd.openxmlformats-officedocument.drawingml.chart+xml"/>
  <Override PartName="/ppt/charts/style28.xml" ContentType="application/vnd.ms-office.chartstyle+xml"/>
  <Override PartName="/ppt/charts/colors28.xml" ContentType="application/vnd.ms-office.chartcolorstyle+xml"/>
  <Override PartName="/ppt/notesSlides/notesSlide49.xml" ContentType="application/vnd.openxmlformats-officedocument.presentationml.notesSlide+xml"/>
  <Override PartName="/ppt/charts/chart76.xml" ContentType="application/vnd.openxmlformats-officedocument.drawingml.chart+xml"/>
  <Override PartName="/ppt/charts/style29.xml" ContentType="application/vnd.ms-office.chartstyle+xml"/>
  <Override PartName="/ppt/charts/colors29.xml" ContentType="application/vnd.ms-office.chartcolorstyle+xml"/>
  <Override PartName="/ppt/notesSlides/notesSlide50.xml" ContentType="application/vnd.openxmlformats-officedocument.presentationml.notesSlide+xml"/>
  <Override PartName="/ppt/charts/chart77.xml" ContentType="application/vnd.openxmlformats-officedocument.drawingml.chart+xml"/>
  <Override PartName="/ppt/charts/style30.xml" ContentType="application/vnd.ms-office.chartstyle+xml"/>
  <Override PartName="/ppt/charts/colors30.xml" ContentType="application/vnd.ms-office.chartcolorstyle+xml"/>
  <Override PartName="/ppt/notesSlides/notesSlide51.xml" ContentType="application/vnd.openxmlformats-officedocument.presentationml.notesSlide+xml"/>
  <Override PartName="/ppt/charts/chart78.xml" ContentType="application/vnd.openxmlformats-officedocument.drawingml.chart+xml"/>
  <Override PartName="/ppt/charts/style31.xml" ContentType="application/vnd.ms-office.chartstyle+xml"/>
  <Override PartName="/ppt/charts/colors31.xml" ContentType="application/vnd.ms-office.chartcolorstyle+xml"/>
  <Override PartName="/ppt/notesSlides/notesSlide52.xml" ContentType="application/vnd.openxmlformats-officedocument.presentationml.notesSlide+xml"/>
  <Override PartName="/ppt/charts/chart79.xml" ContentType="application/vnd.openxmlformats-officedocument.drawingml.chart+xml"/>
  <Override PartName="/ppt/charts/style32.xml" ContentType="application/vnd.ms-office.chartstyle+xml"/>
  <Override PartName="/ppt/charts/colors32.xml" ContentType="application/vnd.ms-office.chartcolorstyle+xml"/>
  <Override PartName="/ppt/notesSlides/notesSlide53.xml" ContentType="application/vnd.openxmlformats-officedocument.presentationml.notesSlide+xml"/>
  <Override PartName="/ppt/charts/chart80.xml" ContentType="application/vnd.openxmlformats-officedocument.drawingml.chart+xml"/>
  <Override PartName="/ppt/charts/style33.xml" ContentType="application/vnd.ms-office.chartstyle+xml"/>
  <Override PartName="/ppt/charts/colors33.xml" ContentType="application/vnd.ms-office.chartcolorstyle+xml"/>
  <Override PartName="/ppt/notesSlides/notesSlide54.xml" ContentType="application/vnd.openxmlformats-officedocument.presentationml.notesSlide+xml"/>
  <Override PartName="/ppt/charts/chart81.xml" ContentType="application/vnd.openxmlformats-officedocument.drawingml.chart+xml"/>
  <Override PartName="/ppt/charts/style34.xml" ContentType="application/vnd.ms-office.chartstyle+xml"/>
  <Override PartName="/ppt/charts/colors34.xml" ContentType="application/vnd.ms-office.chartcolorstyle+xml"/>
  <Override PartName="/ppt/notesSlides/notesSlide55.xml" ContentType="application/vnd.openxmlformats-officedocument.presentationml.notesSlide+xml"/>
  <Override PartName="/ppt/charts/chart82.xml" ContentType="application/vnd.openxmlformats-officedocument.drawingml.chart+xml"/>
  <Override PartName="/ppt/charts/style35.xml" ContentType="application/vnd.ms-office.chartstyle+xml"/>
  <Override PartName="/ppt/charts/colors35.xml" ContentType="application/vnd.ms-office.chartcolorstyle+xml"/>
  <Override PartName="/ppt/drawings/drawing2.xml" ContentType="application/vnd.openxmlformats-officedocument.drawingml.chartshapes+xml"/>
  <Override PartName="/ppt/notesSlides/notesSlide56.xml" ContentType="application/vnd.openxmlformats-officedocument.presentationml.notesSlide+xml"/>
  <Override PartName="/ppt/charts/chart83.xml" ContentType="application/vnd.openxmlformats-officedocument.drawingml.chart+xml"/>
  <Override PartName="/ppt/charts/style36.xml" ContentType="application/vnd.ms-office.chartstyle+xml"/>
  <Override PartName="/ppt/charts/colors36.xml" ContentType="application/vnd.ms-office.chartcolorstyle+xml"/>
  <Override PartName="/ppt/drawings/drawing3.xml" ContentType="application/vnd.openxmlformats-officedocument.drawingml.chartshapes+xml"/>
  <Override PartName="/ppt/notesSlides/notesSlide57.xml" ContentType="application/vnd.openxmlformats-officedocument.presentationml.notesSlide+xml"/>
  <Override PartName="/ppt/charts/chart84.xml" ContentType="application/vnd.openxmlformats-officedocument.drawingml.chart+xml"/>
  <Override PartName="/ppt/charts/style37.xml" ContentType="application/vnd.ms-office.chartstyle+xml"/>
  <Override PartName="/ppt/charts/colors37.xml" ContentType="application/vnd.ms-office.chartcolorstyle+xml"/>
  <Override PartName="/ppt/drawings/drawing4.xml" ContentType="application/vnd.openxmlformats-officedocument.drawingml.chartshapes+xml"/>
  <Override PartName="/ppt/notesSlides/notesSlide58.xml" ContentType="application/vnd.openxmlformats-officedocument.presentationml.notesSlide+xml"/>
  <Override PartName="/ppt/charts/chart85.xml" ContentType="application/vnd.openxmlformats-officedocument.drawingml.chart+xml"/>
  <Override PartName="/ppt/theme/themeOverride48.xml" ContentType="application/vnd.openxmlformats-officedocument.themeOverride+xml"/>
  <Override PartName="/ppt/notesSlides/notesSlide59.xml" ContentType="application/vnd.openxmlformats-officedocument.presentationml.notesSlide+xml"/>
  <Override PartName="/ppt/charts/chart86.xml" ContentType="application/vnd.openxmlformats-officedocument.drawingml.chart+xml"/>
  <Override PartName="/ppt/theme/themeOverride49.xml" ContentType="application/vnd.openxmlformats-officedocument.themeOverride+xml"/>
  <Override PartName="/ppt/notesSlides/notesSlide60.xml" ContentType="application/vnd.openxmlformats-officedocument.presentationml.notesSlide+xml"/>
  <Override PartName="/ppt/charts/chart87.xml" ContentType="application/vnd.openxmlformats-officedocument.drawingml.chart+xml"/>
  <Override PartName="/ppt/theme/themeOverride50.xml" ContentType="application/vnd.openxmlformats-officedocument.themeOverride+xml"/>
  <Override PartName="/ppt/notesSlides/notesSlide61.xml" ContentType="application/vnd.openxmlformats-officedocument.presentationml.notesSlide+xml"/>
  <Override PartName="/ppt/charts/chart88.xml" ContentType="application/vnd.openxmlformats-officedocument.drawingml.chart+xml"/>
  <Override PartName="/ppt/theme/themeOverride51.xml" ContentType="application/vnd.openxmlformats-officedocument.themeOverride+xml"/>
  <Override PartName="/ppt/notesSlides/notesSlide62.xml" ContentType="application/vnd.openxmlformats-officedocument.presentationml.notesSlide+xml"/>
  <Override PartName="/ppt/charts/chart89.xml" ContentType="application/vnd.openxmlformats-officedocument.drawingml.chart+xml"/>
  <Override PartName="/ppt/theme/themeOverride52.xml" ContentType="application/vnd.openxmlformats-officedocument.themeOverride+xml"/>
  <Override PartName="/ppt/notesSlides/notesSlide63.xml" ContentType="application/vnd.openxmlformats-officedocument.presentationml.notesSlide+xml"/>
  <Override PartName="/ppt/charts/chart90.xml" ContentType="application/vnd.openxmlformats-officedocument.drawingml.chart+xml"/>
  <Override PartName="/ppt/theme/themeOverride53.xml" ContentType="application/vnd.openxmlformats-officedocument.themeOverride+xml"/>
  <Override PartName="/ppt/notesSlides/notesSlide64.xml" ContentType="application/vnd.openxmlformats-officedocument.presentationml.notesSlide+xml"/>
  <Override PartName="/ppt/charts/chart91.xml" ContentType="application/vnd.openxmlformats-officedocument.drawingml.chart+xml"/>
  <Override PartName="/ppt/theme/themeOverride54.xml" ContentType="application/vnd.openxmlformats-officedocument.themeOverride+xml"/>
  <Override PartName="/ppt/notesSlides/notesSlide65.xml" ContentType="application/vnd.openxmlformats-officedocument.presentationml.notesSlide+xml"/>
  <Override PartName="/ppt/charts/chart92.xml" ContentType="application/vnd.openxmlformats-officedocument.drawingml.chart+xml"/>
  <Override PartName="/ppt/theme/themeOverride55.xml" ContentType="application/vnd.openxmlformats-officedocument.themeOverride+xml"/>
  <Override PartName="/ppt/notesSlides/notesSlide66.xml" ContentType="application/vnd.openxmlformats-officedocument.presentationml.notesSlide+xml"/>
  <Override PartName="/ppt/charts/chart93.xml" ContentType="application/vnd.openxmlformats-officedocument.drawingml.chart+xml"/>
  <Override PartName="/ppt/theme/themeOverride56.xml" ContentType="application/vnd.openxmlformats-officedocument.themeOverride+xml"/>
  <Override PartName="/ppt/notesSlides/notesSlide67.xml" ContentType="application/vnd.openxmlformats-officedocument.presentationml.notesSlide+xml"/>
  <Override PartName="/ppt/charts/chart94.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95.xml" ContentType="application/vnd.openxmlformats-officedocument.drawingml.chart+xml"/>
  <Override PartName="/ppt/charts/style39.xml" ContentType="application/vnd.ms-office.chartstyle+xml"/>
  <Override PartName="/ppt/charts/colors39.xml" ContentType="application/vnd.ms-office.chartcolorstyle+xml"/>
  <Override PartName="/ppt/notesSlides/notesSlide68.xml" ContentType="application/vnd.openxmlformats-officedocument.presentationml.notesSlide+xml"/>
  <Override PartName="/ppt/charts/chart96.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97.xml" ContentType="application/vnd.openxmlformats-officedocument.drawingml.chart+xml"/>
  <Override PartName="/ppt/charts/style41.xml" ContentType="application/vnd.ms-office.chartstyle+xml"/>
  <Override PartName="/ppt/charts/colors41.xml" ContentType="application/vnd.ms-office.chartcolorstyle+xml"/>
  <Override PartName="/ppt/notesSlides/notesSlide69.xml" ContentType="application/vnd.openxmlformats-officedocument.presentationml.notesSlide+xml"/>
  <Override PartName="/ppt/charts/chart98.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99.xml" ContentType="application/vnd.openxmlformats-officedocument.drawingml.chart+xml"/>
  <Override PartName="/ppt/charts/style43.xml" ContentType="application/vnd.ms-office.chartstyle+xml"/>
  <Override PartName="/ppt/charts/colors43.xml" ContentType="application/vnd.ms-office.chartcolorstyle+xml"/>
  <Override PartName="/ppt/notesSlides/notesSlide70.xml" ContentType="application/vnd.openxmlformats-officedocument.presentationml.notesSlide+xml"/>
  <Override PartName="/ppt/charts/chart100.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101.xml" ContentType="application/vnd.openxmlformats-officedocument.drawingml.chart+xml"/>
  <Override PartName="/ppt/charts/style45.xml" ContentType="application/vnd.ms-office.chartstyle+xml"/>
  <Override PartName="/ppt/charts/colors45.xml" ContentType="application/vnd.ms-office.chartcolorstyle+xml"/>
  <Override PartName="/ppt/notesSlides/notesSlide71.xml" ContentType="application/vnd.openxmlformats-officedocument.presentationml.notesSlide+xml"/>
  <Override PartName="/ppt/charts/chart102.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103.xml" ContentType="application/vnd.openxmlformats-officedocument.drawingml.chart+xml"/>
  <Override PartName="/ppt/charts/style47.xml" ContentType="application/vnd.ms-office.chartstyle+xml"/>
  <Override PartName="/ppt/charts/colors47.xml" ContentType="application/vnd.ms-office.chartcolorstyle+xml"/>
  <Override PartName="/ppt/notesSlides/notesSlide72.xml" ContentType="application/vnd.openxmlformats-officedocument.presentationml.notesSlide+xml"/>
  <Override PartName="/ppt/charts/chart104.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105.xml" ContentType="application/vnd.openxmlformats-officedocument.drawingml.chart+xml"/>
  <Override PartName="/ppt/charts/style49.xml" ContentType="application/vnd.ms-office.chartstyle+xml"/>
  <Override PartName="/ppt/charts/colors49.xml" ContentType="application/vnd.ms-office.chartcolorstyle+xml"/>
  <Override PartName="/ppt/notesSlides/notesSlide73.xml" ContentType="application/vnd.openxmlformats-officedocument.presentationml.notesSlide+xml"/>
  <Override PartName="/ppt/charts/chart106.xml" ContentType="application/vnd.openxmlformats-officedocument.drawingml.chart+xml"/>
  <Override PartName="/ppt/charts/style50.xml" ContentType="application/vnd.ms-office.chartstyle+xml"/>
  <Override PartName="/ppt/charts/colors50.xml" ContentType="application/vnd.ms-office.chartcolorstyle+xml"/>
  <Override PartName="/ppt/charts/chart107.xml" ContentType="application/vnd.openxmlformats-officedocument.drawingml.chart+xml"/>
  <Override PartName="/ppt/charts/style51.xml" ContentType="application/vnd.ms-office.chartstyle+xml"/>
  <Override PartName="/ppt/charts/colors51.xml" ContentType="application/vnd.ms-office.chartcolorstyle+xml"/>
  <Override PartName="/ppt/notesSlides/notesSlide74.xml" ContentType="application/vnd.openxmlformats-officedocument.presentationml.notesSlide+xml"/>
  <Override PartName="/ppt/charts/chart108.xml" ContentType="application/vnd.openxmlformats-officedocument.drawingml.chart+xml"/>
  <Override PartName="/ppt/charts/style52.xml" ContentType="application/vnd.ms-office.chartstyle+xml"/>
  <Override PartName="/ppt/charts/colors52.xml" ContentType="application/vnd.ms-office.chartcolorstyle+xml"/>
  <Override PartName="/ppt/charts/chart109.xml" ContentType="application/vnd.openxmlformats-officedocument.drawingml.chart+xml"/>
  <Override PartName="/ppt/charts/style53.xml" ContentType="application/vnd.ms-office.chartstyle+xml"/>
  <Override PartName="/ppt/charts/colors53.xml" ContentType="application/vnd.ms-office.chartcolorstyle+xml"/>
  <Override PartName="/ppt/notesSlides/notesSlide75.xml" ContentType="application/vnd.openxmlformats-officedocument.presentationml.notesSlide+xml"/>
  <Override PartName="/ppt/charts/chart110.xml" ContentType="application/vnd.openxmlformats-officedocument.drawingml.chart+xml"/>
  <Override PartName="/ppt/charts/style54.xml" ContentType="application/vnd.ms-office.chartstyle+xml"/>
  <Override PartName="/ppt/charts/colors54.xml" ContentType="application/vnd.ms-office.chartcolorstyle+xml"/>
  <Override PartName="/ppt/charts/chart111.xml" ContentType="application/vnd.openxmlformats-officedocument.drawingml.chart+xml"/>
  <Override PartName="/ppt/charts/style55.xml" ContentType="application/vnd.ms-office.chartstyle+xml"/>
  <Override PartName="/ppt/charts/colors55.xml" ContentType="application/vnd.ms-office.chartcolorstyle+xml"/>
  <Override PartName="/ppt/charts/chart112.xml" ContentType="application/vnd.openxmlformats-officedocument.drawingml.chart+xml"/>
  <Override PartName="/ppt/charts/style56.xml" ContentType="application/vnd.ms-office.chartstyle+xml"/>
  <Override PartName="/ppt/charts/colors56.xml" ContentType="application/vnd.ms-office.chartcolorstyle+xml"/>
  <Override PartName="/ppt/notesSlides/notesSlide76.xml" ContentType="application/vnd.openxmlformats-officedocument.presentationml.notesSlide+xml"/>
  <Override PartName="/ppt/charts/chart113.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114.xml" ContentType="application/vnd.openxmlformats-officedocument.drawingml.chart+xml"/>
  <Override PartName="/ppt/charts/style58.xml" ContentType="application/vnd.ms-office.chartstyle+xml"/>
  <Override PartName="/ppt/charts/colors58.xml" ContentType="application/vnd.ms-office.chartcolorstyle+xml"/>
  <Override PartName="/ppt/charts/chart115.xml" ContentType="application/vnd.openxmlformats-officedocument.drawingml.chart+xml"/>
  <Override PartName="/ppt/charts/style59.xml" ContentType="application/vnd.ms-office.chartstyle+xml"/>
  <Override PartName="/ppt/charts/colors59.xml" ContentType="application/vnd.ms-office.chartcolorstyle+xml"/>
  <Override PartName="/ppt/notesSlides/notesSlide77.xml" ContentType="application/vnd.openxmlformats-officedocument.presentationml.notesSlide+xml"/>
  <Override PartName="/ppt/charts/chart116.xml" ContentType="application/vnd.openxmlformats-officedocument.drawingml.chart+xml"/>
  <Override PartName="/ppt/charts/style60.xml" ContentType="application/vnd.ms-office.chartstyle+xml"/>
  <Override PartName="/ppt/charts/colors60.xml" ContentType="application/vnd.ms-office.chartcolorstyle+xml"/>
  <Override PartName="/ppt/charts/chart117.xml" ContentType="application/vnd.openxmlformats-officedocument.drawingml.chart+xml"/>
  <Override PartName="/ppt/charts/style61.xml" ContentType="application/vnd.ms-office.chartstyle+xml"/>
  <Override PartName="/ppt/charts/colors61.xml" ContentType="application/vnd.ms-office.chartcolorstyle+xml"/>
  <Override PartName="/ppt/charts/chart118.xml" ContentType="application/vnd.openxmlformats-officedocument.drawingml.chart+xml"/>
  <Override PartName="/ppt/charts/style62.xml" ContentType="application/vnd.ms-office.chartstyle+xml"/>
  <Override PartName="/ppt/charts/colors62.xml" ContentType="application/vnd.ms-office.chartcolorstyle+xml"/>
  <Override PartName="/ppt/notesSlides/notesSlide78.xml" ContentType="application/vnd.openxmlformats-officedocument.presentationml.notesSlide+xml"/>
  <Override PartName="/ppt/charts/chart119.xml" ContentType="application/vnd.openxmlformats-officedocument.drawingml.chart+xml"/>
  <Override PartName="/ppt/charts/style63.xml" ContentType="application/vnd.ms-office.chartstyle+xml"/>
  <Override PartName="/ppt/charts/colors63.xml" ContentType="application/vnd.ms-office.chartcolorstyle+xml"/>
  <Override PartName="/ppt/charts/chart120.xml" ContentType="application/vnd.openxmlformats-officedocument.drawingml.chart+xml"/>
  <Override PartName="/ppt/charts/style64.xml" ContentType="application/vnd.ms-office.chartstyle+xml"/>
  <Override PartName="/ppt/charts/colors64.xml" ContentType="application/vnd.ms-office.chartcolorstyle+xml"/>
  <Override PartName="/ppt/charts/chart121.xml" ContentType="application/vnd.openxmlformats-officedocument.drawingml.chart+xml"/>
  <Override PartName="/ppt/charts/style65.xml" ContentType="application/vnd.ms-office.chartstyle+xml"/>
  <Override PartName="/ppt/charts/colors65.xml" ContentType="application/vnd.ms-office.chartcolorstyle+xml"/>
  <Override PartName="/ppt/notesSlides/notesSlide79.xml" ContentType="application/vnd.openxmlformats-officedocument.presentationml.notesSlide+xml"/>
  <Override PartName="/ppt/charts/chart122.xml" ContentType="application/vnd.openxmlformats-officedocument.drawingml.chart+xml"/>
  <Override PartName="/ppt/charts/style66.xml" ContentType="application/vnd.ms-office.chartstyle+xml"/>
  <Override PartName="/ppt/charts/colors66.xml" ContentType="application/vnd.ms-office.chartcolorstyle+xml"/>
  <Override PartName="/ppt/charts/chart123.xml" ContentType="application/vnd.openxmlformats-officedocument.drawingml.chart+xml"/>
  <Override PartName="/ppt/charts/style67.xml" ContentType="application/vnd.ms-office.chartstyle+xml"/>
  <Override PartName="/ppt/charts/colors67.xml" ContentType="application/vnd.ms-office.chartcolorstyle+xml"/>
  <Override PartName="/ppt/charts/chart124.xml" ContentType="application/vnd.openxmlformats-officedocument.drawingml.chart+xml"/>
  <Override PartName="/ppt/charts/style68.xml" ContentType="application/vnd.ms-office.chartstyle+xml"/>
  <Override PartName="/ppt/charts/colors68.xml" ContentType="application/vnd.ms-office.chartcolorstyle+xml"/>
  <Override PartName="/ppt/notesSlides/notesSlide80.xml" ContentType="application/vnd.openxmlformats-officedocument.presentationml.notesSlide+xml"/>
  <Override PartName="/ppt/charts/chart125.xml" ContentType="application/vnd.openxmlformats-officedocument.drawingml.chart+xml"/>
  <Override PartName="/ppt/charts/style69.xml" ContentType="application/vnd.ms-office.chartstyle+xml"/>
  <Override PartName="/ppt/charts/colors69.xml" ContentType="application/vnd.ms-office.chartcolorstyle+xml"/>
  <Override PartName="/ppt/charts/chart126.xml" ContentType="application/vnd.openxmlformats-officedocument.drawingml.chart+xml"/>
  <Override PartName="/ppt/charts/style70.xml" ContentType="application/vnd.ms-office.chartstyle+xml"/>
  <Override PartName="/ppt/charts/colors70.xml" ContentType="application/vnd.ms-office.chartcolorstyle+xml"/>
  <Override PartName="/ppt/charts/chart127.xml" ContentType="application/vnd.openxmlformats-officedocument.drawingml.chart+xml"/>
  <Override PartName="/ppt/charts/style71.xml" ContentType="application/vnd.ms-office.chartstyle+xml"/>
  <Override PartName="/ppt/charts/colors71.xml" ContentType="application/vnd.ms-office.chartcolorstyle+xml"/>
  <Override PartName="/ppt/notesSlides/notesSlide81.xml" ContentType="application/vnd.openxmlformats-officedocument.presentationml.notesSlide+xml"/>
  <Override PartName="/ppt/charts/chart128.xml" ContentType="application/vnd.openxmlformats-officedocument.drawingml.chart+xml"/>
  <Override PartName="/ppt/charts/style72.xml" ContentType="application/vnd.ms-office.chartstyle+xml"/>
  <Override PartName="/ppt/charts/colors72.xml" ContentType="application/vnd.ms-office.chartcolorstyle+xml"/>
  <Override PartName="/ppt/notesSlides/notesSlide82.xml" ContentType="application/vnd.openxmlformats-officedocument.presentationml.notesSlide+xml"/>
  <Override PartName="/ppt/charts/chart129.xml" ContentType="application/vnd.openxmlformats-officedocument.drawingml.chart+xml"/>
  <Override PartName="/ppt/charts/style73.xml" ContentType="application/vnd.ms-office.chartstyle+xml"/>
  <Override PartName="/ppt/charts/colors73.xml" ContentType="application/vnd.ms-office.chartcolorstyle+xml"/>
  <Override PartName="/ppt/notesSlides/notesSlide83.xml" ContentType="application/vnd.openxmlformats-officedocument.presentationml.notesSlide+xml"/>
  <Override PartName="/ppt/charts/chart130.xml" ContentType="application/vnd.openxmlformats-officedocument.drawingml.chart+xml"/>
  <Override PartName="/ppt/charts/style74.xml" ContentType="application/vnd.ms-office.chartstyle+xml"/>
  <Override PartName="/ppt/charts/colors74.xml" ContentType="application/vnd.ms-office.chartcolorstyle+xml"/>
  <Override PartName="/ppt/notesSlides/notesSlide84.xml" ContentType="application/vnd.openxmlformats-officedocument.presentationml.notesSlide+xml"/>
  <Override PartName="/ppt/charts/chart131.xml" ContentType="application/vnd.openxmlformats-officedocument.drawingml.chart+xml"/>
  <Override PartName="/ppt/charts/style75.xml" ContentType="application/vnd.ms-office.chartstyle+xml"/>
  <Override PartName="/ppt/charts/colors75.xml" ContentType="application/vnd.ms-office.chartcolorstyle+xml"/>
  <Override PartName="/ppt/notesSlides/notesSlide85.xml" ContentType="application/vnd.openxmlformats-officedocument.presentationml.notesSlide+xml"/>
  <Override PartName="/ppt/charts/chart132.xml" ContentType="application/vnd.openxmlformats-officedocument.drawingml.chart+xml"/>
  <Override PartName="/ppt/charts/style76.xml" ContentType="application/vnd.ms-office.chartstyle+xml"/>
  <Override PartName="/ppt/charts/colors76.xml" ContentType="application/vnd.ms-office.chartcolorstyle+xml"/>
  <Override PartName="/ppt/notesSlides/notesSlide86.xml" ContentType="application/vnd.openxmlformats-officedocument.presentationml.notesSlide+xml"/>
  <Override PartName="/ppt/charts/chart133.xml" ContentType="application/vnd.openxmlformats-officedocument.drawingml.chart+xml"/>
  <Override PartName="/ppt/charts/style77.xml" ContentType="application/vnd.ms-office.chartstyle+xml"/>
  <Override PartName="/ppt/charts/colors77.xml" ContentType="application/vnd.ms-office.chartcolorstyle+xml"/>
  <Override PartName="/ppt/notesSlides/notesSlide87.xml" ContentType="application/vnd.openxmlformats-officedocument.presentationml.notesSlide+xml"/>
  <Override PartName="/ppt/charts/chart134.xml" ContentType="application/vnd.openxmlformats-officedocument.drawingml.chart+xml"/>
  <Override PartName="/ppt/charts/style78.xml" ContentType="application/vnd.ms-office.chartstyle+xml"/>
  <Override PartName="/ppt/charts/colors78.xml" ContentType="application/vnd.ms-office.chartcolorstyle+xml"/>
  <Override PartName="/ppt/notesSlides/notesSlide88.xml" ContentType="application/vnd.openxmlformats-officedocument.presentationml.notesSlide+xml"/>
  <Override PartName="/ppt/charts/chart135.xml" ContentType="application/vnd.openxmlformats-officedocument.drawingml.chart+xml"/>
  <Override PartName="/ppt/charts/style79.xml" ContentType="application/vnd.ms-office.chartstyle+xml"/>
  <Override PartName="/ppt/charts/colors79.xml" ContentType="application/vnd.ms-office.chartcolorstyle+xml"/>
  <Override PartName="/ppt/notesSlides/notesSlide89.xml" ContentType="application/vnd.openxmlformats-officedocument.presentationml.notesSlide+xml"/>
  <Override PartName="/ppt/charts/chart136.xml" ContentType="application/vnd.openxmlformats-officedocument.drawingml.chart+xml"/>
  <Override PartName="/ppt/charts/style80.xml" ContentType="application/vnd.ms-office.chartstyle+xml"/>
  <Override PartName="/ppt/charts/colors80.xml" ContentType="application/vnd.ms-office.chartcolorstyle+xml"/>
  <Override PartName="/ppt/notesSlides/notesSlide90.xml" ContentType="application/vnd.openxmlformats-officedocument.presentationml.notesSlide+xml"/>
  <Override PartName="/ppt/charts/chart137.xml" ContentType="application/vnd.openxmlformats-officedocument.drawingml.chart+xml"/>
  <Override PartName="/ppt/charts/style81.xml" ContentType="application/vnd.ms-office.chartstyle+xml"/>
  <Override PartName="/ppt/charts/colors81.xml" ContentType="application/vnd.ms-office.chartcolorstyle+xml"/>
  <Override PartName="/ppt/charts/chart138.xml" ContentType="application/vnd.openxmlformats-officedocument.drawingml.chart+xml"/>
  <Override PartName="/ppt/charts/style82.xml" ContentType="application/vnd.ms-office.chartstyle+xml"/>
  <Override PartName="/ppt/charts/colors82.xml" ContentType="application/vnd.ms-office.chartcolorstyle+xml"/>
  <Override PartName="/ppt/notesSlides/notesSlide91.xml" ContentType="application/vnd.openxmlformats-officedocument.presentationml.notesSlide+xml"/>
  <Override PartName="/ppt/charts/chart139.xml" ContentType="application/vnd.openxmlformats-officedocument.drawingml.chart+xml"/>
  <Override PartName="/ppt/charts/style83.xml" ContentType="application/vnd.ms-office.chartstyle+xml"/>
  <Override PartName="/ppt/charts/colors83.xml" ContentType="application/vnd.ms-office.chartcolorstyle+xml"/>
  <Override PartName="/ppt/charts/chart140.xml" ContentType="application/vnd.openxmlformats-officedocument.drawingml.chart+xml"/>
  <Override PartName="/ppt/charts/style84.xml" ContentType="application/vnd.ms-office.chartstyle+xml"/>
  <Override PartName="/ppt/charts/colors84.xml" ContentType="application/vnd.ms-office.chartcolorstyle+xml"/>
  <Override PartName="/ppt/notesSlides/notesSlide92.xml" ContentType="application/vnd.openxmlformats-officedocument.presentationml.notesSlide+xml"/>
  <Override PartName="/ppt/charts/chart141.xml" ContentType="application/vnd.openxmlformats-officedocument.drawingml.chart+xml"/>
  <Override PartName="/ppt/charts/style85.xml" ContentType="application/vnd.ms-office.chartstyle+xml"/>
  <Override PartName="/ppt/charts/colors85.xml" ContentType="application/vnd.ms-office.chartcolorstyle+xml"/>
  <Override PartName="/ppt/charts/chart142.xml" ContentType="application/vnd.openxmlformats-officedocument.drawingml.chart+xml"/>
  <Override PartName="/ppt/charts/style86.xml" ContentType="application/vnd.ms-office.chartstyle+xml"/>
  <Override PartName="/ppt/charts/colors86.xml" ContentType="application/vnd.ms-office.chartcolorstyle+xml"/>
  <Override PartName="/ppt/notesSlides/notesSlide93.xml" ContentType="application/vnd.openxmlformats-officedocument.presentationml.notesSlide+xml"/>
  <Override PartName="/ppt/charts/chart143.xml" ContentType="application/vnd.openxmlformats-officedocument.drawingml.chart+xml"/>
  <Override PartName="/ppt/charts/style87.xml" ContentType="application/vnd.ms-office.chartstyle+xml"/>
  <Override PartName="/ppt/charts/colors87.xml" ContentType="application/vnd.ms-office.chartcolorstyle+xml"/>
  <Override PartName="/ppt/charts/chart144.xml" ContentType="application/vnd.openxmlformats-officedocument.drawingml.chart+xml"/>
  <Override PartName="/ppt/charts/style88.xml" ContentType="application/vnd.ms-office.chartstyle+xml"/>
  <Override PartName="/ppt/charts/colors88.xml" ContentType="application/vnd.ms-office.chartcolorstyle+xml"/>
  <Override PartName="/ppt/notesSlides/notesSlide94.xml" ContentType="application/vnd.openxmlformats-officedocument.presentationml.notesSlide+xml"/>
  <Override PartName="/ppt/charts/chart145.xml" ContentType="application/vnd.openxmlformats-officedocument.drawingml.chart+xml"/>
  <Override PartName="/ppt/charts/style89.xml" ContentType="application/vnd.ms-office.chartstyle+xml"/>
  <Override PartName="/ppt/charts/colors89.xml" ContentType="application/vnd.ms-office.chartcolorstyle+xml"/>
  <Override PartName="/ppt/charts/chart146.xml" ContentType="application/vnd.openxmlformats-officedocument.drawingml.chart+xml"/>
  <Override PartName="/ppt/charts/style90.xml" ContentType="application/vnd.ms-office.chartstyle+xml"/>
  <Override PartName="/ppt/charts/colors90.xml" ContentType="application/vnd.ms-office.chartcolorstyle+xml"/>
  <Override PartName="/ppt/charts/chart147.xml" ContentType="application/vnd.openxmlformats-officedocument.drawingml.chart+xml"/>
  <Override PartName="/ppt/charts/style91.xml" ContentType="application/vnd.ms-office.chartstyle+xml"/>
  <Override PartName="/ppt/charts/colors91.xml" ContentType="application/vnd.ms-office.chartcolorstyle+xml"/>
  <Override PartName="/ppt/notesSlides/notesSlide95.xml" ContentType="application/vnd.openxmlformats-officedocument.presentationml.notesSlide+xml"/>
  <Override PartName="/ppt/charts/chart148.xml" ContentType="application/vnd.openxmlformats-officedocument.drawingml.chart+xml"/>
  <Override PartName="/ppt/charts/style92.xml" ContentType="application/vnd.ms-office.chartstyle+xml"/>
  <Override PartName="/ppt/charts/colors92.xml" ContentType="application/vnd.ms-office.chartcolorstyle+xml"/>
  <Override PartName="/ppt/charts/chart149.xml" ContentType="application/vnd.openxmlformats-officedocument.drawingml.chart+xml"/>
  <Override PartName="/ppt/charts/style93.xml" ContentType="application/vnd.ms-office.chartstyle+xml"/>
  <Override PartName="/ppt/charts/colors93.xml" ContentType="application/vnd.ms-office.chartcolorstyle+xml"/>
  <Override PartName="/ppt/charts/chart150.xml" ContentType="application/vnd.openxmlformats-officedocument.drawingml.chart+xml"/>
  <Override PartName="/ppt/charts/style94.xml" ContentType="application/vnd.ms-office.chartstyle+xml"/>
  <Override PartName="/ppt/charts/colors94.xml" ContentType="application/vnd.ms-office.chartcolorstyle+xml"/>
  <Override PartName="/ppt/notesSlides/notesSlide96.xml" ContentType="application/vnd.openxmlformats-officedocument.presentationml.notesSlide+xml"/>
  <Override PartName="/ppt/charts/chart151.xml" ContentType="application/vnd.openxmlformats-officedocument.drawingml.chart+xml"/>
  <Override PartName="/ppt/charts/style95.xml" ContentType="application/vnd.ms-office.chartstyle+xml"/>
  <Override PartName="/ppt/charts/colors95.xml" ContentType="application/vnd.ms-office.chartcolorstyle+xml"/>
  <Override PartName="/ppt/charts/chart152.xml" ContentType="application/vnd.openxmlformats-officedocument.drawingml.chart+xml"/>
  <Override PartName="/ppt/charts/style96.xml" ContentType="application/vnd.ms-office.chartstyle+xml"/>
  <Override PartName="/ppt/charts/colors96.xml" ContentType="application/vnd.ms-office.chartcolorstyle+xml"/>
  <Override PartName="/ppt/charts/chart153.xml" ContentType="application/vnd.openxmlformats-officedocument.drawingml.chart+xml"/>
  <Override PartName="/ppt/charts/style97.xml" ContentType="application/vnd.ms-office.chartstyle+xml"/>
  <Override PartName="/ppt/charts/colors97.xml" ContentType="application/vnd.ms-office.chartcolorstyle+xml"/>
  <Override PartName="/ppt/notesSlides/notesSlide97.xml" ContentType="application/vnd.openxmlformats-officedocument.presentationml.notesSlide+xml"/>
  <Override PartName="/ppt/charts/chart154.xml" ContentType="application/vnd.openxmlformats-officedocument.drawingml.chart+xml"/>
  <Override PartName="/ppt/charts/style98.xml" ContentType="application/vnd.ms-office.chartstyle+xml"/>
  <Override PartName="/ppt/charts/colors98.xml" ContentType="application/vnd.ms-office.chartcolorstyle+xml"/>
  <Override PartName="/ppt/charts/chart155.xml" ContentType="application/vnd.openxmlformats-officedocument.drawingml.chart+xml"/>
  <Override PartName="/ppt/charts/style99.xml" ContentType="application/vnd.ms-office.chartstyle+xml"/>
  <Override PartName="/ppt/charts/colors99.xml" ContentType="application/vnd.ms-office.chartcolorstyle+xml"/>
  <Override PartName="/ppt/charts/chart156.xml" ContentType="application/vnd.openxmlformats-officedocument.drawingml.chart+xml"/>
  <Override PartName="/ppt/charts/style100.xml" ContentType="application/vnd.ms-office.chartstyle+xml"/>
  <Override PartName="/ppt/charts/colors100.xml" ContentType="application/vnd.ms-office.chartcolorstyle+xml"/>
  <Override PartName="/ppt/notesSlides/notesSlide98.xml" ContentType="application/vnd.openxmlformats-officedocument.presentationml.notesSlide+xml"/>
  <Override PartName="/ppt/charts/chart157.xml" ContentType="application/vnd.openxmlformats-officedocument.drawingml.chart+xml"/>
  <Override PartName="/ppt/charts/style101.xml" ContentType="application/vnd.ms-office.chartstyle+xml"/>
  <Override PartName="/ppt/charts/colors101.xml" ContentType="application/vnd.ms-office.chartcolorstyle+xml"/>
  <Override PartName="/ppt/notesSlides/notesSlide99.xml" ContentType="application/vnd.openxmlformats-officedocument.presentationml.notesSlide+xml"/>
  <Override PartName="/ppt/charts/chart158.xml" ContentType="application/vnd.openxmlformats-officedocument.drawingml.chart+xml"/>
  <Override PartName="/ppt/charts/style102.xml" ContentType="application/vnd.ms-office.chartstyle+xml"/>
  <Override PartName="/ppt/charts/colors102.xml" ContentType="application/vnd.ms-office.chartcolorstyle+xml"/>
  <Override PartName="/ppt/notesSlides/notesSlide100.xml" ContentType="application/vnd.openxmlformats-officedocument.presentationml.notesSlide+xml"/>
  <Override PartName="/ppt/charts/chart159.xml" ContentType="application/vnd.openxmlformats-officedocument.drawingml.chart+xml"/>
  <Override PartName="/ppt/charts/style103.xml" ContentType="application/vnd.ms-office.chartstyle+xml"/>
  <Override PartName="/ppt/charts/colors103.xml" ContentType="application/vnd.ms-office.chartcolorstyle+xml"/>
  <Override PartName="/ppt/notesSlides/notesSlide101.xml" ContentType="application/vnd.openxmlformats-officedocument.presentationml.notesSlide+xml"/>
  <Override PartName="/ppt/charts/chart160.xml" ContentType="application/vnd.openxmlformats-officedocument.drawingml.chart+xml"/>
  <Override PartName="/ppt/charts/style104.xml" ContentType="application/vnd.ms-office.chartstyle+xml"/>
  <Override PartName="/ppt/charts/colors104.xml" ContentType="application/vnd.ms-office.chartcolorstyle+xml"/>
  <Override PartName="/ppt/notesSlides/notesSlide102.xml" ContentType="application/vnd.openxmlformats-officedocument.presentationml.notesSlide+xml"/>
  <Override PartName="/ppt/charts/chart161.xml" ContentType="application/vnd.openxmlformats-officedocument.drawingml.chart+xml"/>
  <Override PartName="/ppt/charts/style105.xml" ContentType="application/vnd.ms-office.chartstyle+xml"/>
  <Override PartName="/ppt/charts/colors105.xml" ContentType="application/vnd.ms-office.chartcolorstyle+xml"/>
  <Override PartName="/ppt/notesSlides/notesSlide103.xml" ContentType="application/vnd.openxmlformats-officedocument.presentationml.notesSlide+xml"/>
  <Override PartName="/ppt/charts/chart162.xml" ContentType="application/vnd.openxmlformats-officedocument.drawingml.chart+xml"/>
  <Override PartName="/ppt/charts/style106.xml" ContentType="application/vnd.ms-office.chartstyle+xml"/>
  <Override PartName="/ppt/charts/colors106.xml" ContentType="application/vnd.ms-office.chartcolorstyle+xml"/>
  <Override PartName="/ppt/notesSlides/notesSlide104.xml" ContentType="application/vnd.openxmlformats-officedocument.presentationml.notesSlide+xml"/>
  <Override PartName="/ppt/charts/chart163.xml" ContentType="application/vnd.openxmlformats-officedocument.drawingml.chart+xml"/>
  <Override PartName="/ppt/charts/style107.xml" ContentType="application/vnd.ms-office.chartstyle+xml"/>
  <Override PartName="/ppt/charts/colors107.xml" ContentType="application/vnd.ms-office.chartcolorstyle+xml"/>
  <Override PartName="/ppt/notesSlides/notesSlide105.xml" ContentType="application/vnd.openxmlformats-officedocument.presentationml.notesSlide+xml"/>
  <Override PartName="/ppt/charts/chart164.xml" ContentType="application/vnd.openxmlformats-officedocument.drawingml.chart+xml"/>
  <Override PartName="/ppt/charts/style108.xml" ContentType="application/vnd.ms-office.chartstyle+xml"/>
  <Override PartName="/ppt/charts/colors108.xml" ContentType="application/vnd.ms-office.chartcolorstyle+xml"/>
  <Override PartName="/ppt/notesSlides/notesSlide106.xml" ContentType="application/vnd.openxmlformats-officedocument.presentationml.notesSlide+xml"/>
  <Override PartName="/ppt/charts/chart165.xml" ContentType="application/vnd.openxmlformats-officedocument.drawingml.chart+xml"/>
  <Override PartName="/ppt/theme/themeOverride57.xml" ContentType="application/vnd.openxmlformats-officedocument.themeOverride+xml"/>
  <Override PartName="/ppt/notesSlides/notesSlide107.xml" ContentType="application/vnd.openxmlformats-officedocument.presentationml.notesSlide+xml"/>
  <Override PartName="/ppt/charts/chart166.xml" ContentType="application/vnd.openxmlformats-officedocument.drawingml.chart+xml"/>
  <Override PartName="/ppt/theme/themeOverride58.xml" ContentType="application/vnd.openxmlformats-officedocument.themeOverride+xml"/>
  <Override PartName="/ppt/notesSlides/notesSlide108.xml" ContentType="application/vnd.openxmlformats-officedocument.presentationml.notesSlide+xml"/>
  <Override PartName="/ppt/charts/chart167.xml" ContentType="application/vnd.openxmlformats-officedocument.drawingml.chart+xml"/>
  <Override PartName="/ppt/theme/themeOverride59.xml" ContentType="application/vnd.openxmlformats-officedocument.themeOverride+xml"/>
  <Override PartName="/ppt/notesSlides/notesSlide109.xml" ContentType="application/vnd.openxmlformats-officedocument.presentationml.notesSlide+xml"/>
  <Override PartName="/ppt/charts/chart168.xml" ContentType="application/vnd.openxmlformats-officedocument.drawingml.chart+xml"/>
  <Override PartName="/ppt/charts/style109.xml" ContentType="application/vnd.ms-office.chartstyle+xml"/>
  <Override PartName="/ppt/charts/colors109.xml" ContentType="application/vnd.ms-office.chartcolorstyle+xml"/>
  <Override PartName="/ppt/notesSlides/notesSlide110.xml" ContentType="application/vnd.openxmlformats-officedocument.presentationml.notesSlide+xml"/>
  <Override PartName="/ppt/charts/chart169.xml" ContentType="application/vnd.openxmlformats-officedocument.drawingml.chart+xml"/>
  <Override PartName="/ppt/theme/themeOverride60.xml" ContentType="application/vnd.openxmlformats-officedocument.themeOverride+xml"/>
  <Override PartName="/ppt/charts/chart170.xml" ContentType="application/vnd.openxmlformats-officedocument.drawingml.chart+xml"/>
  <Override PartName="/ppt/theme/themeOverride61.xml" ContentType="application/vnd.openxmlformats-officedocument.themeOverride+xml"/>
  <Override PartName="/ppt/notesSlides/notesSlide111.xml" ContentType="application/vnd.openxmlformats-officedocument.presentationml.notesSlide+xml"/>
  <Override PartName="/ppt/charts/chart171.xml" ContentType="application/vnd.openxmlformats-officedocument.drawingml.chart+xml"/>
  <Override PartName="/ppt/theme/themeOverride62.xml" ContentType="application/vnd.openxmlformats-officedocument.themeOverride+xml"/>
  <Override PartName="/ppt/notesSlides/notesSlide112.xml" ContentType="application/vnd.openxmlformats-officedocument.presentationml.notesSlide+xml"/>
  <Override PartName="/ppt/charts/chart172.xml" ContentType="application/vnd.openxmlformats-officedocument.drawingml.chart+xml"/>
  <Override PartName="/ppt/theme/themeOverride63.xml" ContentType="application/vnd.openxmlformats-officedocument.themeOverride+xml"/>
  <Override PartName="/ppt/charts/chart173.xml" ContentType="application/vnd.openxmlformats-officedocument.drawingml.chart+xml"/>
  <Override PartName="/ppt/theme/themeOverride64.xml" ContentType="application/vnd.openxmlformats-officedocument.themeOverride+xml"/>
  <Override PartName="/ppt/charts/chart174.xml" ContentType="application/vnd.openxmlformats-officedocument.drawingml.chart+xml"/>
  <Override PartName="/ppt/theme/themeOverride65.xml" ContentType="application/vnd.openxmlformats-officedocument.themeOverride+xml"/>
  <Override PartName="/ppt/charts/chart175.xml" ContentType="application/vnd.openxmlformats-officedocument.drawingml.chart+xml"/>
  <Override PartName="/ppt/theme/themeOverride66.xml" ContentType="application/vnd.openxmlformats-officedocument.themeOverride+xml"/>
  <Override PartName="/ppt/notesSlides/notesSlide113.xml" ContentType="application/vnd.openxmlformats-officedocument.presentationml.notesSlide+xml"/>
  <Override PartName="/ppt/charts/chart176.xml" ContentType="application/vnd.openxmlformats-officedocument.drawingml.chart+xml"/>
  <Override PartName="/ppt/theme/themeOverride67.xml" ContentType="application/vnd.openxmlformats-officedocument.themeOverride+xml"/>
  <Override PartName="/ppt/notesSlides/notesSlide114.xml" ContentType="application/vnd.openxmlformats-officedocument.presentationml.notesSlide+xml"/>
  <Override PartName="/ppt/charts/chart177.xml" ContentType="application/vnd.openxmlformats-officedocument.drawingml.chart+xml"/>
  <Override PartName="/ppt/theme/themeOverride68.xml" ContentType="application/vnd.openxmlformats-officedocument.themeOverride+xml"/>
  <Override PartName="/ppt/charts/chart178.xml" ContentType="application/vnd.openxmlformats-officedocument.drawingml.chart+xml"/>
  <Override PartName="/ppt/theme/themeOverride69.xml" ContentType="application/vnd.openxmlformats-officedocument.themeOverride+xml"/>
  <Override PartName="/ppt/charts/chart179.xml" ContentType="application/vnd.openxmlformats-officedocument.drawingml.chart+xml"/>
  <Override PartName="/ppt/theme/themeOverride70.xml" ContentType="application/vnd.openxmlformats-officedocument.themeOverride+xml"/>
  <Override PartName="/ppt/charts/chart180.xml" ContentType="application/vnd.openxmlformats-officedocument.drawingml.chart+xml"/>
  <Override PartName="/ppt/theme/themeOverride71.xml" ContentType="application/vnd.openxmlformats-officedocument.themeOverride+xml"/>
  <Override PartName="/ppt/notesSlides/notesSlide115.xml" ContentType="application/vnd.openxmlformats-officedocument.presentationml.notesSlide+xml"/>
  <Override PartName="/ppt/charts/chart181.xml" ContentType="application/vnd.openxmlformats-officedocument.drawingml.chart+xml"/>
  <Override PartName="/ppt/theme/themeOverride72.xml" ContentType="application/vnd.openxmlformats-officedocument.themeOverride+xml"/>
  <Override PartName="/ppt/charts/chart182.xml" ContentType="application/vnd.openxmlformats-officedocument.drawingml.chart+xml"/>
  <Override PartName="/ppt/theme/themeOverride73.xml" ContentType="application/vnd.openxmlformats-officedocument.themeOverride+xml"/>
  <Override PartName="/ppt/charts/chart183.xml" ContentType="application/vnd.openxmlformats-officedocument.drawingml.chart+xml"/>
  <Override PartName="/ppt/theme/themeOverride74.xml" ContentType="application/vnd.openxmlformats-officedocument.themeOverride+xml"/>
  <Override PartName="/ppt/charts/chart184.xml" ContentType="application/vnd.openxmlformats-officedocument.drawingml.chart+xml"/>
  <Override PartName="/ppt/theme/themeOverride75.xml" ContentType="application/vnd.openxmlformats-officedocument.themeOverride+xml"/>
  <Override PartName="/ppt/notesSlides/notesSlide116.xml" ContentType="application/vnd.openxmlformats-officedocument.presentationml.notesSlide+xml"/>
  <Override PartName="/ppt/charts/chart185.xml" ContentType="application/vnd.openxmlformats-officedocument.drawingml.chart+xml"/>
  <Override PartName="/ppt/theme/themeOverride76.xml" ContentType="application/vnd.openxmlformats-officedocument.themeOverride+xml"/>
  <Override PartName="/ppt/notesSlides/notesSlide117.xml" ContentType="application/vnd.openxmlformats-officedocument.presentationml.notesSlide+xml"/>
  <Override PartName="/ppt/charts/chart186.xml" ContentType="application/vnd.openxmlformats-officedocument.drawingml.chart+xml"/>
  <Override PartName="/ppt/theme/themeOverride77.xml" ContentType="application/vnd.openxmlformats-officedocument.themeOverride+xml"/>
  <Override PartName="/ppt/notesSlides/notesSlide118.xml" ContentType="application/vnd.openxmlformats-officedocument.presentationml.notesSlide+xml"/>
  <Override PartName="/ppt/charts/chart187.xml" ContentType="application/vnd.openxmlformats-officedocument.drawingml.chart+xml"/>
  <Override PartName="/ppt/theme/themeOverride78.xml" ContentType="application/vnd.openxmlformats-officedocument.themeOverride+xml"/>
  <Override PartName="/ppt/notesSlides/notesSlide119.xml" ContentType="application/vnd.openxmlformats-officedocument.presentationml.notesSlide+xml"/>
  <Override PartName="/ppt/charts/chart188.xml" ContentType="application/vnd.openxmlformats-officedocument.drawingml.chart+xml"/>
  <Override PartName="/ppt/theme/themeOverride79.xml" ContentType="application/vnd.openxmlformats-officedocument.themeOverride+xml"/>
  <Override PartName="/ppt/notesSlides/notesSlide120.xml" ContentType="application/vnd.openxmlformats-officedocument.presentationml.notesSlide+xml"/>
  <Override PartName="/ppt/charts/chart189.xml" ContentType="application/vnd.openxmlformats-officedocument.drawingml.chart+xml"/>
  <Override PartName="/ppt/theme/themeOverride80.xml" ContentType="application/vnd.openxmlformats-officedocument.themeOverride+xml"/>
  <Override PartName="/ppt/notesSlides/notesSlide121.xml" ContentType="application/vnd.openxmlformats-officedocument.presentationml.notesSlide+xml"/>
  <Override PartName="/ppt/charts/chart190.xml" ContentType="application/vnd.openxmlformats-officedocument.drawingml.chart+xml"/>
  <Override PartName="/ppt/theme/themeOverride81.xml" ContentType="application/vnd.openxmlformats-officedocument.themeOverride+xml"/>
  <Override PartName="/ppt/notesSlides/notesSlide122.xml" ContentType="application/vnd.openxmlformats-officedocument.presentationml.notesSlide+xml"/>
  <Override PartName="/ppt/charts/chart191.xml" ContentType="application/vnd.openxmlformats-officedocument.drawingml.chart+xml"/>
  <Override PartName="/ppt/theme/themeOverride82.xml" ContentType="application/vnd.openxmlformats-officedocument.themeOverride+xml"/>
  <Override PartName="/ppt/charts/chart192.xml" ContentType="application/vnd.openxmlformats-officedocument.drawingml.chart+xml"/>
  <Override PartName="/ppt/theme/themeOverride83.xml" ContentType="application/vnd.openxmlformats-officedocument.themeOverride+xml"/>
  <Override PartName="/ppt/notesSlides/notesSlide123.xml" ContentType="application/vnd.openxmlformats-officedocument.presentationml.notesSlide+xml"/>
  <Override PartName="/ppt/charts/chart193.xml" ContentType="application/vnd.openxmlformats-officedocument.drawingml.chart+xml"/>
  <Override PartName="/ppt/theme/themeOverride84.xml" ContentType="application/vnd.openxmlformats-officedocument.themeOverr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charts/chart194.xml" ContentType="application/vnd.openxmlformats-officedocument.drawingml.chart+xml"/>
  <Override PartName="/ppt/theme/themeOverride85.xml" ContentType="application/vnd.openxmlformats-officedocument.themeOverr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charts/chart195.xml" ContentType="application/vnd.openxmlformats-officedocument.drawingml.chart+xml"/>
  <Override PartName="/ppt/theme/themeOverride86.xml" ContentType="application/vnd.openxmlformats-officedocument.themeOverride+xml"/>
  <Override PartName="/ppt/notesSlides/notesSlide129.xml" ContentType="application/vnd.openxmlformats-officedocument.presentationml.notesSlide+xml"/>
  <Override PartName="/ppt/charts/chart196.xml" ContentType="application/vnd.openxmlformats-officedocument.drawingml.chart+xml"/>
  <Override PartName="/ppt/theme/themeOverride87.xml" ContentType="application/vnd.openxmlformats-officedocument.themeOverride+xml"/>
  <Override PartName="/ppt/notesSlides/notesSlide130.xml" ContentType="application/vnd.openxmlformats-officedocument.presentationml.notesSlide+xml"/>
  <Override PartName="/ppt/charts/chart197.xml" ContentType="application/vnd.openxmlformats-officedocument.drawingml.chart+xml"/>
  <Override PartName="/ppt/theme/themeOverride88.xml" ContentType="application/vnd.openxmlformats-officedocument.themeOverride+xml"/>
  <Override PartName="/ppt/notesSlides/notesSlide131.xml" ContentType="application/vnd.openxmlformats-officedocument.presentationml.notesSlide+xml"/>
  <Override PartName="/ppt/charts/chart198.xml" ContentType="application/vnd.openxmlformats-officedocument.drawingml.chart+xml"/>
  <Override PartName="/ppt/theme/themeOverride89.xml" ContentType="application/vnd.openxmlformats-officedocument.themeOverride+xml"/>
  <Override PartName="/ppt/notesSlides/notesSlide132.xml" ContentType="application/vnd.openxmlformats-officedocument.presentationml.notesSlide+xml"/>
  <Override PartName="/ppt/charts/chart199.xml" ContentType="application/vnd.openxmlformats-officedocument.drawingml.chart+xml"/>
  <Override PartName="/ppt/theme/themeOverride90.xml" ContentType="application/vnd.openxmlformats-officedocument.themeOverride+xml"/>
  <Override PartName="/ppt/notesSlides/notesSlide133.xml" ContentType="application/vnd.openxmlformats-officedocument.presentationml.notesSlide+xml"/>
  <Override PartName="/ppt/charts/chart200.xml" ContentType="application/vnd.openxmlformats-officedocument.drawingml.chart+xml"/>
  <Override PartName="/ppt/theme/themeOverride91.xml" ContentType="application/vnd.openxmlformats-officedocument.themeOverride+xml"/>
  <Override PartName="/ppt/charts/chart201.xml" ContentType="application/vnd.openxmlformats-officedocument.drawingml.chart+xml"/>
  <Override PartName="/ppt/theme/themeOverride92.xml" ContentType="application/vnd.openxmlformats-officedocument.themeOverride+xml"/>
  <Override PartName="/ppt/charts/chart202.xml" ContentType="application/vnd.openxmlformats-officedocument.drawingml.chart+xml"/>
  <Override PartName="/ppt/theme/themeOverride93.xml" ContentType="application/vnd.openxmlformats-officedocument.themeOverride+xml"/>
  <Override PartName="/ppt/notesSlides/notesSlide134.xml" ContentType="application/vnd.openxmlformats-officedocument.presentationml.notesSlide+xml"/>
  <Override PartName="/ppt/charts/chart203.xml" ContentType="application/vnd.openxmlformats-officedocument.drawingml.chart+xml"/>
  <Override PartName="/ppt/theme/themeOverride94.xml" ContentType="application/vnd.openxmlformats-officedocument.themeOverride+xml"/>
  <Override PartName="/ppt/charts/chart204.xml" ContentType="application/vnd.openxmlformats-officedocument.drawingml.chart+xml"/>
  <Override PartName="/ppt/theme/themeOverride95.xml" ContentType="application/vnd.openxmlformats-officedocument.themeOverride+xml"/>
  <Override PartName="/ppt/charts/chart205.xml" ContentType="application/vnd.openxmlformats-officedocument.drawingml.chart+xml"/>
  <Override PartName="/ppt/theme/themeOverride96.xml" ContentType="application/vnd.openxmlformats-officedocument.themeOverride+xml"/>
  <Override PartName="/ppt/notesSlides/notesSlide135.xml" ContentType="application/vnd.openxmlformats-officedocument.presentationml.notesSlide+xml"/>
  <Override PartName="/ppt/charts/chart206.xml" ContentType="application/vnd.openxmlformats-officedocument.drawingml.chart+xml"/>
  <Override PartName="/ppt/theme/themeOverride97.xml" ContentType="application/vnd.openxmlformats-officedocument.themeOverride+xml"/>
  <Override PartName="/ppt/charts/chart207.xml" ContentType="application/vnd.openxmlformats-officedocument.drawingml.chart+xml"/>
  <Override PartName="/ppt/theme/themeOverride98.xml" ContentType="application/vnd.openxmlformats-officedocument.themeOverride+xml"/>
  <Override PartName="/ppt/notesSlides/notesSlide136.xml" ContentType="application/vnd.openxmlformats-officedocument.presentationml.notesSlide+xml"/>
  <Override PartName="/ppt/charts/chart208.xml" ContentType="application/vnd.openxmlformats-officedocument.drawingml.chart+xml"/>
  <Override PartName="/ppt/theme/themeOverride99.xml" ContentType="application/vnd.openxmlformats-officedocument.themeOverride+xml"/>
  <Override PartName="/ppt/notesSlides/notesSlide137.xml" ContentType="application/vnd.openxmlformats-officedocument.presentationml.notesSlide+xml"/>
  <Override PartName="/ppt/charts/chart209.xml" ContentType="application/vnd.openxmlformats-officedocument.drawingml.chart+xml"/>
  <Override PartName="/ppt/theme/themeOverride100.xml" ContentType="application/vnd.openxmlformats-officedocument.themeOverride+xml"/>
  <Override PartName="/ppt/notesSlides/notesSlide138.xml" ContentType="application/vnd.openxmlformats-officedocument.presentationml.notesSlide+xml"/>
  <Override PartName="/ppt/charts/chart210.xml" ContentType="application/vnd.openxmlformats-officedocument.drawingml.chart+xml"/>
  <Override PartName="/ppt/theme/themeOverride101.xml" ContentType="application/vnd.openxmlformats-officedocument.themeOverride+xml"/>
  <Override PartName="/ppt/notesSlides/notesSlide139.xml" ContentType="application/vnd.openxmlformats-officedocument.presentationml.notesSlide+xml"/>
  <Override PartName="/ppt/charts/chart211.xml" ContentType="application/vnd.openxmlformats-officedocument.drawingml.chart+xml"/>
  <Override PartName="/ppt/theme/themeOverride102.xml" ContentType="application/vnd.openxmlformats-officedocument.themeOverride+xml"/>
  <Override PartName="/ppt/notesSlides/notesSlide140.xml" ContentType="application/vnd.openxmlformats-officedocument.presentationml.notesSlide+xml"/>
  <Override PartName="/ppt/charts/chart212.xml" ContentType="application/vnd.openxmlformats-officedocument.drawingml.chart+xml"/>
  <Override PartName="/ppt/theme/themeOverride103.xml" ContentType="application/vnd.openxmlformats-officedocument.themeOverride+xml"/>
  <Override PartName="/ppt/notesSlides/notesSlide141.xml" ContentType="application/vnd.openxmlformats-officedocument.presentationml.notesSlide+xml"/>
  <Override PartName="/ppt/charts/chart213.xml" ContentType="application/vnd.openxmlformats-officedocument.drawingml.chart+xml"/>
  <Override PartName="/ppt/theme/themeOverride104.xml" ContentType="application/vnd.openxmlformats-officedocument.themeOverride+xml"/>
  <Override PartName="/ppt/notesSlides/notesSlide142.xml" ContentType="application/vnd.openxmlformats-officedocument.presentationml.notesSlide+xml"/>
  <Override PartName="/ppt/charts/chart214.xml" ContentType="application/vnd.openxmlformats-officedocument.drawingml.chart+xml"/>
  <Override PartName="/ppt/theme/themeOverride105.xml" ContentType="application/vnd.openxmlformats-officedocument.themeOverride+xml"/>
  <Override PartName="/ppt/charts/chart215.xml" ContentType="application/vnd.openxmlformats-officedocument.drawingml.chart+xml"/>
  <Override PartName="/ppt/theme/themeOverride106.xml" ContentType="application/vnd.openxmlformats-officedocument.themeOverride+xml"/>
  <Override PartName="/ppt/notesSlides/notesSlide143.xml" ContentType="application/vnd.openxmlformats-officedocument.presentationml.notesSlide+xml"/>
  <Override PartName="/ppt/charts/chart216.xml" ContentType="application/vnd.openxmlformats-officedocument.drawingml.chart+xml"/>
  <Override PartName="/ppt/theme/themeOverride107.xml" ContentType="application/vnd.openxmlformats-officedocument.themeOverride+xml"/>
  <Override PartName="/ppt/notesSlides/notesSlide144.xml" ContentType="application/vnd.openxmlformats-officedocument.presentationml.notesSlide+xml"/>
  <Override PartName="/ppt/charts/chart217.xml" ContentType="application/vnd.openxmlformats-officedocument.drawingml.chart+xml"/>
  <Override PartName="/ppt/theme/themeOverride108.xml" ContentType="application/vnd.openxmlformats-officedocument.themeOverride+xml"/>
  <Override PartName="/ppt/notesSlides/notesSlide145.xml" ContentType="application/vnd.openxmlformats-officedocument.presentationml.notesSlide+xml"/>
  <Override PartName="/ppt/charts/chart218.xml" ContentType="application/vnd.openxmlformats-officedocument.drawingml.chart+xml"/>
  <Override PartName="/ppt/theme/themeOverride109.xml" ContentType="application/vnd.openxmlformats-officedocument.themeOverride+xml"/>
  <Override PartName="/ppt/charts/chart219.xml" ContentType="application/vnd.openxmlformats-officedocument.drawingml.chart+xml"/>
  <Override PartName="/ppt/theme/themeOverride110.xml" ContentType="application/vnd.openxmlformats-officedocument.themeOverride+xml"/>
  <Override PartName="/ppt/notesSlides/notesSlide146.xml" ContentType="application/vnd.openxmlformats-officedocument.presentationml.notesSlide+xml"/>
  <Override PartName="/ppt/charts/chart220.xml" ContentType="application/vnd.openxmlformats-officedocument.drawingml.chart+xml"/>
  <Override PartName="/ppt/charts/style110.xml" ContentType="application/vnd.ms-office.chartstyle+xml"/>
  <Override PartName="/ppt/charts/colors110.xml" ContentType="application/vnd.ms-office.chartcolorstyle+xml"/>
  <Override PartName="/ppt/notesSlides/notesSlide147.xml" ContentType="application/vnd.openxmlformats-officedocument.presentationml.notesSlide+xml"/>
  <Override PartName="/ppt/charts/chart221.xml" ContentType="application/vnd.openxmlformats-officedocument.drawingml.chart+xml"/>
  <Override PartName="/ppt/theme/themeOverride111.xml" ContentType="application/vnd.openxmlformats-officedocument.themeOverride+xml"/>
  <Override PartName="/ppt/notesSlides/notesSlide148.xml" ContentType="application/vnd.openxmlformats-officedocument.presentationml.notesSlide+xml"/>
  <Override PartName="/ppt/charts/chart222.xml" ContentType="application/vnd.openxmlformats-officedocument.drawingml.chart+xml"/>
  <Override PartName="/ppt/theme/themeOverride112.xml" ContentType="application/vnd.openxmlformats-officedocument.themeOverride+xml"/>
  <Override PartName="/ppt/notesSlides/notesSlide149.xml" ContentType="application/vnd.openxmlformats-officedocument.presentationml.notesSlide+xml"/>
  <Override PartName="/ppt/charts/chart223.xml" ContentType="application/vnd.openxmlformats-officedocument.drawingml.chart+xml"/>
  <Override PartName="/ppt/charts/style111.xml" ContentType="application/vnd.ms-office.chartstyle+xml"/>
  <Override PartName="/ppt/charts/colors111.xml" ContentType="application/vnd.ms-office.chartcolorstyle+xml"/>
  <Override PartName="/ppt/charts/chart224.xml" ContentType="application/vnd.openxmlformats-officedocument.drawingml.chart+xml"/>
  <Override PartName="/ppt/charts/style112.xml" ContentType="application/vnd.ms-office.chartstyle+xml"/>
  <Override PartName="/ppt/charts/colors112.xml" ContentType="application/vnd.ms-office.chartcolorstyle+xml"/>
  <Override PartName="/ppt/notesSlides/notesSlide150.xml" ContentType="application/vnd.openxmlformats-officedocument.presentationml.notesSlide+xml"/>
  <Override PartName="/ppt/charts/chart225.xml" ContentType="application/vnd.openxmlformats-officedocument.drawingml.chart+xml"/>
  <Override PartName="/ppt/charts/style113.xml" ContentType="application/vnd.ms-office.chartstyle+xml"/>
  <Override PartName="/ppt/charts/colors113.xml" ContentType="application/vnd.ms-office.chartcolorstyle+xml"/>
  <Override PartName="/ppt/charts/chart226.xml" ContentType="application/vnd.openxmlformats-officedocument.drawingml.chart+xml"/>
  <Override PartName="/ppt/charts/style114.xml" ContentType="application/vnd.ms-office.chartstyle+xml"/>
  <Override PartName="/ppt/charts/colors114.xml" ContentType="application/vnd.ms-office.chartcolorstyle+xml"/>
  <Override PartName="/ppt/notesSlides/notesSlide151.xml" ContentType="application/vnd.openxmlformats-officedocument.presentationml.notesSlide+xml"/>
  <Override PartName="/ppt/charts/chart227.xml" ContentType="application/vnd.openxmlformats-officedocument.drawingml.chart+xml"/>
  <Override PartName="/ppt/charts/style115.xml" ContentType="application/vnd.ms-office.chartstyle+xml"/>
  <Override PartName="/ppt/charts/colors115.xml" ContentType="application/vnd.ms-office.chartcolorstyle+xml"/>
  <Override PartName="/ppt/notesSlides/notesSlide152.xml" ContentType="application/vnd.openxmlformats-officedocument.presentationml.notesSlide+xml"/>
  <Override PartName="/ppt/charts/chart228.xml" ContentType="application/vnd.openxmlformats-officedocument.drawingml.chart+xml"/>
  <Override PartName="/ppt/theme/themeOverride113.xml" ContentType="application/vnd.openxmlformats-officedocument.themeOverride+xml"/>
  <Override PartName="/ppt/notesSlides/notesSlide153.xml" ContentType="application/vnd.openxmlformats-officedocument.presentationml.notesSlide+xml"/>
  <Override PartName="/ppt/charts/chart229.xml" ContentType="application/vnd.openxmlformats-officedocument.drawingml.chart+xml"/>
  <Override PartName="/ppt/theme/themeOverride114.xml" ContentType="application/vnd.openxmlformats-officedocument.themeOverride+xml"/>
  <Override PartName="/ppt/notesSlides/notesSlide154.xml" ContentType="application/vnd.openxmlformats-officedocument.presentationml.notesSlide+xml"/>
  <Override PartName="/ppt/charts/chart230.xml" ContentType="application/vnd.openxmlformats-officedocument.drawingml.chart+xml"/>
  <Override PartName="/ppt/theme/themeOverride115.xml" ContentType="application/vnd.openxmlformats-officedocument.themeOverride+xml"/>
  <Override PartName="/ppt/notesSlides/notesSlide1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54" r:id="rId1"/>
  </p:sldMasterIdLst>
  <p:notesMasterIdLst>
    <p:notesMasterId r:id="rId168"/>
  </p:notesMasterIdLst>
  <p:handoutMasterIdLst>
    <p:handoutMasterId r:id="rId169"/>
  </p:handoutMasterIdLst>
  <p:sldIdLst>
    <p:sldId id="702" r:id="rId2"/>
    <p:sldId id="703" r:id="rId3"/>
    <p:sldId id="670" r:id="rId4"/>
    <p:sldId id="684" r:id="rId5"/>
    <p:sldId id="705" r:id="rId6"/>
    <p:sldId id="707" r:id="rId7"/>
    <p:sldId id="512" r:id="rId8"/>
    <p:sldId id="517" r:id="rId9"/>
    <p:sldId id="520" r:id="rId10"/>
    <p:sldId id="521" r:id="rId11"/>
    <p:sldId id="680" r:id="rId12"/>
    <p:sldId id="687" r:id="rId13"/>
    <p:sldId id="686" r:id="rId14"/>
    <p:sldId id="682" r:id="rId15"/>
    <p:sldId id="519" r:id="rId16"/>
    <p:sldId id="522" r:id="rId17"/>
    <p:sldId id="548" r:id="rId18"/>
    <p:sldId id="683" r:id="rId19"/>
    <p:sldId id="550" r:id="rId20"/>
    <p:sldId id="661" r:id="rId21"/>
    <p:sldId id="679" r:id="rId22"/>
    <p:sldId id="678" r:id="rId23"/>
    <p:sldId id="676" r:id="rId24"/>
    <p:sldId id="677" r:id="rId25"/>
    <p:sldId id="549" r:id="rId26"/>
    <p:sldId id="662" r:id="rId27"/>
    <p:sldId id="671" r:id="rId28"/>
    <p:sldId id="663" r:id="rId29"/>
    <p:sldId id="675" r:id="rId30"/>
    <p:sldId id="524" r:id="rId31"/>
    <p:sldId id="696" r:id="rId32"/>
    <p:sldId id="525" r:id="rId33"/>
    <p:sldId id="692" r:id="rId34"/>
    <p:sldId id="693" r:id="rId35"/>
    <p:sldId id="695" r:id="rId36"/>
    <p:sldId id="694" r:id="rId37"/>
    <p:sldId id="554" r:id="rId38"/>
    <p:sldId id="664" r:id="rId39"/>
    <p:sldId id="665" r:id="rId40"/>
    <p:sldId id="709" r:id="rId41"/>
    <p:sldId id="585" r:id="rId42"/>
    <p:sldId id="587" r:id="rId43"/>
    <p:sldId id="591" r:id="rId44"/>
    <p:sldId id="589" r:id="rId45"/>
    <p:sldId id="593" r:id="rId46"/>
    <p:sldId id="595" r:id="rId47"/>
    <p:sldId id="597" r:id="rId48"/>
    <p:sldId id="598" r:id="rId49"/>
    <p:sldId id="599" r:id="rId50"/>
    <p:sldId id="641" r:id="rId51"/>
    <p:sldId id="691" r:id="rId52"/>
    <p:sldId id="706" r:id="rId53"/>
    <p:sldId id="690" r:id="rId54"/>
    <p:sldId id="601" r:id="rId55"/>
    <p:sldId id="708" r:id="rId56"/>
    <p:sldId id="602" r:id="rId57"/>
    <p:sldId id="604" r:id="rId58"/>
    <p:sldId id="605" r:id="rId59"/>
    <p:sldId id="704" r:id="rId60"/>
    <p:sldId id="629" r:id="rId61"/>
    <p:sldId id="632" r:id="rId62"/>
    <p:sldId id="688" r:id="rId63"/>
    <p:sldId id="636" r:id="rId64"/>
    <p:sldId id="649" r:id="rId65"/>
    <p:sldId id="655" r:id="rId66"/>
    <p:sldId id="685" r:id="rId67"/>
    <p:sldId id="650" r:id="rId68"/>
    <p:sldId id="654" r:id="rId69"/>
    <p:sldId id="652" r:id="rId70"/>
    <p:sldId id="653" r:id="rId71"/>
    <p:sldId id="651" r:id="rId72"/>
    <p:sldId id="656" r:id="rId73"/>
    <p:sldId id="557" r:id="rId74"/>
    <p:sldId id="571" r:id="rId75"/>
    <p:sldId id="559" r:id="rId76"/>
    <p:sldId id="572" r:id="rId77"/>
    <p:sldId id="560" r:id="rId78"/>
    <p:sldId id="573" r:id="rId79"/>
    <p:sldId id="558" r:id="rId80"/>
    <p:sldId id="574" r:id="rId81"/>
    <p:sldId id="561" r:id="rId82"/>
    <p:sldId id="575" r:id="rId83"/>
    <p:sldId id="562" r:id="rId84"/>
    <p:sldId id="580" r:id="rId85"/>
    <p:sldId id="563" r:id="rId86"/>
    <p:sldId id="564" r:id="rId87"/>
    <p:sldId id="565" r:id="rId88"/>
    <p:sldId id="576" r:id="rId89"/>
    <p:sldId id="568" r:id="rId90"/>
    <p:sldId id="566" r:id="rId91"/>
    <p:sldId id="577" r:id="rId92"/>
    <p:sldId id="569" r:id="rId93"/>
    <p:sldId id="567" r:id="rId94"/>
    <p:sldId id="579" r:id="rId95"/>
    <p:sldId id="570" r:id="rId96"/>
    <p:sldId id="608" r:id="rId97"/>
    <p:sldId id="612" r:id="rId98"/>
    <p:sldId id="613" r:id="rId99"/>
    <p:sldId id="614" r:id="rId100"/>
    <p:sldId id="615" r:id="rId101"/>
    <p:sldId id="616" r:id="rId102"/>
    <p:sldId id="617" r:id="rId103"/>
    <p:sldId id="618" r:id="rId104"/>
    <p:sldId id="610" r:id="rId105"/>
    <p:sldId id="621" r:id="rId106"/>
    <p:sldId id="619" r:id="rId107"/>
    <p:sldId id="622" r:id="rId108"/>
    <p:sldId id="620" r:id="rId109"/>
    <p:sldId id="623" r:id="rId110"/>
    <p:sldId id="630" r:id="rId111"/>
    <p:sldId id="631" r:id="rId112"/>
    <p:sldId id="552" r:id="rId113"/>
    <p:sldId id="584" r:id="rId114"/>
    <p:sldId id="583" r:id="rId115"/>
    <p:sldId id="536" r:id="rId116"/>
    <p:sldId id="545" r:id="rId117"/>
    <p:sldId id="689" r:id="rId118"/>
    <p:sldId id="627" r:id="rId119"/>
    <p:sldId id="640" r:id="rId120"/>
    <p:sldId id="547" r:id="rId121"/>
    <p:sldId id="546" r:id="rId122"/>
    <p:sldId id="624" r:id="rId123"/>
    <p:sldId id="626" r:id="rId124"/>
    <p:sldId id="625" r:id="rId125"/>
    <p:sldId id="633" r:id="rId126"/>
    <p:sldId id="635" r:id="rId127"/>
    <p:sldId id="657" r:id="rId128"/>
    <p:sldId id="639" r:id="rId129"/>
    <p:sldId id="643" r:id="rId130"/>
    <p:sldId id="647" r:id="rId131"/>
    <p:sldId id="648" r:id="rId132"/>
    <p:sldId id="658" r:id="rId133"/>
    <p:sldId id="659" r:id="rId134"/>
    <p:sldId id="660" r:id="rId135"/>
    <p:sldId id="514" r:id="rId136"/>
    <p:sldId id="666" r:id="rId137"/>
    <p:sldId id="667" r:id="rId138"/>
    <p:sldId id="668" r:id="rId139"/>
    <p:sldId id="710" r:id="rId140"/>
    <p:sldId id="701" r:id="rId141"/>
    <p:sldId id="697" r:id="rId142"/>
    <p:sldId id="698" r:id="rId143"/>
    <p:sldId id="699" r:id="rId144"/>
    <p:sldId id="700" r:id="rId145"/>
    <p:sldId id="538" r:id="rId146"/>
    <p:sldId id="539" r:id="rId147"/>
    <p:sldId id="543" r:id="rId148"/>
    <p:sldId id="544" r:id="rId149"/>
    <p:sldId id="540" r:id="rId150"/>
    <p:sldId id="541" r:id="rId151"/>
    <p:sldId id="542" r:id="rId152"/>
    <p:sldId id="672" r:id="rId153"/>
    <p:sldId id="674" r:id="rId154"/>
    <p:sldId id="673" r:id="rId155"/>
    <p:sldId id="531" r:id="rId156"/>
    <p:sldId id="527" r:id="rId157"/>
    <p:sldId id="532" r:id="rId158"/>
    <p:sldId id="533" r:id="rId159"/>
    <p:sldId id="534" r:id="rId160"/>
    <p:sldId id="535" r:id="rId161"/>
    <p:sldId id="555" r:id="rId162"/>
    <p:sldId id="556" r:id="rId163"/>
    <p:sldId id="516" r:id="rId164"/>
    <p:sldId id="515" r:id="rId165"/>
    <p:sldId id="513" r:id="rId166"/>
    <p:sldId id="450" r:id="rId167"/>
  </p:sldIdLst>
  <p:sldSz cx="9144000" cy="6858000" type="screen4x3"/>
  <p:notesSz cx="6807200" cy="9939338"/>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5pPr>
    <a:lvl6pPr marL="2286000" algn="l" defTabSz="914400" rtl="0" eaLnBrk="1" latinLnBrk="0" hangingPunct="1">
      <a:defRPr sz="2400" kern="1200">
        <a:solidFill>
          <a:schemeClr val="tx1"/>
        </a:solidFill>
        <a:latin typeface="Arial" charset="0"/>
        <a:ea typeface="ＭＳ Ｐゴシック" pitchFamily="34" charset="-128"/>
        <a:cs typeface="+mn-cs"/>
      </a:defRPr>
    </a:lvl6pPr>
    <a:lvl7pPr marL="2743200" algn="l" defTabSz="914400" rtl="0" eaLnBrk="1" latinLnBrk="0" hangingPunct="1">
      <a:defRPr sz="2400" kern="1200">
        <a:solidFill>
          <a:schemeClr val="tx1"/>
        </a:solidFill>
        <a:latin typeface="Arial" charset="0"/>
        <a:ea typeface="ＭＳ Ｐゴシック" pitchFamily="34" charset="-128"/>
        <a:cs typeface="+mn-cs"/>
      </a:defRPr>
    </a:lvl7pPr>
    <a:lvl8pPr marL="3200400" algn="l" defTabSz="914400" rtl="0" eaLnBrk="1" latinLnBrk="0" hangingPunct="1">
      <a:defRPr sz="2400" kern="1200">
        <a:solidFill>
          <a:schemeClr val="tx1"/>
        </a:solidFill>
        <a:latin typeface="Arial" charset="0"/>
        <a:ea typeface="ＭＳ Ｐゴシック" pitchFamily="34" charset="-128"/>
        <a:cs typeface="+mn-cs"/>
      </a:defRPr>
    </a:lvl8pPr>
    <a:lvl9pPr marL="3657600" algn="l" defTabSz="914400" rtl="0" eaLnBrk="1" latinLnBrk="0" hangingPunct="1">
      <a:defRPr sz="2400" kern="1200">
        <a:solidFill>
          <a:schemeClr val="tx1"/>
        </a:solidFill>
        <a:latin typeface="Arial" charset="0"/>
        <a:ea typeface="ＭＳ Ｐゴシック" pitchFamily="34" charset="-128"/>
        <a:cs typeface="+mn-cs"/>
      </a:defRPr>
    </a:lvl9pPr>
  </p:defaultTextStyle>
  <p:extLst>
    <p:ext uri="{521415D9-36F7-43E2-AB2F-B90AF26B5E84}">
      <p14:sectionLst xmlns:p14="http://schemas.microsoft.com/office/powerpoint/2010/main">
        <p14:section name="Report" id="{0789A347-DCC4-1D48-977F-8B7A05EF4625}">
          <p14:sldIdLst>
            <p14:sldId id="702"/>
            <p14:sldId id="703"/>
            <p14:sldId id="670"/>
            <p14:sldId id="684"/>
            <p14:sldId id="705"/>
            <p14:sldId id="707"/>
          </p14:sldIdLst>
        </p14:section>
        <p14:section name="Income" id="{82B795D3-487C-B744-BD46-8AA124E66DDF}">
          <p14:sldIdLst>
            <p14:sldId id="512"/>
            <p14:sldId id="517"/>
            <p14:sldId id="520"/>
            <p14:sldId id="521"/>
            <p14:sldId id="680"/>
            <p14:sldId id="687"/>
            <p14:sldId id="686"/>
            <p14:sldId id="682"/>
            <p14:sldId id="519"/>
            <p14:sldId id="522"/>
            <p14:sldId id="548"/>
            <p14:sldId id="683"/>
            <p14:sldId id="550"/>
            <p14:sldId id="661"/>
            <p14:sldId id="679"/>
            <p14:sldId id="678"/>
            <p14:sldId id="676"/>
            <p14:sldId id="677"/>
            <p14:sldId id="549"/>
            <p14:sldId id="662"/>
            <p14:sldId id="671"/>
            <p14:sldId id="663"/>
            <p14:sldId id="675"/>
            <p14:sldId id="524"/>
            <p14:sldId id="696"/>
            <p14:sldId id="525"/>
            <p14:sldId id="692"/>
            <p14:sldId id="693"/>
            <p14:sldId id="695"/>
            <p14:sldId id="694"/>
            <p14:sldId id="554"/>
            <p14:sldId id="664"/>
            <p14:sldId id="665"/>
            <p14:sldId id="709"/>
          </p14:sldIdLst>
        </p14:section>
        <p14:section name="LF participation" id="{79B8512B-3F21-964B-9ACB-F555E19914CF}">
          <p14:sldIdLst>
            <p14:sldId id="585"/>
            <p14:sldId id="587"/>
            <p14:sldId id="591"/>
            <p14:sldId id="589"/>
            <p14:sldId id="593"/>
            <p14:sldId id="595"/>
            <p14:sldId id="597"/>
            <p14:sldId id="598"/>
            <p14:sldId id="599"/>
            <p14:sldId id="641"/>
            <p14:sldId id="691"/>
            <p14:sldId id="706"/>
            <p14:sldId id="690"/>
            <p14:sldId id="601"/>
            <p14:sldId id="708"/>
            <p14:sldId id="602"/>
            <p14:sldId id="604"/>
            <p14:sldId id="605"/>
            <p14:sldId id="704"/>
            <p14:sldId id="629"/>
            <p14:sldId id="632"/>
            <p14:sldId id="688"/>
            <p14:sldId id="636"/>
            <p14:sldId id="649"/>
            <p14:sldId id="655"/>
            <p14:sldId id="685"/>
            <p14:sldId id="650"/>
            <p14:sldId id="654"/>
            <p14:sldId id="652"/>
            <p14:sldId id="653"/>
            <p14:sldId id="651"/>
            <p14:sldId id="656"/>
          </p14:sldIdLst>
        </p14:section>
        <p14:section name="Detailed LF participation" id="{B296B18D-145A-C045-82C6-CC2D288B4437}">
          <p14:sldIdLst>
            <p14:sldId id="557"/>
            <p14:sldId id="571"/>
            <p14:sldId id="559"/>
            <p14:sldId id="572"/>
            <p14:sldId id="560"/>
            <p14:sldId id="573"/>
            <p14:sldId id="558"/>
            <p14:sldId id="574"/>
            <p14:sldId id="561"/>
            <p14:sldId id="575"/>
            <p14:sldId id="562"/>
            <p14:sldId id="580"/>
            <p14:sldId id="563"/>
            <p14:sldId id="564"/>
            <p14:sldId id="565"/>
            <p14:sldId id="576"/>
            <p14:sldId id="568"/>
            <p14:sldId id="566"/>
            <p14:sldId id="577"/>
            <p14:sldId id="569"/>
            <p14:sldId id="567"/>
            <p14:sldId id="579"/>
            <p14:sldId id="570"/>
          </p14:sldIdLst>
        </p14:section>
        <p14:section name="Occupation detailed" id="{51C00F9F-FDA5-2B4B-A288-66797E7D0608}">
          <p14:sldIdLst>
            <p14:sldId id="608"/>
            <p14:sldId id="612"/>
            <p14:sldId id="613"/>
            <p14:sldId id="614"/>
            <p14:sldId id="615"/>
            <p14:sldId id="616"/>
            <p14:sldId id="617"/>
            <p14:sldId id="618"/>
            <p14:sldId id="610"/>
            <p14:sldId id="621"/>
            <p14:sldId id="619"/>
            <p14:sldId id="622"/>
            <p14:sldId id="620"/>
            <p14:sldId id="623"/>
            <p14:sldId id="630"/>
            <p14:sldId id="631"/>
          </p14:sldIdLst>
        </p14:section>
        <p14:section name="Women participation" id="{983D3B63-ACB4-624A-91DC-18A5624277E8}">
          <p14:sldIdLst>
            <p14:sldId id="552"/>
            <p14:sldId id="584"/>
            <p14:sldId id="583"/>
            <p14:sldId id="536"/>
            <p14:sldId id="545"/>
            <p14:sldId id="689"/>
            <p14:sldId id="627"/>
            <p14:sldId id="640"/>
            <p14:sldId id="547"/>
            <p14:sldId id="546"/>
            <p14:sldId id="624"/>
            <p14:sldId id="626"/>
            <p14:sldId id="625"/>
            <p14:sldId id="633"/>
            <p14:sldId id="635"/>
            <p14:sldId id="657"/>
            <p14:sldId id="639"/>
            <p14:sldId id="643"/>
            <p14:sldId id="647"/>
            <p14:sldId id="648"/>
            <p14:sldId id="658"/>
            <p14:sldId id="659"/>
            <p14:sldId id="660"/>
          </p14:sldIdLst>
        </p14:section>
        <p14:section name="Industry" id="{48A8CA48-9115-7242-8158-5E01270C2834}">
          <p14:sldIdLst>
            <p14:sldId id="514"/>
            <p14:sldId id="666"/>
            <p14:sldId id="667"/>
            <p14:sldId id="668"/>
            <p14:sldId id="710"/>
            <p14:sldId id="701"/>
            <p14:sldId id="697"/>
            <p14:sldId id="698"/>
            <p14:sldId id="699"/>
            <p14:sldId id="700"/>
          </p14:sldIdLst>
        </p14:section>
        <p14:section name="Income range" id="{231481A9-5C1E-6448-A4A3-B81328184021}">
          <p14:sldIdLst>
            <p14:sldId id="538"/>
            <p14:sldId id="539"/>
            <p14:sldId id="543"/>
            <p14:sldId id="544"/>
            <p14:sldId id="540"/>
            <p14:sldId id="541"/>
            <p14:sldId id="542"/>
            <p14:sldId id="672"/>
            <p14:sldId id="674"/>
            <p14:sldId id="673"/>
          </p14:sldIdLst>
        </p14:section>
        <p14:section name="Data information" id="{A935C19C-F567-CF48-B442-B4FE804A74AB}">
          <p14:sldIdLst>
            <p14:sldId id="531"/>
            <p14:sldId id="527"/>
            <p14:sldId id="532"/>
            <p14:sldId id="533"/>
            <p14:sldId id="534"/>
          </p14:sldIdLst>
        </p14:section>
        <p14:section name="Studying" id="{E3154DBE-F50E-4E4B-A062-A79910B8793F}">
          <p14:sldIdLst>
            <p14:sldId id="535"/>
          </p14:sldIdLst>
        </p14:section>
        <p14:section name="Other" id="{BB7A053D-1766-8143-9AC3-CFAF195F76BC}">
          <p14:sldIdLst>
            <p14:sldId id="555"/>
            <p14:sldId id="556"/>
            <p14:sldId id="516"/>
            <p14:sldId id="515"/>
            <p14:sldId id="513"/>
            <p14:sldId id="450"/>
          </p14:sldIdLst>
        </p14:section>
      </p14:sectionLst>
    </p:ext>
    <p:ext uri="{EFAFB233-063F-42B5-8137-9DF3F51BA10A}">
      <p15:sldGuideLst xmlns:p15="http://schemas.microsoft.com/office/powerpoint/2012/main">
        <p15:guide id="2" orient="horz" pos="4065" userDrawn="1">
          <p15:clr>
            <a:srgbClr val="A4A3A4"/>
          </p15:clr>
        </p15:guide>
        <p15:guide id="4" orient="horz" pos="709" userDrawn="1">
          <p15:clr>
            <a:srgbClr val="A4A3A4"/>
          </p15:clr>
        </p15:guide>
        <p15:guide id="6" pos="5432" userDrawn="1">
          <p15:clr>
            <a:srgbClr val="A4A3A4"/>
          </p15:clr>
        </p15:guide>
        <p15:guide id="7" pos="385" userDrawn="1">
          <p15:clr>
            <a:srgbClr val="A4A3A4"/>
          </p15:clr>
        </p15:guide>
        <p15:guide id="8" pos="5738" userDrawn="1">
          <p15:clr>
            <a:srgbClr val="A4A3A4"/>
          </p15:clr>
        </p15:guide>
      </p15:sldGuideLst>
    </p:ext>
    <p:ext uri="{2D200454-40CA-4A62-9FC3-DE9A4176ACB9}">
      <p15:notesGuideLst xmlns:p15="http://schemas.microsoft.com/office/powerpoint/2012/main">
        <p15:guide id="1" orient="horz" pos="3131" userDrawn="1">
          <p15:clr>
            <a:srgbClr val="A4A3A4"/>
          </p15:clr>
        </p15:guide>
        <p15:guide id="2" pos="2144"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Ha" initials="JH" lastIdx="1" clrIdx="0">
    <p:extLst>
      <p:ext uri="{19B8F6BF-5375-455C-9EA6-DF929625EA0E}">
        <p15:presenceInfo xmlns:p15="http://schemas.microsoft.com/office/powerpoint/2012/main" userId="S-1-5-21-2078795561-4233005657-3261906462-49523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02226"/>
    <a:srgbClr val="000000"/>
    <a:srgbClr val="621214"/>
    <a:srgbClr val="DA373B"/>
    <a:srgbClr val="D4582A"/>
    <a:srgbClr val="D56509"/>
    <a:srgbClr val="F68B33"/>
    <a:srgbClr val="FFE07F"/>
    <a:srgbClr val="FFC35A"/>
    <a:srgbClr val="FFEC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71" autoAdjust="0"/>
    <p:restoredTop sz="84169" autoAdjust="0"/>
  </p:normalViewPr>
  <p:slideViewPr>
    <p:cSldViewPr>
      <p:cViewPr varScale="1">
        <p:scale>
          <a:sx n="129" d="100"/>
          <a:sy n="129" d="100"/>
        </p:scale>
        <p:origin x="760" y="192"/>
      </p:cViewPr>
      <p:guideLst>
        <p:guide orient="horz" pos="4065"/>
        <p:guide orient="horz" pos="709"/>
        <p:guide pos="5432"/>
        <p:guide pos="385"/>
        <p:guide pos="573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2" d="100"/>
        <a:sy n="62" d="100"/>
      </p:scale>
      <p:origin x="0" y="0"/>
    </p:cViewPr>
  </p:sorterViewPr>
  <p:notesViewPr>
    <p:cSldViewPr>
      <p:cViewPr varScale="1">
        <p:scale>
          <a:sx n="84" d="100"/>
          <a:sy n="84" d="100"/>
        </p:scale>
        <p:origin x="-3084" y="-78"/>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commentAuthors" Target="commentAuthor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presProps" Target="presProps.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2"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tableStyles" Target="tableStyle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8.xml"/></Relationships>
</file>

<file path=ppt/charts/_rels/chart100.xml.rels><?xml version="1.0" encoding="UTF-8" standalone="yes"?>
<Relationships xmlns="http://schemas.openxmlformats.org/package/2006/relationships"><Relationship Id="rId3" Type="http://schemas.openxmlformats.org/officeDocument/2006/relationships/package" Target="../embeddings/Microsoft_Excel_Worksheet99.xlsx"/><Relationship Id="rId2" Type="http://schemas.microsoft.com/office/2011/relationships/chartColorStyle" Target="colors44.xml"/><Relationship Id="rId1" Type="http://schemas.microsoft.com/office/2011/relationships/chartStyle" Target="style44.xml"/></Relationships>
</file>

<file path=ppt/charts/_rels/chart101.xml.rels><?xml version="1.0" encoding="UTF-8" standalone="yes"?>
<Relationships xmlns="http://schemas.openxmlformats.org/package/2006/relationships"><Relationship Id="rId3" Type="http://schemas.openxmlformats.org/officeDocument/2006/relationships/package" Target="../embeddings/Microsoft_Excel_Worksheet100.xlsx"/><Relationship Id="rId2" Type="http://schemas.microsoft.com/office/2011/relationships/chartColorStyle" Target="colors45.xml"/><Relationship Id="rId1" Type="http://schemas.microsoft.com/office/2011/relationships/chartStyle" Target="style45.xml"/></Relationships>
</file>

<file path=ppt/charts/_rels/chart102.xml.rels><?xml version="1.0" encoding="UTF-8" standalone="yes"?>
<Relationships xmlns="http://schemas.openxmlformats.org/package/2006/relationships"><Relationship Id="rId3" Type="http://schemas.openxmlformats.org/officeDocument/2006/relationships/package" Target="../embeddings/Microsoft_Excel_Worksheet101.xlsx"/><Relationship Id="rId2" Type="http://schemas.microsoft.com/office/2011/relationships/chartColorStyle" Target="colors46.xml"/><Relationship Id="rId1" Type="http://schemas.microsoft.com/office/2011/relationships/chartStyle" Target="style46.xml"/></Relationships>
</file>

<file path=ppt/charts/_rels/chart103.xml.rels><?xml version="1.0" encoding="UTF-8" standalone="yes"?>
<Relationships xmlns="http://schemas.openxmlformats.org/package/2006/relationships"><Relationship Id="rId3" Type="http://schemas.openxmlformats.org/officeDocument/2006/relationships/package" Target="../embeddings/Microsoft_Excel_Worksheet102.xlsx"/><Relationship Id="rId2" Type="http://schemas.microsoft.com/office/2011/relationships/chartColorStyle" Target="colors47.xml"/><Relationship Id="rId1" Type="http://schemas.microsoft.com/office/2011/relationships/chartStyle" Target="style47.xml"/></Relationships>
</file>

<file path=ppt/charts/_rels/chart104.xml.rels><?xml version="1.0" encoding="UTF-8" standalone="yes"?>
<Relationships xmlns="http://schemas.openxmlformats.org/package/2006/relationships"><Relationship Id="rId3" Type="http://schemas.openxmlformats.org/officeDocument/2006/relationships/package" Target="../embeddings/Microsoft_Excel_Worksheet103.xlsx"/><Relationship Id="rId2" Type="http://schemas.microsoft.com/office/2011/relationships/chartColorStyle" Target="colors48.xml"/><Relationship Id="rId1" Type="http://schemas.microsoft.com/office/2011/relationships/chartStyle" Target="style48.xml"/></Relationships>
</file>

<file path=ppt/charts/_rels/chart105.xml.rels><?xml version="1.0" encoding="UTF-8" standalone="yes"?>
<Relationships xmlns="http://schemas.openxmlformats.org/package/2006/relationships"><Relationship Id="rId3" Type="http://schemas.openxmlformats.org/officeDocument/2006/relationships/package" Target="../embeddings/Microsoft_Excel_Worksheet104.xlsx"/><Relationship Id="rId2" Type="http://schemas.microsoft.com/office/2011/relationships/chartColorStyle" Target="colors49.xml"/><Relationship Id="rId1" Type="http://schemas.microsoft.com/office/2011/relationships/chartStyle" Target="style49.xml"/></Relationships>
</file>

<file path=ppt/charts/_rels/chart106.xml.rels><?xml version="1.0" encoding="UTF-8" standalone="yes"?>
<Relationships xmlns="http://schemas.openxmlformats.org/package/2006/relationships"><Relationship Id="rId3" Type="http://schemas.openxmlformats.org/officeDocument/2006/relationships/package" Target="../embeddings/Microsoft_Excel_Worksheet105.xlsx"/><Relationship Id="rId2" Type="http://schemas.microsoft.com/office/2011/relationships/chartColorStyle" Target="colors50.xml"/><Relationship Id="rId1" Type="http://schemas.microsoft.com/office/2011/relationships/chartStyle" Target="style50.xml"/></Relationships>
</file>

<file path=ppt/charts/_rels/chart107.xml.rels><?xml version="1.0" encoding="UTF-8" standalone="yes"?>
<Relationships xmlns="http://schemas.openxmlformats.org/package/2006/relationships"><Relationship Id="rId3" Type="http://schemas.openxmlformats.org/officeDocument/2006/relationships/package" Target="../embeddings/Microsoft_Excel_Worksheet106.xlsx"/><Relationship Id="rId2" Type="http://schemas.microsoft.com/office/2011/relationships/chartColorStyle" Target="colors51.xml"/><Relationship Id="rId1" Type="http://schemas.microsoft.com/office/2011/relationships/chartStyle" Target="style51.xml"/></Relationships>
</file>

<file path=ppt/charts/_rels/chart108.xml.rels><?xml version="1.0" encoding="UTF-8" standalone="yes"?>
<Relationships xmlns="http://schemas.openxmlformats.org/package/2006/relationships"><Relationship Id="rId3" Type="http://schemas.openxmlformats.org/officeDocument/2006/relationships/package" Target="../embeddings/Microsoft_Excel_Worksheet107.xlsx"/><Relationship Id="rId2" Type="http://schemas.microsoft.com/office/2011/relationships/chartColorStyle" Target="colors52.xml"/><Relationship Id="rId1" Type="http://schemas.microsoft.com/office/2011/relationships/chartStyle" Target="style52.xml"/></Relationships>
</file>

<file path=ppt/charts/_rels/chart109.xml.rels><?xml version="1.0" encoding="UTF-8" standalone="yes"?>
<Relationships xmlns="http://schemas.openxmlformats.org/package/2006/relationships"><Relationship Id="rId3" Type="http://schemas.openxmlformats.org/officeDocument/2006/relationships/package" Target="../embeddings/Microsoft_Excel_Worksheet108.xlsx"/><Relationship Id="rId2" Type="http://schemas.microsoft.com/office/2011/relationships/chartColorStyle" Target="colors53.xml"/><Relationship Id="rId1" Type="http://schemas.microsoft.com/office/2011/relationships/chartStyle" Target="style53.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9.xml"/></Relationships>
</file>

<file path=ppt/charts/_rels/chart110.xml.rels><?xml version="1.0" encoding="UTF-8" standalone="yes"?>
<Relationships xmlns="http://schemas.openxmlformats.org/package/2006/relationships"><Relationship Id="rId3" Type="http://schemas.openxmlformats.org/officeDocument/2006/relationships/package" Target="../embeddings/Microsoft_Excel_Worksheet109.xlsx"/><Relationship Id="rId2" Type="http://schemas.microsoft.com/office/2011/relationships/chartColorStyle" Target="colors54.xml"/><Relationship Id="rId1" Type="http://schemas.microsoft.com/office/2011/relationships/chartStyle" Target="style54.xml"/></Relationships>
</file>

<file path=ppt/charts/_rels/chart111.xml.rels><?xml version="1.0" encoding="UTF-8" standalone="yes"?>
<Relationships xmlns="http://schemas.openxmlformats.org/package/2006/relationships"><Relationship Id="rId3" Type="http://schemas.openxmlformats.org/officeDocument/2006/relationships/package" Target="../embeddings/Microsoft_Excel_Worksheet110.xlsx"/><Relationship Id="rId2" Type="http://schemas.microsoft.com/office/2011/relationships/chartColorStyle" Target="colors55.xml"/><Relationship Id="rId1" Type="http://schemas.microsoft.com/office/2011/relationships/chartStyle" Target="style55.xml"/></Relationships>
</file>

<file path=ppt/charts/_rels/chart112.xml.rels><?xml version="1.0" encoding="UTF-8" standalone="yes"?>
<Relationships xmlns="http://schemas.openxmlformats.org/package/2006/relationships"><Relationship Id="rId3" Type="http://schemas.openxmlformats.org/officeDocument/2006/relationships/package" Target="../embeddings/Microsoft_Excel_Worksheet111.xlsx"/><Relationship Id="rId2" Type="http://schemas.microsoft.com/office/2011/relationships/chartColorStyle" Target="colors56.xml"/><Relationship Id="rId1" Type="http://schemas.microsoft.com/office/2011/relationships/chartStyle" Target="style56.xml"/></Relationships>
</file>

<file path=ppt/charts/_rels/chart113.xml.rels><?xml version="1.0" encoding="UTF-8" standalone="yes"?>
<Relationships xmlns="http://schemas.openxmlformats.org/package/2006/relationships"><Relationship Id="rId3" Type="http://schemas.openxmlformats.org/officeDocument/2006/relationships/package" Target="../embeddings/Microsoft_Excel_Worksheet112.xlsx"/><Relationship Id="rId2" Type="http://schemas.microsoft.com/office/2011/relationships/chartColorStyle" Target="colors57.xml"/><Relationship Id="rId1" Type="http://schemas.microsoft.com/office/2011/relationships/chartStyle" Target="style57.xml"/></Relationships>
</file>

<file path=ppt/charts/_rels/chart114.xml.rels><?xml version="1.0" encoding="UTF-8" standalone="yes"?>
<Relationships xmlns="http://schemas.openxmlformats.org/package/2006/relationships"><Relationship Id="rId3" Type="http://schemas.openxmlformats.org/officeDocument/2006/relationships/package" Target="../embeddings/Microsoft_Excel_Worksheet113.xlsx"/><Relationship Id="rId2" Type="http://schemas.microsoft.com/office/2011/relationships/chartColorStyle" Target="colors58.xml"/><Relationship Id="rId1" Type="http://schemas.microsoft.com/office/2011/relationships/chartStyle" Target="style58.xml"/></Relationships>
</file>

<file path=ppt/charts/_rels/chart115.xml.rels><?xml version="1.0" encoding="UTF-8" standalone="yes"?>
<Relationships xmlns="http://schemas.openxmlformats.org/package/2006/relationships"><Relationship Id="rId3" Type="http://schemas.openxmlformats.org/officeDocument/2006/relationships/package" Target="../embeddings/Microsoft_Excel_Worksheet114.xlsx"/><Relationship Id="rId2" Type="http://schemas.microsoft.com/office/2011/relationships/chartColorStyle" Target="colors59.xml"/><Relationship Id="rId1" Type="http://schemas.microsoft.com/office/2011/relationships/chartStyle" Target="style59.xml"/></Relationships>
</file>

<file path=ppt/charts/_rels/chart116.xml.rels><?xml version="1.0" encoding="UTF-8" standalone="yes"?>
<Relationships xmlns="http://schemas.openxmlformats.org/package/2006/relationships"><Relationship Id="rId3" Type="http://schemas.openxmlformats.org/officeDocument/2006/relationships/package" Target="../embeddings/Microsoft_Excel_Worksheet115.xlsx"/><Relationship Id="rId2" Type="http://schemas.microsoft.com/office/2011/relationships/chartColorStyle" Target="colors60.xml"/><Relationship Id="rId1" Type="http://schemas.microsoft.com/office/2011/relationships/chartStyle" Target="style60.xml"/></Relationships>
</file>

<file path=ppt/charts/_rels/chart117.xml.rels><?xml version="1.0" encoding="UTF-8" standalone="yes"?>
<Relationships xmlns="http://schemas.openxmlformats.org/package/2006/relationships"><Relationship Id="rId3" Type="http://schemas.openxmlformats.org/officeDocument/2006/relationships/package" Target="../embeddings/Microsoft_Excel_Worksheet116.xlsx"/><Relationship Id="rId2" Type="http://schemas.microsoft.com/office/2011/relationships/chartColorStyle" Target="colors61.xml"/><Relationship Id="rId1" Type="http://schemas.microsoft.com/office/2011/relationships/chartStyle" Target="style61.xml"/></Relationships>
</file>

<file path=ppt/charts/_rels/chart118.xml.rels><?xml version="1.0" encoding="UTF-8" standalone="yes"?>
<Relationships xmlns="http://schemas.openxmlformats.org/package/2006/relationships"><Relationship Id="rId3" Type="http://schemas.openxmlformats.org/officeDocument/2006/relationships/package" Target="../embeddings/Microsoft_Excel_Worksheet117.xlsx"/><Relationship Id="rId2" Type="http://schemas.microsoft.com/office/2011/relationships/chartColorStyle" Target="colors62.xml"/><Relationship Id="rId1" Type="http://schemas.microsoft.com/office/2011/relationships/chartStyle" Target="style62.xml"/></Relationships>
</file>

<file path=ppt/charts/_rels/chart119.xml.rels><?xml version="1.0" encoding="UTF-8" standalone="yes"?>
<Relationships xmlns="http://schemas.openxmlformats.org/package/2006/relationships"><Relationship Id="rId3" Type="http://schemas.openxmlformats.org/officeDocument/2006/relationships/package" Target="../embeddings/Microsoft_Excel_Worksheet118.xlsx"/><Relationship Id="rId2" Type="http://schemas.microsoft.com/office/2011/relationships/chartColorStyle" Target="colors63.xml"/><Relationship Id="rId1" Type="http://schemas.microsoft.com/office/2011/relationships/chartStyle" Target="style63.xml"/></Relationships>
</file>

<file path=ppt/charts/_rels/chart12.xml.rels><?xml version="1.0" encoding="UTF-8" standalone="yes"?>
<Relationships xmlns="http://schemas.openxmlformats.org/package/2006/relationships"><Relationship Id="rId2" Type="http://schemas.openxmlformats.org/officeDocument/2006/relationships/package" Target="../embeddings/Microsoft_Excel_Worksheet11.xlsx"/><Relationship Id="rId1" Type="http://schemas.openxmlformats.org/officeDocument/2006/relationships/themeOverride" Target="../theme/themeOverride10.xml"/></Relationships>
</file>

<file path=ppt/charts/_rels/chart120.xml.rels><?xml version="1.0" encoding="UTF-8" standalone="yes"?>
<Relationships xmlns="http://schemas.openxmlformats.org/package/2006/relationships"><Relationship Id="rId3" Type="http://schemas.openxmlformats.org/officeDocument/2006/relationships/package" Target="../embeddings/Microsoft_Excel_Worksheet119.xlsx"/><Relationship Id="rId2" Type="http://schemas.microsoft.com/office/2011/relationships/chartColorStyle" Target="colors64.xml"/><Relationship Id="rId1" Type="http://schemas.microsoft.com/office/2011/relationships/chartStyle" Target="style64.xml"/></Relationships>
</file>

<file path=ppt/charts/_rels/chart121.xml.rels><?xml version="1.0" encoding="UTF-8" standalone="yes"?>
<Relationships xmlns="http://schemas.openxmlformats.org/package/2006/relationships"><Relationship Id="rId3" Type="http://schemas.openxmlformats.org/officeDocument/2006/relationships/package" Target="../embeddings/Microsoft_Excel_Worksheet120.xlsx"/><Relationship Id="rId2" Type="http://schemas.microsoft.com/office/2011/relationships/chartColorStyle" Target="colors65.xml"/><Relationship Id="rId1" Type="http://schemas.microsoft.com/office/2011/relationships/chartStyle" Target="style65.xml"/></Relationships>
</file>

<file path=ppt/charts/_rels/chart122.xml.rels><?xml version="1.0" encoding="UTF-8" standalone="yes"?>
<Relationships xmlns="http://schemas.openxmlformats.org/package/2006/relationships"><Relationship Id="rId3" Type="http://schemas.openxmlformats.org/officeDocument/2006/relationships/package" Target="../embeddings/Microsoft_Excel_Worksheet121.xlsx"/><Relationship Id="rId2" Type="http://schemas.microsoft.com/office/2011/relationships/chartColorStyle" Target="colors66.xml"/><Relationship Id="rId1" Type="http://schemas.microsoft.com/office/2011/relationships/chartStyle" Target="style66.xml"/></Relationships>
</file>

<file path=ppt/charts/_rels/chart123.xml.rels><?xml version="1.0" encoding="UTF-8" standalone="yes"?>
<Relationships xmlns="http://schemas.openxmlformats.org/package/2006/relationships"><Relationship Id="rId3" Type="http://schemas.openxmlformats.org/officeDocument/2006/relationships/package" Target="../embeddings/Microsoft_Excel_Worksheet122.xlsx"/><Relationship Id="rId2" Type="http://schemas.microsoft.com/office/2011/relationships/chartColorStyle" Target="colors67.xml"/><Relationship Id="rId1" Type="http://schemas.microsoft.com/office/2011/relationships/chartStyle" Target="style67.xml"/></Relationships>
</file>

<file path=ppt/charts/_rels/chart124.xml.rels><?xml version="1.0" encoding="UTF-8" standalone="yes"?>
<Relationships xmlns="http://schemas.openxmlformats.org/package/2006/relationships"><Relationship Id="rId3" Type="http://schemas.openxmlformats.org/officeDocument/2006/relationships/package" Target="../embeddings/Microsoft_Excel_Worksheet123.xlsx"/><Relationship Id="rId2" Type="http://schemas.microsoft.com/office/2011/relationships/chartColorStyle" Target="colors68.xml"/><Relationship Id="rId1" Type="http://schemas.microsoft.com/office/2011/relationships/chartStyle" Target="style68.xml"/></Relationships>
</file>

<file path=ppt/charts/_rels/chart125.xml.rels><?xml version="1.0" encoding="UTF-8" standalone="yes"?>
<Relationships xmlns="http://schemas.openxmlformats.org/package/2006/relationships"><Relationship Id="rId3" Type="http://schemas.openxmlformats.org/officeDocument/2006/relationships/package" Target="../embeddings/Microsoft_Excel_Worksheet124.xlsx"/><Relationship Id="rId2" Type="http://schemas.microsoft.com/office/2011/relationships/chartColorStyle" Target="colors69.xml"/><Relationship Id="rId1" Type="http://schemas.microsoft.com/office/2011/relationships/chartStyle" Target="style69.xml"/></Relationships>
</file>

<file path=ppt/charts/_rels/chart126.xml.rels><?xml version="1.0" encoding="UTF-8" standalone="yes"?>
<Relationships xmlns="http://schemas.openxmlformats.org/package/2006/relationships"><Relationship Id="rId3" Type="http://schemas.openxmlformats.org/officeDocument/2006/relationships/package" Target="../embeddings/Microsoft_Excel_Worksheet125.xlsx"/><Relationship Id="rId2" Type="http://schemas.microsoft.com/office/2011/relationships/chartColorStyle" Target="colors70.xml"/><Relationship Id="rId1" Type="http://schemas.microsoft.com/office/2011/relationships/chartStyle" Target="style70.xml"/></Relationships>
</file>

<file path=ppt/charts/_rels/chart127.xml.rels><?xml version="1.0" encoding="UTF-8" standalone="yes"?>
<Relationships xmlns="http://schemas.openxmlformats.org/package/2006/relationships"><Relationship Id="rId3" Type="http://schemas.openxmlformats.org/officeDocument/2006/relationships/package" Target="../embeddings/Microsoft_Excel_Worksheet126.xlsx"/><Relationship Id="rId2" Type="http://schemas.microsoft.com/office/2011/relationships/chartColorStyle" Target="colors71.xml"/><Relationship Id="rId1" Type="http://schemas.microsoft.com/office/2011/relationships/chartStyle" Target="style71.xml"/></Relationships>
</file>

<file path=ppt/charts/_rels/chart128.xml.rels><?xml version="1.0" encoding="UTF-8" standalone="yes"?>
<Relationships xmlns="http://schemas.openxmlformats.org/package/2006/relationships"><Relationship Id="rId3" Type="http://schemas.openxmlformats.org/officeDocument/2006/relationships/package" Target="../embeddings/Microsoft_Excel_Worksheet127.xlsx"/><Relationship Id="rId2" Type="http://schemas.microsoft.com/office/2011/relationships/chartColorStyle" Target="colors72.xml"/><Relationship Id="rId1" Type="http://schemas.microsoft.com/office/2011/relationships/chartStyle" Target="style72.xml"/></Relationships>
</file>

<file path=ppt/charts/_rels/chart129.xml.rels><?xml version="1.0" encoding="UTF-8" standalone="yes"?>
<Relationships xmlns="http://schemas.openxmlformats.org/package/2006/relationships"><Relationship Id="rId3" Type="http://schemas.openxmlformats.org/officeDocument/2006/relationships/package" Target="../embeddings/Microsoft_Excel_Worksheet128.xlsx"/><Relationship Id="rId2" Type="http://schemas.microsoft.com/office/2011/relationships/chartColorStyle" Target="colors73.xml"/><Relationship Id="rId1" Type="http://schemas.microsoft.com/office/2011/relationships/chartStyle" Target="style73.xml"/></Relationships>
</file>

<file path=ppt/charts/_rels/chart13.xml.rels><?xml version="1.0" encoding="UTF-8" standalone="yes"?>
<Relationships xmlns="http://schemas.openxmlformats.org/package/2006/relationships"><Relationship Id="rId2" Type="http://schemas.openxmlformats.org/officeDocument/2006/relationships/package" Target="../embeddings/Microsoft_Excel_Worksheet12.xlsx"/><Relationship Id="rId1" Type="http://schemas.openxmlformats.org/officeDocument/2006/relationships/themeOverride" Target="../theme/themeOverride11.xml"/></Relationships>
</file>

<file path=ppt/charts/_rels/chart130.xml.rels><?xml version="1.0" encoding="UTF-8" standalone="yes"?>
<Relationships xmlns="http://schemas.openxmlformats.org/package/2006/relationships"><Relationship Id="rId3" Type="http://schemas.openxmlformats.org/officeDocument/2006/relationships/package" Target="../embeddings/Microsoft_Excel_Worksheet129.xlsx"/><Relationship Id="rId2" Type="http://schemas.microsoft.com/office/2011/relationships/chartColorStyle" Target="colors74.xml"/><Relationship Id="rId1" Type="http://schemas.microsoft.com/office/2011/relationships/chartStyle" Target="style74.xml"/></Relationships>
</file>

<file path=ppt/charts/_rels/chart131.xml.rels><?xml version="1.0" encoding="UTF-8" standalone="yes"?>
<Relationships xmlns="http://schemas.openxmlformats.org/package/2006/relationships"><Relationship Id="rId3" Type="http://schemas.openxmlformats.org/officeDocument/2006/relationships/package" Target="../embeddings/Microsoft_Excel_Worksheet130.xlsx"/><Relationship Id="rId2" Type="http://schemas.microsoft.com/office/2011/relationships/chartColorStyle" Target="colors75.xml"/><Relationship Id="rId1" Type="http://schemas.microsoft.com/office/2011/relationships/chartStyle" Target="style75.xml"/></Relationships>
</file>

<file path=ppt/charts/_rels/chart132.xml.rels><?xml version="1.0" encoding="UTF-8" standalone="yes"?>
<Relationships xmlns="http://schemas.openxmlformats.org/package/2006/relationships"><Relationship Id="rId3" Type="http://schemas.openxmlformats.org/officeDocument/2006/relationships/package" Target="../embeddings/Microsoft_Excel_Worksheet131.xlsx"/><Relationship Id="rId2" Type="http://schemas.microsoft.com/office/2011/relationships/chartColorStyle" Target="colors76.xml"/><Relationship Id="rId1" Type="http://schemas.microsoft.com/office/2011/relationships/chartStyle" Target="style76.xml"/></Relationships>
</file>

<file path=ppt/charts/_rels/chart133.xml.rels><?xml version="1.0" encoding="UTF-8" standalone="yes"?>
<Relationships xmlns="http://schemas.openxmlformats.org/package/2006/relationships"><Relationship Id="rId3" Type="http://schemas.openxmlformats.org/officeDocument/2006/relationships/package" Target="../embeddings/Microsoft_Excel_Worksheet132.xlsx"/><Relationship Id="rId2" Type="http://schemas.microsoft.com/office/2011/relationships/chartColorStyle" Target="colors77.xml"/><Relationship Id="rId1" Type="http://schemas.microsoft.com/office/2011/relationships/chartStyle" Target="style77.xml"/></Relationships>
</file>

<file path=ppt/charts/_rels/chart134.xml.rels><?xml version="1.0" encoding="UTF-8" standalone="yes"?>
<Relationships xmlns="http://schemas.openxmlformats.org/package/2006/relationships"><Relationship Id="rId3" Type="http://schemas.openxmlformats.org/officeDocument/2006/relationships/package" Target="../embeddings/Microsoft_Excel_Worksheet133.xlsx"/><Relationship Id="rId2" Type="http://schemas.microsoft.com/office/2011/relationships/chartColorStyle" Target="colors78.xml"/><Relationship Id="rId1" Type="http://schemas.microsoft.com/office/2011/relationships/chartStyle" Target="style78.xml"/></Relationships>
</file>

<file path=ppt/charts/_rels/chart135.xml.rels><?xml version="1.0" encoding="UTF-8" standalone="yes"?>
<Relationships xmlns="http://schemas.openxmlformats.org/package/2006/relationships"><Relationship Id="rId3" Type="http://schemas.openxmlformats.org/officeDocument/2006/relationships/package" Target="../embeddings/Microsoft_Excel_Worksheet134.xlsx"/><Relationship Id="rId2" Type="http://schemas.microsoft.com/office/2011/relationships/chartColorStyle" Target="colors79.xml"/><Relationship Id="rId1" Type="http://schemas.microsoft.com/office/2011/relationships/chartStyle" Target="style79.xml"/></Relationships>
</file>

<file path=ppt/charts/_rels/chart136.xml.rels><?xml version="1.0" encoding="UTF-8" standalone="yes"?>
<Relationships xmlns="http://schemas.openxmlformats.org/package/2006/relationships"><Relationship Id="rId3" Type="http://schemas.openxmlformats.org/officeDocument/2006/relationships/package" Target="../embeddings/Microsoft_Excel_Worksheet135.xlsx"/><Relationship Id="rId2" Type="http://schemas.microsoft.com/office/2011/relationships/chartColorStyle" Target="colors80.xml"/><Relationship Id="rId1" Type="http://schemas.microsoft.com/office/2011/relationships/chartStyle" Target="style80.xml"/></Relationships>
</file>

<file path=ppt/charts/_rels/chart137.xml.rels><?xml version="1.0" encoding="UTF-8" standalone="yes"?>
<Relationships xmlns="http://schemas.openxmlformats.org/package/2006/relationships"><Relationship Id="rId3" Type="http://schemas.openxmlformats.org/officeDocument/2006/relationships/package" Target="../embeddings/Microsoft_Excel_Worksheet136.xlsx"/><Relationship Id="rId2" Type="http://schemas.microsoft.com/office/2011/relationships/chartColorStyle" Target="colors81.xml"/><Relationship Id="rId1" Type="http://schemas.microsoft.com/office/2011/relationships/chartStyle" Target="style81.xml"/></Relationships>
</file>

<file path=ppt/charts/_rels/chart138.xml.rels><?xml version="1.0" encoding="UTF-8" standalone="yes"?>
<Relationships xmlns="http://schemas.openxmlformats.org/package/2006/relationships"><Relationship Id="rId3" Type="http://schemas.openxmlformats.org/officeDocument/2006/relationships/package" Target="../embeddings/Microsoft_Excel_Worksheet137.xlsx"/><Relationship Id="rId2" Type="http://schemas.microsoft.com/office/2011/relationships/chartColorStyle" Target="colors82.xml"/><Relationship Id="rId1" Type="http://schemas.microsoft.com/office/2011/relationships/chartStyle" Target="style82.xml"/></Relationships>
</file>

<file path=ppt/charts/_rels/chart139.xml.rels><?xml version="1.0" encoding="UTF-8" standalone="yes"?>
<Relationships xmlns="http://schemas.openxmlformats.org/package/2006/relationships"><Relationship Id="rId3" Type="http://schemas.openxmlformats.org/officeDocument/2006/relationships/package" Target="../embeddings/Microsoft_Excel_Worksheet138.xlsx"/><Relationship Id="rId2" Type="http://schemas.microsoft.com/office/2011/relationships/chartColorStyle" Target="colors83.xml"/><Relationship Id="rId1" Type="http://schemas.microsoft.com/office/2011/relationships/chartStyle" Target="style83.xml"/></Relationships>
</file>

<file path=ppt/charts/_rels/chart14.xml.rels><?xml version="1.0" encoding="UTF-8" standalone="yes"?>
<Relationships xmlns="http://schemas.openxmlformats.org/package/2006/relationships"><Relationship Id="rId2" Type="http://schemas.openxmlformats.org/officeDocument/2006/relationships/package" Target="../embeddings/Microsoft_Excel_Worksheet13.xlsx"/><Relationship Id="rId1" Type="http://schemas.openxmlformats.org/officeDocument/2006/relationships/themeOverride" Target="../theme/themeOverride12.xml"/></Relationships>
</file>

<file path=ppt/charts/_rels/chart140.xml.rels><?xml version="1.0" encoding="UTF-8" standalone="yes"?>
<Relationships xmlns="http://schemas.openxmlformats.org/package/2006/relationships"><Relationship Id="rId3" Type="http://schemas.openxmlformats.org/officeDocument/2006/relationships/package" Target="../embeddings/Microsoft_Excel_Worksheet139.xlsx"/><Relationship Id="rId2" Type="http://schemas.microsoft.com/office/2011/relationships/chartColorStyle" Target="colors84.xml"/><Relationship Id="rId1" Type="http://schemas.microsoft.com/office/2011/relationships/chartStyle" Target="style84.xml"/></Relationships>
</file>

<file path=ppt/charts/_rels/chart141.xml.rels><?xml version="1.0" encoding="UTF-8" standalone="yes"?>
<Relationships xmlns="http://schemas.openxmlformats.org/package/2006/relationships"><Relationship Id="rId3" Type="http://schemas.openxmlformats.org/officeDocument/2006/relationships/package" Target="../embeddings/Microsoft_Excel_Worksheet140.xlsx"/><Relationship Id="rId2" Type="http://schemas.microsoft.com/office/2011/relationships/chartColorStyle" Target="colors85.xml"/><Relationship Id="rId1" Type="http://schemas.microsoft.com/office/2011/relationships/chartStyle" Target="style85.xml"/></Relationships>
</file>

<file path=ppt/charts/_rels/chart142.xml.rels><?xml version="1.0" encoding="UTF-8" standalone="yes"?>
<Relationships xmlns="http://schemas.openxmlformats.org/package/2006/relationships"><Relationship Id="rId3" Type="http://schemas.openxmlformats.org/officeDocument/2006/relationships/package" Target="../embeddings/Microsoft_Excel_Worksheet141.xlsx"/><Relationship Id="rId2" Type="http://schemas.microsoft.com/office/2011/relationships/chartColorStyle" Target="colors86.xml"/><Relationship Id="rId1" Type="http://schemas.microsoft.com/office/2011/relationships/chartStyle" Target="style86.xml"/></Relationships>
</file>

<file path=ppt/charts/_rels/chart143.xml.rels><?xml version="1.0" encoding="UTF-8" standalone="yes"?>
<Relationships xmlns="http://schemas.openxmlformats.org/package/2006/relationships"><Relationship Id="rId3" Type="http://schemas.openxmlformats.org/officeDocument/2006/relationships/package" Target="../embeddings/Microsoft_Excel_Worksheet142.xlsx"/><Relationship Id="rId2" Type="http://schemas.microsoft.com/office/2011/relationships/chartColorStyle" Target="colors87.xml"/><Relationship Id="rId1" Type="http://schemas.microsoft.com/office/2011/relationships/chartStyle" Target="style87.xml"/></Relationships>
</file>

<file path=ppt/charts/_rels/chart144.xml.rels><?xml version="1.0" encoding="UTF-8" standalone="yes"?>
<Relationships xmlns="http://schemas.openxmlformats.org/package/2006/relationships"><Relationship Id="rId3" Type="http://schemas.openxmlformats.org/officeDocument/2006/relationships/package" Target="../embeddings/Microsoft_Excel_Worksheet143.xlsx"/><Relationship Id="rId2" Type="http://schemas.microsoft.com/office/2011/relationships/chartColorStyle" Target="colors88.xml"/><Relationship Id="rId1" Type="http://schemas.microsoft.com/office/2011/relationships/chartStyle" Target="style88.xml"/></Relationships>
</file>

<file path=ppt/charts/_rels/chart145.xml.rels><?xml version="1.0" encoding="UTF-8" standalone="yes"?>
<Relationships xmlns="http://schemas.openxmlformats.org/package/2006/relationships"><Relationship Id="rId3" Type="http://schemas.openxmlformats.org/officeDocument/2006/relationships/package" Target="../embeddings/Microsoft_Excel_Worksheet144.xlsx"/><Relationship Id="rId2" Type="http://schemas.microsoft.com/office/2011/relationships/chartColorStyle" Target="colors89.xml"/><Relationship Id="rId1" Type="http://schemas.microsoft.com/office/2011/relationships/chartStyle" Target="style89.xml"/></Relationships>
</file>

<file path=ppt/charts/_rels/chart146.xml.rels><?xml version="1.0" encoding="UTF-8" standalone="yes"?>
<Relationships xmlns="http://schemas.openxmlformats.org/package/2006/relationships"><Relationship Id="rId3" Type="http://schemas.openxmlformats.org/officeDocument/2006/relationships/package" Target="../embeddings/Microsoft_Excel_Worksheet145.xlsx"/><Relationship Id="rId2" Type="http://schemas.microsoft.com/office/2011/relationships/chartColorStyle" Target="colors90.xml"/><Relationship Id="rId1" Type="http://schemas.microsoft.com/office/2011/relationships/chartStyle" Target="style90.xml"/></Relationships>
</file>

<file path=ppt/charts/_rels/chart147.xml.rels><?xml version="1.0" encoding="UTF-8" standalone="yes"?>
<Relationships xmlns="http://schemas.openxmlformats.org/package/2006/relationships"><Relationship Id="rId3" Type="http://schemas.openxmlformats.org/officeDocument/2006/relationships/package" Target="../embeddings/Microsoft_Excel_Worksheet146.xlsx"/><Relationship Id="rId2" Type="http://schemas.microsoft.com/office/2011/relationships/chartColorStyle" Target="colors91.xml"/><Relationship Id="rId1" Type="http://schemas.microsoft.com/office/2011/relationships/chartStyle" Target="style91.xml"/></Relationships>
</file>

<file path=ppt/charts/_rels/chart148.xml.rels><?xml version="1.0" encoding="UTF-8" standalone="yes"?>
<Relationships xmlns="http://schemas.openxmlformats.org/package/2006/relationships"><Relationship Id="rId3" Type="http://schemas.openxmlformats.org/officeDocument/2006/relationships/package" Target="../embeddings/Microsoft_Excel_Worksheet147.xlsx"/><Relationship Id="rId2" Type="http://schemas.microsoft.com/office/2011/relationships/chartColorStyle" Target="colors92.xml"/><Relationship Id="rId1" Type="http://schemas.microsoft.com/office/2011/relationships/chartStyle" Target="style92.xml"/></Relationships>
</file>

<file path=ppt/charts/_rels/chart149.xml.rels><?xml version="1.0" encoding="UTF-8" standalone="yes"?>
<Relationships xmlns="http://schemas.openxmlformats.org/package/2006/relationships"><Relationship Id="rId3" Type="http://schemas.openxmlformats.org/officeDocument/2006/relationships/package" Target="../embeddings/Microsoft_Excel_Worksheet148.xlsx"/><Relationship Id="rId2" Type="http://schemas.microsoft.com/office/2011/relationships/chartColorStyle" Target="colors93.xml"/><Relationship Id="rId1" Type="http://schemas.microsoft.com/office/2011/relationships/chartStyle" Target="style93.xml"/></Relationships>
</file>

<file path=ppt/charts/_rels/chart15.xml.rels><?xml version="1.0" encoding="UTF-8" standalone="yes"?>
<Relationships xmlns="http://schemas.openxmlformats.org/package/2006/relationships"><Relationship Id="rId2" Type="http://schemas.openxmlformats.org/officeDocument/2006/relationships/package" Target="../embeddings/Microsoft_Excel_Worksheet14.xlsx"/><Relationship Id="rId1" Type="http://schemas.openxmlformats.org/officeDocument/2006/relationships/themeOverride" Target="../theme/themeOverride13.xml"/></Relationships>
</file>

<file path=ppt/charts/_rels/chart150.xml.rels><?xml version="1.0" encoding="UTF-8" standalone="yes"?>
<Relationships xmlns="http://schemas.openxmlformats.org/package/2006/relationships"><Relationship Id="rId3" Type="http://schemas.openxmlformats.org/officeDocument/2006/relationships/package" Target="../embeddings/Microsoft_Excel_Worksheet149.xlsx"/><Relationship Id="rId2" Type="http://schemas.microsoft.com/office/2011/relationships/chartColorStyle" Target="colors94.xml"/><Relationship Id="rId1" Type="http://schemas.microsoft.com/office/2011/relationships/chartStyle" Target="style94.xml"/></Relationships>
</file>

<file path=ppt/charts/_rels/chart151.xml.rels><?xml version="1.0" encoding="UTF-8" standalone="yes"?>
<Relationships xmlns="http://schemas.openxmlformats.org/package/2006/relationships"><Relationship Id="rId3" Type="http://schemas.openxmlformats.org/officeDocument/2006/relationships/package" Target="../embeddings/Microsoft_Excel_Worksheet150.xlsx"/><Relationship Id="rId2" Type="http://schemas.microsoft.com/office/2011/relationships/chartColorStyle" Target="colors95.xml"/><Relationship Id="rId1" Type="http://schemas.microsoft.com/office/2011/relationships/chartStyle" Target="style95.xml"/></Relationships>
</file>

<file path=ppt/charts/_rels/chart152.xml.rels><?xml version="1.0" encoding="UTF-8" standalone="yes"?>
<Relationships xmlns="http://schemas.openxmlformats.org/package/2006/relationships"><Relationship Id="rId3" Type="http://schemas.openxmlformats.org/officeDocument/2006/relationships/package" Target="../embeddings/Microsoft_Excel_Worksheet151.xlsx"/><Relationship Id="rId2" Type="http://schemas.microsoft.com/office/2011/relationships/chartColorStyle" Target="colors96.xml"/><Relationship Id="rId1" Type="http://schemas.microsoft.com/office/2011/relationships/chartStyle" Target="style96.xml"/></Relationships>
</file>

<file path=ppt/charts/_rels/chart153.xml.rels><?xml version="1.0" encoding="UTF-8" standalone="yes"?>
<Relationships xmlns="http://schemas.openxmlformats.org/package/2006/relationships"><Relationship Id="rId3" Type="http://schemas.openxmlformats.org/officeDocument/2006/relationships/package" Target="../embeddings/Microsoft_Excel_Worksheet152.xlsx"/><Relationship Id="rId2" Type="http://schemas.microsoft.com/office/2011/relationships/chartColorStyle" Target="colors97.xml"/><Relationship Id="rId1" Type="http://schemas.microsoft.com/office/2011/relationships/chartStyle" Target="style97.xml"/></Relationships>
</file>

<file path=ppt/charts/_rels/chart154.xml.rels><?xml version="1.0" encoding="UTF-8" standalone="yes"?>
<Relationships xmlns="http://schemas.openxmlformats.org/package/2006/relationships"><Relationship Id="rId3" Type="http://schemas.openxmlformats.org/officeDocument/2006/relationships/package" Target="../embeddings/Microsoft_Excel_Worksheet153.xlsx"/><Relationship Id="rId2" Type="http://schemas.microsoft.com/office/2011/relationships/chartColorStyle" Target="colors98.xml"/><Relationship Id="rId1" Type="http://schemas.microsoft.com/office/2011/relationships/chartStyle" Target="style98.xml"/></Relationships>
</file>

<file path=ppt/charts/_rels/chart155.xml.rels><?xml version="1.0" encoding="UTF-8" standalone="yes"?>
<Relationships xmlns="http://schemas.openxmlformats.org/package/2006/relationships"><Relationship Id="rId3" Type="http://schemas.openxmlformats.org/officeDocument/2006/relationships/package" Target="../embeddings/Microsoft_Excel_Worksheet154.xlsx"/><Relationship Id="rId2" Type="http://schemas.microsoft.com/office/2011/relationships/chartColorStyle" Target="colors99.xml"/><Relationship Id="rId1" Type="http://schemas.microsoft.com/office/2011/relationships/chartStyle" Target="style99.xml"/></Relationships>
</file>

<file path=ppt/charts/_rels/chart156.xml.rels><?xml version="1.0" encoding="UTF-8" standalone="yes"?>
<Relationships xmlns="http://schemas.openxmlformats.org/package/2006/relationships"><Relationship Id="rId3" Type="http://schemas.openxmlformats.org/officeDocument/2006/relationships/package" Target="../embeddings/Microsoft_Excel_Worksheet155.xlsx"/><Relationship Id="rId2" Type="http://schemas.microsoft.com/office/2011/relationships/chartColorStyle" Target="colors100.xml"/><Relationship Id="rId1" Type="http://schemas.microsoft.com/office/2011/relationships/chartStyle" Target="style100.xml"/></Relationships>
</file>

<file path=ppt/charts/_rels/chart157.xml.rels><?xml version="1.0" encoding="UTF-8" standalone="yes"?>
<Relationships xmlns="http://schemas.openxmlformats.org/package/2006/relationships"><Relationship Id="rId3" Type="http://schemas.openxmlformats.org/officeDocument/2006/relationships/package" Target="../embeddings/Microsoft_Excel_Worksheet156.xlsx"/><Relationship Id="rId2" Type="http://schemas.microsoft.com/office/2011/relationships/chartColorStyle" Target="colors101.xml"/><Relationship Id="rId1" Type="http://schemas.microsoft.com/office/2011/relationships/chartStyle" Target="style101.xml"/></Relationships>
</file>

<file path=ppt/charts/_rels/chart158.xml.rels><?xml version="1.0" encoding="UTF-8" standalone="yes"?>
<Relationships xmlns="http://schemas.openxmlformats.org/package/2006/relationships"><Relationship Id="rId3" Type="http://schemas.openxmlformats.org/officeDocument/2006/relationships/package" Target="../embeddings/Microsoft_Excel_Worksheet157.xlsx"/><Relationship Id="rId2" Type="http://schemas.microsoft.com/office/2011/relationships/chartColorStyle" Target="colors102.xml"/><Relationship Id="rId1" Type="http://schemas.microsoft.com/office/2011/relationships/chartStyle" Target="style102.xml"/></Relationships>
</file>

<file path=ppt/charts/_rels/chart159.xml.rels><?xml version="1.0" encoding="UTF-8" standalone="yes"?>
<Relationships xmlns="http://schemas.openxmlformats.org/package/2006/relationships"><Relationship Id="rId3" Type="http://schemas.openxmlformats.org/officeDocument/2006/relationships/package" Target="../embeddings/Microsoft_Excel_Worksheet158.xlsx"/><Relationship Id="rId2" Type="http://schemas.microsoft.com/office/2011/relationships/chartColorStyle" Target="colors103.xml"/><Relationship Id="rId1" Type="http://schemas.microsoft.com/office/2011/relationships/chartStyle" Target="style103.xml"/></Relationships>
</file>

<file path=ppt/charts/_rels/chart16.xml.rels><?xml version="1.0" encoding="UTF-8" standalone="yes"?>
<Relationships xmlns="http://schemas.openxmlformats.org/package/2006/relationships"><Relationship Id="rId2" Type="http://schemas.openxmlformats.org/officeDocument/2006/relationships/package" Target="../embeddings/Microsoft_Excel_Worksheet15.xlsx"/><Relationship Id="rId1" Type="http://schemas.openxmlformats.org/officeDocument/2006/relationships/themeOverride" Target="../theme/themeOverride14.xml"/></Relationships>
</file>

<file path=ppt/charts/_rels/chart160.xml.rels><?xml version="1.0" encoding="UTF-8" standalone="yes"?>
<Relationships xmlns="http://schemas.openxmlformats.org/package/2006/relationships"><Relationship Id="rId3" Type="http://schemas.openxmlformats.org/officeDocument/2006/relationships/package" Target="../embeddings/Microsoft_Excel_Worksheet159.xlsx"/><Relationship Id="rId2" Type="http://schemas.microsoft.com/office/2011/relationships/chartColorStyle" Target="colors104.xml"/><Relationship Id="rId1" Type="http://schemas.microsoft.com/office/2011/relationships/chartStyle" Target="style104.xml"/></Relationships>
</file>

<file path=ppt/charts/_rels/chart161.xml.rels><?xml version="1.0" encoding="UTF-8" standalone="yes"?>
<Relationships xmlns="http://schemas.openxmlformats.org/package/2006/relationships"><Relationship Id="rId3" Type="http://schemas.openxmlformats.org/officeDocument/2006/relationships/package" Target="../embeddings/Microsoft_Excel_Worksheet160.xlsx"/><Relationship Id="rId2" Type="http://schemas.microsoft.com/office/2011/relationships/chartColorStyle" Target="colors105.xml"/><Relationship Id="rId1" Type="http://schemas.microsoft.com/office/2011/relationships/chartStyle" Target="style105.xml"/></Relationships>
</file>

<file path=ppt/charts/_rels/chart162.xml.rels><?xml version="1.0" encoding="UTF-8" standalone="yes"?>
<Relationships xmlns="http://schemas.openxmlformats.org/package/2006/relationships"><Relationship Id="rId3" Type="http://schemas.openxmlformats.org/officeDocument/2006/relationships/package" Target="../embeddings/Microsoft_Excel_Worksheet161.xlsx"/><Relationship Id="rId2" Type="http://schemas.microsoft.com/office/2011/relationships/chartColorStyle" Target="colors106.xml"/><Relationship Id="rId1" Type="http://schemas.microsoft.com/office/2011/relationships/chartStyle" Target="style106.xml"/></Relationships>
</file>

<file path=ppt/charts/_rels/chart163.xml.rels><?xml version="1.0" encoding="UTF-8" standalone="yes"?>
<Relationships xmlns="http://schemas.openxmlformats.org/package/2006/relationships"><Relationship Id="rId3" Type="http://schemas.openxmlformats.org/officeDocument/2006/relationships/package" Target="../embeddings/Microsoft_Excel_Worksheet162.xlsx"/><Relationship Id="rId2" Type="http://schemas.microsoft.com/office/2011/relationships/chartColorStyle" Target="colors107.xml"/><Relationship Id="rId1" Type="http://schemas.microsoft.com/office/2011/relationships/chartStyle" Target="style107.xml"/></Relationships>
</file>

<file path=ppt/charts/_rels/chart164.xml.rels><?xml version="1.0" encoding="UTF-8" standalone="yes"?>
<Relationships xmlns="http://schemas.openxmlformats.org/package/2006/relationships"><Relationship Id="rId3" Type="http://schemas.openxmlformats.org/officeDocument/2006/relationships/package" Target="../embeddings/Microsoft_Excel_Worksheet163.xlsx"/><Relationship Id="rId2" Type="http://schemas.microsoft.com/office/2011/relationships/chartColorStyle" Target="colors108.xml"/><Relationship Id="rId1" Type="http://schemas.microsoft.com/office/2011/relationships/chartStyle" Target="style108.xml"/></Relationships>
</file>

<file path=ppt/charts/_rels/chart165.xml.rels><?xml version="1.0" encoding="UTF-8" standalone="yes"?>
<Relationships xmlns="http://schemas.openxmlformats.org/package/2006/relationships"><Relationship Id="rId2" Type="http://schemas.openxmlformats.org/officeDocument/2006/relationships/package" Target="../embeddings/Microsoft_Excel_Worksheet164.xlsx"/><Relationship Id="rId1" Type="http://schemas.openxmlformats.org/officeDocument/2006/relationships/themeOverride" Target="../theme/themeOverride57.xml"/></Relationships>
</file>

<file path=ppt/charts/_rels/chart166.xml.rels><?xml version="1.0" encoding="UTF-8" standalone="yes"?>
<Relationships xmlns="http://schemas.openxmlformats.org/package/2006/relationships"><Relationship Id="rId2" Type="http://schemas.openxmlformats.org/officeDocument/2006/relationships/package" Target="../embeddings/Microsoft_Excel_Worksheet165.xlsx"/><Relationship Id="rId1" Type="http://schemas.openxmlformats.org/officeDocument/2006/relationships/themeOverride" Target="../theme/themeOverride58.xml"/></Relationships>
</file>

<file path=ppt/charts/_rels/chart167.xml.rels><?xml version="1.0" encoding="UTF-8" standalone="yes"?>
<Relationships xmlns="http://schemas.openxmlformats.org/package/2006/relationships"><Relationship Id="rId2" Type="http://schemas.openxmlformats.org/officeDocument/2006/relationships/package" Target="../embeddings/Microsoft_Excel_Worksheet166.xlsx"/><Relationship Id="rId1" Type="http://schemas.openxmlformats.org/officeDocument/2006/relationships/themeOverride" Target="../theme/themeOverride59.xml"/></Relationships>
</file>

<file path=ppt/charts/_rels/chart168.xml.rels><?xml version="1.0" encoding="UTF-8" standalone="yes"?>
<Relationships xmlns="http://schemas.openxmlformats.org/package/2006/relationships"><Relationship Id="rId3" Type="http://schemas.openxmlformats.org/officeDocument/2006/relationships/package" Target="../embeddings/Microsoft_Excel_Worksheet167.xlsx"/><Relationship Id="rId2" Type="http://schemas.microsoft.com/office/2011/relationships/chartColorStyle" Target="colors109.xml"/><Relationship Id="rId1" Type="http://schemas.microsoft.com/office/2011/relationships/chartStyle" Target="style109.xml"/></Relationships>
</file>

<file path=ppt/charts/_rels/chart169.xml.rels><?xml version="1.0" encoding="UTF-8" standalone="yes"?>
<Relationships xmlns="http://schemas.openxmlformats.org/package/2006/relationships"><Relationship Id="rId2" Type="http://schemas.openxmlformats.org/officeDocument/2006/relationships/package" Target="../embeddings/Microsoft_Excel_Worksheet168.xlsx"/><Relationship Id="rId1" Type="http://schemas.openxmlformats.org/officeDocument/2006/relationships/themeOverride" Target="../theme/themeOverride60.xml"/></Relationships>
</file>

<file path=ppt/charts/_rels/chart17.xml.rels><?xml version="1.0" encoding="UTF-8" standalone="yes"?>
<Relationships xmlns="http://schemas.openxmlformats.org/package/2006/relationships"><Relationship Id="rId2" Type="http://schemas.openxmlformats.org/officeDocument/2006/relationships/package" Target="../embeddings/Microsoft_Excel_Worksheet16.xlsx"/><Relationship Id="rId1" Type="http://schemas.openxmlformats.org/officeDocument/2006/relationships/themeOverride" Target="../theme/themeOverride15.xml"/></Relationships>
</file>

<file path=ppt/charts/_rels/chart170.xml.rels><?xml version="1.0" encoding="UTF-8" standalone="yes"?>
<Relationships xmlns="http://schemas.openxmlformats.org/package/2006/relationships"><Relationship Id="rId2" Type="http://schemas.openxmlformats.org/officeDocument/2006/relationships/package" Target="../embeddings/Microsoft_Excel_Worksheet169.xlsx"/><Relationship Id="rId1" Type="http://schemas.openxmlformats.org/officeDocument/2006/relationships/themeOverride" Target="../theme/themeOverride61.xml"/></Relationships>
</file>

<file path=ppt/charts/_rels/chart171.xml.rels><?xml version="1.0" encoding="UTF-8" standalone="yes"?>
<Relationships xmlns="http://schemas.openxmlformats.org/package/2006/relationships"><Relationship Id="rId2" Type="http://schemas.openxmlformats.org/officeDocument/2006/relationships/package" Target="../embeddings/Microsoft_Excel_Worksheet170.xlsx"/><Relationship Id="rId1" Type="http://schemas.openxmlformats.org/officeDocument/2006/relationships/themeOverride" Target="../theme/themeOverride62.xml"/></Relationships>
</file>

<file path=ppt/charts/_rels/chart172.xml.rels><?xml version="1.0" encoding="UTF-8" standalone="yes"?>
<Relationships xmlns="http://schemas.openxmlformats.org/package/2006/relationships"><Relationship Id="rId2" Type="http://schemas.openxmlformats.org/officeDocument/2006/relationships/package" Target="../embeddings/Microsoft_Excel_Worksheet171.xlsx"/><Relationship Id="rId1" Type="http://schemas.openxmlformats.org/officeDocument/2006/relationships/themeOverride" Target="../theme/themeOverride63.xml"/></Relationships>
</file>

<file path=ppt/charts/_rels/chart173.xml.rels><?xml version="1.0" encoding="UTF-8" standalone="yes"?>
<Relationships xmlns="http://schemas.openxmlformats.org/package/2006/relationships"><Relationship Id="rId2" Type="http://schemas.openxmlformats.org/officeDocument/2006/relationships/package" Target="../embeddings/Microsoft_Excel_Worksheet172.xlsx"/><Relationship Id="rId1" Type="http://schemas.openxmlformats.org/officeDocument/2006/relationships/themeOverride" Target="../theme/themeOverride64.xml"/></Relationships>
</file>

<file path=ppt/charts/_rels/chart174.xml.rels><?xml version="1.0" encoding="UTF-8" standalone="yes"?>
<Relationships xmlns="http://schemas.openxmlformats.org/package/2006/relationships"><Relationship Id="rId2" Type="http://schemas.openxmlformats.org/officeDocument/2006/relationships/package" Target="../embeddings/Microsoft_Excel_Worksheet173.xlsx"/><Relationship Id="rId1" Type="http://schemas.openxmlformats.org/officeDocument/2006/relationships/themeOverride" Target="../theme/themeOverride65.xml"/></Relationships>
</file>

<file path=ppt/charts/_rels/chart175.xml.rels><?xml version="1.0" encoding="UTF-8" standalone="yes"?>
<Relationships xmlns="http://schemas.openxmlformats.org/package/2006/relationships"><Relationship Id="rId2" Type="http://schemas.openxmlformats.org/officeDocument/2006/relationships/package" Target="../embeddings/Microsoft_Excel_Worksheet174.xlsx"/><Relationship Id="rId1" Type="http://schemas.openxmlformats.org/officeDocument/2006/relationships/themeOverride" Target="../theme/themeOverride66.xml"/></Relationships>
</file>

<file path=ppt/charts/_rels/chart176.xml.rels><?xml version="1.0" encoding="UTF-8" standalone="yes"?>
<Relationships xmlns="http://schemas.openxmlformats.org/package/2006/relationships"><Relationship Id="rId2" Type="http://schemas.openxmlformats.org/officeDocument/2006/relationships/package" Target="../embeddings/Microsoft_Excel_Worksheet175.xlsx"/><Relationship Id="rId1" Type="http://schemas.openxmlformats.org/officeDocument/2006/relationships/themeOverride" Target="../theme/themeOverride67.xml"/></Relationships>
</file>

<file path=ppt/charts/_rels/chart177.xml.rels><?xml version="1.0" encoding="UTF-8" standalone="yes"?>
<Relationships xmlns="http://schemas.openxmlformats.org/package/2006/relationships"><Relationship Id="rId2" Type="http://schemas.openxmlformats.org/officeDocument/2006/relationships/package" Target="../embeddings/Microsoft_Excel_Worksheet176.xlsx"/><Relationship Id="rId1" Type="http://schemas.openxmlformats.org/officeDocument/2006/relationships/themeOverride" Target="../theme/themeOverride68.xml"/></Relationships>
</file>

<file path=ppt/charts/_rels/chart178.xml.rels><?xml version="1.0" encoding="UTF-8" standalone="yes"?>
<Relationships xmlns="http://schemas.openxmlformats.org/package/2006/relationships"><Relationship Id="rId2" Type="http://schemas.openxmlformats.org/officeDocument/2006/relationships/package" Target="../embeddings/Microsoft_Excel_Worksheet177.xlsx"/><Relationship Id="rId1" Type="http://schemas.openxmlformats.org/officeDocument/2006/relationships/themeOverride" Target="../theme/themeOverride69.xml"/></Relationships>
</file>

<file path=ppt/charts/_rels/chart179.xml.rels><?xml version="1.0" encoding="UTF-8" standalone="yes"?>
<Relationships xmlns="http://schemas.openxmlformats.org/package/2006/relationships"><Relationship Id="rId2" Type="http://schemas.openxmlformats.org/officeDocument/2006/relationships/package" Target="../embeddings/Microsoft_Excel_Worksheet178.xlsx"/><Relationship Id="rId1" Type="http://schemas.openxmlformats.org/officeDocument/2006/relationships/themeOverride" Target="../theme/themeOverride70.xml"/></Relationships>
</file>

<file path=ppt/charts/_rels/chart18.xml.rels><?xml version="1.0" encoding="UTF-8" standalone="yes"?>
<Relationships xmlns="http://schemas.openxmlformats.org/package/2006/relationships"><Relationship Id="rId2" Type="http://schemas.openxmlformats.org/officeDocument/2006/relationships/package" Target="../embeddings/Microsoft_Excel_Worksheet17.xlsx"/><Relationship Id="rId1" Type="http://schemas.openxmlformats.org/officeDocument/2006/relationships/themeOverride" Target="../theme/themeOverride16.xml"/></Relationships>
</file>

<file path=ppt/charts/_rels/chart180.xml.rels><?xml version="1.0" encoding="UTF-8" standalone="yes"?>
<Relationships xmlns="http://schemas.openxmlformats.org/package/2006/relationships"><Relationship Id="rId2" Type="http://schemas.openxmlformats.org/officeDocument/2006/relationships/package" Target="../embeddings/Microsoft_Excel_Worksheet179.xlsx"/><Relationship Id="rId1" Type="http://schemas.openxmlformats.org/officeDocument/2006/relationships/themeOverride" Target="../theme/themeOverride71.xml"/></Relationships>
</file>

<file path=ppt/charts/_rels/chart181.xml.rels><?xml version="1.0" encoding="UTF-8" standalone="yes"?>
<Relationships xmlns="http://schemas.openxmlformats.org/package/2006/relationships"><Relationship Id="rId2" Type="http://schemas.openxmlformats.org/officeDocument/2006/relationships/package" Target="../embeddings/Microsoft_Excel_Worksheet180.xlsx"/><Relationship Id="rId1" Type="http://schemas.openxmlformats.org/officeDocument/2006/relationships/themeOverride" Target="../theme/themeOverride72.xml"/></Relationships>
</file>

<file path=ppt/charts/_rels/chart182.xml.rels><?xml version="1.0" encoding="UTF-8" standalone="yes"?>
<Relationships xmlns="http://schemas.openxmlformats.org/package/2006/relationships"><Relationship Id="rId2" Type="http://schemas.openxmlformats.org/officeDocument/2006/relationships/package" Target="../embeddings/Microsoft_Excel_Worksheet181.xlsx"/><Relationship Id="rId1" Type="http://schemas.openxmlformats.org/officeDocument/2006/relationships/themeOverride" Target="../theme/themeOverride73.xml"/></Relationships>
</file>

<file path=ppt/charts/_rels/chart183.xml.rels><?xml version="1.0" encoding="UTF-8" standalone="yes"?>
<Relationships xmlns="http://schemas.openxmlformats.org/package/2006/relationships"><Relationship Id="rId2" Type="http://schemas.openxmlformats.org/officeDocument/2006/relationships/package" Target="../embeddings/Microsoft_Excel_Worksheet182.xlsx"/><Relationship Id="rId1" Type="http://schemas.openxmlformats.org/officeDocument/2006/relationships/themeOverride" Target="../theme/themeOverride74.xml"/></Relationships>
</file>

<file path=ppt/charts/_rels/chart184.xml.rels><?xml version="1.0" encoding="UTF-8" standalone="yes"?>
<Relationships xmlns="http://schemas.openxmlformats.org/package/2006/relationships"><Relationship Id="rId2" Type="http://schemas.openxmlformats.org/officeDocument/2006/relationships/package" Target="../embeddings/Microsoft_Excel_Worksheet183.xlsx"/><Relationship Id="rId1" Type="http://schemas.openxmlformats.org/officeDocument/2006/relationships/themeOverride" Target="../theme/themeOverride75.xml"/></Relationships>
</file>

<file path=ppt/charts/_rels/chart185.xml.rels><?xml version="1.0" encoding="UTF-8" standalone="yes"?>
<Relationships xmlns="http://schemas.openxmlformats.org/package/2006/relationships"><Relationship Id="rId2" Type="http://schemas.openxmlformats.org/officeDocument/2006/relationships/package" Target="../embeddings/Microsoft_Excel_Worksheet184.xlsx"/><Relationship Id="rId1" Type="http://schemas.openxmlformats.org/officeDocument/2006/relationships/themeOverride" Target="../theme/themeOverride76.xml"/></Relationships>
</file>

<file path=ppt/charts/_rels/chart186.xml.rels><?xml version="1.0" encoding="UTF-8" standalone="yes"?>
<Relationships xmlns="http://schemas.openxmlformats.org/package/2006/relationships"><Relationship Id="rId2" Type="http://schemas.openxmlformats.org/officeDocument/2006/relationships/package" Target="../embeddings/Microsoft_Excel_Worksheet185.xlsx"/><Relationship Id="rId1" Type="http://schemas.openxmlformats.org/officeDocument/2006/relationships/themeOverride" Target="../theme/themeOverride77.xml"/></Relationships>
</file>

<file path=ppt/charts/_rels/chart187.xml.rels><?xml version="1.0" encoding="UTF-8" standalone="yes"?>
<Relationships xmlns="http://schemas.openxmlformats.org/package/2006/relationships"><Relationship Id="rId2" Type="http://schemas.openxmlformats.org/officeDocument/2006/relationships/package" Target="../embeddings/Microsoft_Excel_Worksheet186.xlsx"/><Relationship Id="rId1" Type="http://schemas.openxmlformats.org/officeDocument/2006/relationships/themeOverride" Target="../theme/themeOverride78.xml"/></Relationships>
</file>

<file path=ppt/charts/_rels/chart188.xml.rels><?xml version="1.0" encoding="UTF-8" standalone="yes"?>
<Relationships xmlns="http://schemas.openxmlformats.org/package/2006/relationships"><Relationship Id="rId2" Type="http://schemas.openxmlformats.org/officeDocument/2006/relationships/package" Target="../embeddings/Microsoft_Excel_Worksheet187.xlsx"/><Relationship Id="rId1" Type="http://schemas.openxmlformats.org/officeDocument/2006/relationships/themeOverride" Target="../theme/themeOverride79.xml"/></Relationships>
</file>

<file path=ppt/charts/_rels/chart189.xml.rels><?xml version="1.0" encoding="UTF-8" standalone="yes"?>
<Relationships xmlns="http://schemas.openxmlformats.org/package/2006/relationships"><Relationship Id="rId2" Type="http://schemas.openxmlformats.org/officeDocument/2006/relationships/package" Target="../embeddings/Microsoft_Excel_Worksheet188.xlsx"/><Relationship Id="rId1" Type="http://schemas.openxmlformats.org/officeDocument/2006/relationships/themeOverride" Target="../theme/themeOverride80.xml"/></Relationships>
</file>

<file path=ppt/charts/_rels/chart19.xml.rels><?xml version="1.0" encoding="UTF-8" standalone="yes"?>
<Relationships xmlns="http://schemas.openxmlformats.org/package/2006/relationships"><Relationship Id="rId2" Type="http://schemas.openxmlformats.org/officeDocument/2006/relationships/package" Target="../embeddings/Microsoft_Excel_Worksheet18.xlsx"/><Relationship Id="rId1" Type="http://schemas.openxmlformats.org/officeDocument/2006/relationships/themeOverride" Target="../theme/themeOverride17.xml"/></Relationships>
</file>

<file path=ppt/charts/_rels/chart190.xml.rels><?xml version="1.0" encoding="UTF-8" standalone="yes"?>
<Relationships xmlns="http://schemas.openxmlformats.org/package/2006/relationships"><Relationship Id="rId2" Type="http://schemas.openxmlformats.org/officeDocument/2006/relationships/package" Target="../embeddings/Microsoft_Excel_Worksheet189.xlsx"/><Relationship Id="rId1" Type="http://schemas.openxmlformats.org/officeDocument/2006/relationships/themeOverride" Target="../theme/themeOverride81.xml"/></Relationships>
</file>

<file path=ppt/charts/_rels/chart191.xml.rels><?xml version="1.0" encoding="UTF-8" standalone="yes"?>
<Relationships xmlns="http://schemas.openxmlformats.org/package/2006/relationships"><Relationship Id="rId2" Type="http://schemas.openxmlformats.org/officeDocument/2006/relationships/package" Target="../embeddings/Microsoft_Excel_Worksheet190.xlsx"/><Relationship Id="rId1" Type="http://schemas.openxmlformats.org/officeDocument/2006/relationships/themeOverride" Target="../theme/themeOverride82.xml"/></Relationships>
</file>

<file path=ppt/charts/_rels/chart192.xml.rels><?xml version="1.0" encoding="UTF-8" standalone="yes"?>
<Relationships xmlns="http://schemas.openxmlformats.org/package/2006/relationships"><Relationship Id="rId2" Type="http://schemas.openxmlformats.org/officeDocument/2006/relationships/package" Target="../embeddings/Microsoft_Excel_Worksheet191.xlsx"/><Relationship Id="rId1" Type="http://schemas.openxmlformats.org/officeDocument/2006/relationships/themeOverride" Target="../theme/themeOverride83.xml"/></Relationships>
</file>

<file path=ppt/charts/_rels/chart193.xml.rels><?xml version="1.0" encoding="UTF-8" standalone="yes"?>
<Relationships xmlns="http://schemas.openxmlformats.org/package/2006/relationships"><Relationship Id="rId2" Type="http://schemas.openxmlformats.org/officeDocument/2006/relationships/package" Target="../embeddings/Microsoft_Excel_Worksheet192.xlsx"/><Relationship Id="rId1" Type="http://schemas.openxmlformats.org/officeDocument/2006/relationships/themeOverride" Target="../theme/themeOverride84.xml"/></Relationships>
</file>

<file path=ppt/charts/_rels/chart194.xml.rels><?xml version="1.0" encoding="UTF-8" standalone="yes"?>
<Relationships xmlns="http://schemas.openxmlformats.org/package/2006/relationships"><Relationship Id="rId2" Type="http://schemas.openxmlformats.org/officeDocument/2006/relationships/package" Target="../embeddings/Microsoft_Excel_Worksheet193.xlsx"/><Relationship Id="rId1" Type="http://schemas.openxmlformats.org/officeDocument/2006/relationships/themeOverride" Target="../theme/themeOverride85.xml"/></Relationships>
</file>

<file path=ppt/charts/_rels/chart195.xml.rels><?xml version="1.0" encoding="UTF-8" standalone="yes"?>
<Relationships xmlns="http://schemas.openxmlformats.org/package/2006/relationships"><Relationship Id="rId2" Type="http://schemas.openxmlformats.org/officeDocument/2006/relationships/package" Target="../embeddings/Microsoft_Excel_Worksheet194.xlsx"/><Relationship Id="rId1" Type="http://schemas.openxmlformats.org/officeDocument/2006/relationships/themeOverride" Target="../theme/themeOverride86.xml"/></Relationships>
</file>

<file path=ppt/charts/_rels/chart196.xml.rels><?xml version="1.0" encoding="UTF-8" standalone="yes"?>
<Relationships xmlns="http://schemas.openxmlformats.org/package/2006/relationships"><Relationship Id="rId2" Type="http://schemas.openxmlformats.org/officeDocument/2006/relationships/package" Target="../embeddings/Microsoft_Excel_Worksheet195.xlsx"/><Relationship Id="rId1" Type="http://schemas.openxmlformats.org/officeDocument/2006/relationships/themeOverride" Target="../theme/themeOverride87.xml"/></Relationships>
</file>

<file path=ppt/charts/_rels/chart197.xml.rels><?xml version="1.0" encoding="UTF-8" standalone="yes"?>
<Relationships xmlns="http://schemas.openxmlformats.org/package/2006/relationships"><Relationship Id="rId2" Type="http://schemas.openxmlformats.org/officeDocument/2006/relationships/package" Target="../embeddings/Microsoft_Excel_Worksheet196.xlsx"/><Relationship Id="rId1" Type="http://schemas.openxmlformats.org/officeDocument/2006/relationships/themeOverride" Target="../theme/themeOverride88.xml"/></Relationships>
</file>

<file path=ppt/charts/_rels/chart198.xml.rels><?xml version="1.0" encoding="UTF-8" standalone="yes"?>
<Relationships xmlns="http://schemas.openxmlformats.org/package/2006/relationships"><Relationship Id="rId2" Type="http://schemas.openxmlformats.org/officeDocument/2006/relationships/package" Target="../embeddings/Microsoft_Excel_Worksheet197.xlsx"/><Relationship Id="rId1" Type="http://schemas.openxmlformats.org/officeDocument/2006/relationships/themeOverride" Target="../theme/themeOverride89.xml"/></Relationships>
</file>

<file path=ppt/charts/_rels/chart199.xml.rels><?xml version="1.0" encoding="UTF-8" standalone="yes"?>
<Relationships xmlns="http://schemas.openxmlformats.org/package/2006/relationships"><Relationship Id="rId2" Type="http://schemas.openxmlformats.org/officeDocument/2006/relationships/package" Target="../embeddings/Microsoft_Excel_Worksheet198.xlsx"/><Relationship Id="rId1" Type="http://schemas.openxmlformats.org/officeDocument/2006/relationships/themeOverride" Target="../theme/themeOverride90.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20.xml.rels><?xml version="1.0" encoding="UTF-8" standalone="yes"?>
<Relationships xmlns="http://schemas.openxmlformats.org/package/2006/relationships"><Relationship Id="rId2" Type="http://schemas.openxmlformats.org/officeDocument/2006/relationships/package" Target="../embeddings/Microsoft_Excel_Worksheet19.xlsx"/><Relationship Id="rId1" Type="http://schemas.openxmlformats.org/officeDocument/2006/relationships/themeOverride" Target="../theme/themeOverride18.xml"/></Relationships>
</file>

<file path=ppt/charts/_rels/chart200.xml.rels><?xml version="1.0" encoding="UTF-8" standalone="yes"?>
<Relationships xmlns="http://schemas.openxmlformats.org/package/2006/relationships"><Relationship Id="rId2" Type="http://schemas.openxmlformats.org/officeDocument/2006/relationships/package" Target="../embeddings/Microsoft_Excel_Worksheet199.xlsx"/><Relationship Id="rId1" Type="http://schemas.openxmlformats.org/officeDocument/2006/relationships/themeOverride" Target="../theme/themeOverride91.xml"/></Relationships>
</file>

<file path=ppt/charts/_rels/chart201.xml.rels><?xml version="1.0" encoding="UTF-8" standalone="yes"?>
<Relationships xmlns="http://schemas.openxmlformats.org/package/2006/relationships"><Relationship Id="rId2" Type="http://schemas.openxmlformats.org/officeDocument/2006/relationships/package" Target="../embeddings/Microsoft_Excel_Worksheet200.xlsx"/><Relationship Id="rId1" Type="http://schemas.openxmlformats.org/officeDocument/2006/relationships/themeOverride" Target="../theme/themeOverride92.xml"/></Relationships>
</file>

<file path=ppt/charts/_rels/chart202.xml.rels><?xml version="1.0" encoding="UTF-8" standalone="yes"?>
<Relationships xmlns="http://schemas.openxmlformats.org/package/2006/relationships"><Relationship Id="rId2" Type="http://schemas.openxmlformats.org/officeDocument/2006/relationships/package" Target="../embeddings/Microsoft_Excel_Worksheet201.xlsx"/><Relationship Id="rId1" Type="http://schemas.openxmlformats.org/officeDocument/2006/relationships/themeOverride" Target="../theme/themeOverride93.xml"/></Relationships>
</file>

<file path=ppt/charts/_rels/chart203.xml.rels><?xml version="1.0" encoding="UTF-8" standalone="yes"?>
<Relationships xmlns="http://schemas.openxmlformats.org/package/2006/relationships"><Relationship Id="rId2" Type="http://schemas.openxmlformats.org/officeDocument/2006/relationships/package" Target="../embeddings/Microsoft_Excel_Worksheet202.xlsx"/><Relationship Id="rId1" Type="http://schemas.openxmlformats.org/officeDocument/2006/relationships/themeOverride" Target="../theme/themeOverride94.xml"/></Relationships>
</file>

<file path=ppt/charts/_rels/chart204.xml.rels><?xml version="1.0" encoding="UTF-8" standalone="yes"?>
<Relationships xmlns="http://schemas.openxmlformats.org/package/2006/relationships"><Relationship Id="rId2" Type="http://schemas.openxmlformats.org/officeDocument/2006/relationships/package" Target="../embeddings/Microsoft_Excel_Worksheet203.xlsx"/><Relationship Id="rId1" Type="http://schemas.openxmlformats.org/officeDocument/2006/relationships/themeOverride" Target="../theme/themeOverride95.xml"/></Relationships>
</file>

<file path=ppt/charts/_rels/chart205.xml.rels><?xml version="1.0" encoding="UTF-8" standalone="yes"?>
<Relationships xmlns="http://schemas.openxmlformats.org/package/2006/relationships"><Relationship Id="rId2" Type="http://schemas.openxmlformats.org/officeDocument/2006/relationships/package" Target="../embeddings/Microsoft_Excel_Worksheet204.xlsx"/><Relationship Id="rId1" Type="http://schemas.openxmlformats.org/officeDocument/2006/relationships/themeOverride" Target="../theme/themeOverride96.xml"/></Relationships>
</file>

<file path=ppt/charts/_rels/chart206.xml.rels><?xml version="1.0" encoding="UTF-8" standalone="yes"?>
<Relationships xmlns="http://schemas.openxmlformats.org/package/2006/relationships"><Relationship Id="rId2" Type="http://schemas.openxmlformats.org/officeDocument/2006/relationships/package" Target="../embeddings/Microsoft_Excel_Worksheet205.xlsx"/><Relationship Id="rId1" Type="http://schemas.openxmlformats.org/officeDocument/2006/relationships/themeOverride" Target="../theme/themeOverride97.xml"/></Relationships>
</file>

<file path=ppt/charts/_rels/chart207.xml.rels><?xml version="1.0" encoding="UTF-8" standalone="yes"?>
<Relationships xmlns="http://schemas.openxmlformats.org/package/2006/relationships"><Relationship Id="rId2" Type="http://schemas.openxmlformats.org/officeDocument/2006/relationships/package" Target="../embeddings/Microsoft_Excel_Worksheet206.xlsx"/><Relationship Id="rId1" Type="http://schemas.openxmlformats.org/officeDocument/2006/relationships/themeOverride" Target="../theme/themeOverride98.xml"/></Relationships>
</file>

<file path=ppt/charts/_rels/chart208.xml.rels><?xml version="1.0" encoding="UTF-8" standalone="yes"?>
<Relationships xmlns="http://schemas.openxmlformats.org/package/2006/relationships"><Relationship Id="rId2" Type="http://schemas.openxmlformats.org/officeDocument/2006/relationships/package" Target="../embeddings/Microsoft_Excel_Worksheet207.xlsx"/><Relationship Id="rId1" Type="http://schemas.openxmlformats.org/officeDocument/2006/relationships/themeOverride" Target="../theme/themeOverride99.xml"/></Relationships>
</file>

<file path=ppt/charts/_rels/chart209.xml.rels><?xml version="1.0" encoding="UTF-8" standalone="yes"?>
<Relationships xmlns="http://schemas.openxmlformats.org/package/2006/relationships"><Relationship Id="rId2" Type="http://schemas.openxmlformats.org/officeDocument/2006/relationships/package" Target="../embeddings/Microsoft_Excel_Worksheet208.xlsx"/><Relationship Id="rId1" Type="http://schemas.openxmlformats.org/officeDocument/2006/relationships/themeOverride" Target="../theme/themeOverride100.xml"/></Relationships>
</file>

<file path=ppt/charts/_rels/chart21.xml.rels><?xml version="1.0" encoding="UTF-8" standalone="yes"?>
<Relationships xmlns="http://schemas.openxmlformats.org/package/2006/relationships"><Relationship Id="rId2" Type="http://schemas.openxmlformats.org/officeDocument/2006/relationships/package" Target="../embeddings/Microsoft_Excel_Worksheet20.xlsx"/><Relationship Id="rId1" Type="http://schemas.openxmlformats.org/officeDocument/2006/relationships/themeOverride" Target="../theme/themeOverride19.xml"/></Relationships>
</file>

<file path=ppt/charts/_rels/chart210.xml.rels><?xml version="1.0" encoding="UTF-8" standalone="yes"?>
<Relationships xmlns="http://schemas.openxmlformats.org/package/2006/relationships"><Relationship Id="rId2" Type="http://schemas.openxmlformats.org/officeDocument/2006/relationships/package" Target="../embeddings/Microsoft_Excel_Worksheet209.xlsx"/><Relationship Id="rId1" Type="http://schemas.openxmlformats.org/officeDocument/2006/relationships/themeOverride" Target="../theme/themeOverride101.xml"/></Relationships>
</file>

<file path=ppt/charts/_rels/chart211.xml.rels><?xml version="1.0" encoding="UTF-8" standalone="yes"?>
<Relationships xmlns="http://schemas.openxmlformats.org/package/2006/relationships"><Relationship Id="rId2" Type="http://schemas.openxmlformats.org/officeDocument/2006/relationships/package" Target="../embeddings/Microsoft_Excel_Worksheet210.xlsx"/><Relationship Id="rId1" Type="http://schemas.openxmlformats.org/officeDocument/2006/relationships/themeOverride" Target="../theme/themeOverride102.xml"/></Relationships>
</file>

<file path=ppt/charts/_rels/chart212.xml.rels><?xml version="1.0" encoding="UTF-8" standalone="yes"?>
<Relationships xmlns="http://schemas.openxmlformats.org/package/2006/relationships"><Relationship Id="rId2" Type="http://schemas.openxmlformats.org/officeDocument/2006/relationships/package" Target="../embeddings/Microsoft_Excel_Worksheet211.xlsx"/><Relationship Id="rId1" Type="http://schemas.openxmlformats.org/officeDocument/2006/relationships/themeOverride" Target="../theme/themeOverride103.xml"/></Relationships>
</file>

<file path=ppt/charts/_rels/chart213.xml.rels><?xml version="1.0" encoding="UTF-8" standalone="yes"?>
<Relationships xmlns="http://schemas.openxmlformats.org/package/2006/relationships"><Relationship Id="rId2" Type="http://schemas.openxmlformats.org/officeDocument/2006/relationships/package" Target="../embeddings/Microsoft_Excel_Worksheet212.xlsx"/><Relationship Id="rId1" Type="http://schemas.openxmlformats.org/officeDocument/2006/relationships/themeOverride" Target="../theme/themeOverride104.xml"/></Relationships>
</file>

<file path=ppt/charts/_rels/chart214.xml.rels><?xml version="1.0" encoding="UTF-8" standalone="yes"?>
<Relationships xmlns="http://schemas.openxmlformats.org/package/2006/relationships"><Relationship Id="rId2" Type="http://schemas.openxmlformats.org/officeDocument/2006/relationships/package" Target="../embeddings/Microsoft_Excel_Worksheet213.xlsx"/><Relationship Id="rId1" Type="http://schemas.openxmlformats.org/officeDocument/2006/relationships/themeOverride" Target="../theme/themeOverride105.xml"/></Relationships>
</file>

<file path=ppt/charts/_rels/chart215.xml.rels><?xml version="1.0" encoding="UTF-8" standalone="yes"?>
<Relationships xmlns="http://schemas.openxmlformats.org/package/2006/relationships"><Relationship Id="rId2" Type="http://schemas.openxmlformats.org/officeDocument/2006/relationships/package" Target="../embeddings/Microsoft_Excel_Worksheet214.xlsx"/><Relationship Id="rId1" Type="http://schemas.openxmlformats.org/officeDocument/2006/relationships/themeOverride" Target="../theme/themeOverride106.xml"/></Relationships>
</file>

<file path=ppt/charts/_rels/chart216.xml.rels><?xml version="1.0" encoding="UTF-8" standalone="yes"?>
<Relationships xmlns="http://schemas.openxmlformats.org/package/2006/relationships"><Relationship Id="rId2" Type="http://schemas.openxmlformats.org/officeDocument/2006/relationships/package" Target="../embeddings/Microsoft_Excel_Worksheet215.xlsx"/><Relationship Id="rId1" Type="http://schemas.openxmlformats.org/officeDocument/2006/relationships/themeOverride" Target="../theme/themeOverride107.xml"/></Relationships>
</file>

<file path=ppt/charts/_rels/chart217.xml.rels><?xml version="1.0" encoding="UTF-8" standalone="yes"?>
<Relationships xmlns="http://schemas.openxmlformats.org/package/2006/relationships"><Relationship Id="rId2" Type="http://schemas.openxmlformats.org/officeDocument/2006/relationships/package" Target="../embeddings/Microsoft_Excel_Worksheet216.xlsx"/><Relationship Id="rId1" Type="http://schemas.openxmlformats.org/officeDocument/2006/relationships/themeOverride" Target="../theme/themeOverride108.xml"/></Relationships>
</file>

<file path=ppt/charts/_rels/chart218.xml.rels><?xml version="1.0" encoding="UTF-8" standalone="yes"?>
<Relationships xmlns="http://schemas.openxmlformats.org/package/2006/relationships"><Relationship Id="rId2" Type="http://schemas.openxmlformats.org/officeDocument/2006/relationships/package" Target="../embeddings/Microsoft_Excel_Worksheet217.xlsx"/><Relationship Id="rId1" Type="http://schemas.openxmlformats.org/officeDocument/2006/relationships/themeOverride" Target="../theme/themeOverride109.xml"/></Relationships>
</file>

<file path=ppt/charts/_rels/chart219.xml.rels><?xml version="1.0" encoding="UTF-8" standalone="yes"?>
<Relationships xmlns="http://schemas.openxmlformats.org/package/2006/relationships"><Relationship Id="rId2" Type="http://schemas.openxmlformats.org/officeDocument/2006/relationships/package" Target="../embeddings/Microsoft_Excel_Worksheet218.xlsx"/><Relationship Id="rId1" Type="http://schemas.openxmlformats.org/officeDocument/2006/relationships/themeOverride" Target="../theme/themeOverride110.xml"/></Relationships>
</file>

<file path=ppt/charts/_rels/chart22.xml.rels><?xml version="1.0" encoding="UTF-8" standalone="yes"?>
<Relationships xmlns="http://schemas.openxmlformats.org/package/2006/relationships"><Relationship Id="rId2" Type="http://schemas.openxmlformats.org/officeDocument/2006/relationships/package" Target="../embeddings/Microsoft_Excel_Worksheet21.xlsx"/><Relationship Id="rId1" Type="http://schemas.openxmlformats.org/officeDocument/2006/relationships/themeOverride" Target="../theme/themeOverride20.xml"/></Relationships>
</file>

<file path=ppt/charts/_rels/chart220.xml.rels><?xml version="1.0" encoding="UTF-8" standalone="yes"?>
<Relationships xmlns="http://schemas.openxmlformats.org/package/2006/relationships"><Relationship Id="rId3" Type="http://schemas.openxmlformats.org/officeDocument/2006/relationships/package" Target="../embeddings/Microsoft_Excel_Worksheet219.xlsx"/><Relationship Id="rId2" Type="http://schemas.microsoft.com/office/2011/relationships/chartColorStyle" Target="colors110.xml"/><Relationship Id="rId1" Type="http://schemas.microsoft.com/office/2011/relationships/chartStyle" Target="style110.xml"/></Relationships>
</file>

<file path=ppt/charts/_rels/chart221.xml.rels><?xml version="1.0" encoding="UTF-8" standalone="yes"?>
<Relationships xmlns="http://schemas.openxmlformats.org/package/2006/relationships"><Relationship Id="rId2" Type="http://schemas.openxmlformats.org/officeDocument/2006/relationships/package" Target="../embeddings/Microsoft_Excel_Worksheet220.xlsx"/><Relationship Id="rId1" Type="http://schemas.openxmlformats.org/officeDocument/2006/relationships/themeOverride" Target="../theme/themeOverride111.xml"/></Relationships>
</file>

<file path=ppt/charts/_rels/chart222.xml.rels><?xml version="1.0" encoding="UTF-8" standalone="yes"?>
<Relationships xmlns="http://schemas.openxmlformats.org/package/2006/relationships"><Relationship Id="rId2" Type="http://schemas.openxmlformats.org/officeDocument/2006/relationships/package" Target="../embeddings/Microsoft_Excel_Worksheet221.xlsx"/><Relationship Id="rId1" Type="http://schemas.openxmlformats.org/officeDocument/2006/relationships/themeOverride" Target="../theme/themeOverride112.xml"/></Relationships>
</file>

<file path=ppt/charts/_rels/chart223.xml.rels><?xml version="1.0" encoding="UTF-8" standalone="yes"?>
<Relationships xmlns="http://schemas.openxmlformats.org/package/2006/relationships"><Relationship Id="rId3" Type="http://schemas.openxmlformats.org/officeDocument/2006/relationships/package" Target="../embeddings/Microsoft_Excel_Worksheet222.xlsx"/><Relationship Id="rId2" Type="http://schemas.microsoft.com/office/2011/relationships/chartColorStyle" Target="colors111.xml"/><Relationship Id="rId1" Type="http://schemas.microsoft.com/office/2011/relationships/chartStyle" Target="style111.xml"/></Relationships>
</file>

<file path=ppt/charts/_rels/chart224.xml.rels><?xml version="1.0" encoding="UTF-8" standalone="yes"?>
<Relationships xmlns="http://schemas.openxmlformats.org/package/2006/relationships"><Relationship Id="rId3" Type="http://schemas.openxmlformats.org/officeDocument/2006/relationships/package" Target="../embeddings/Microsoft_Excel_Worksheet223.xlsx"/><Relationship Id="rId2" Type="http://schemas.microsoft.com/office/2011/relationships/chartColorStyle" Target="colors112.xml"/><Relationship Id="rId1" Type="http://schemas.microsoft.com/office/2011/relationships/chartStyle" Target="style112.xml"/></Relationships>
</file>

<file path=ppt/charts/_rels/chart225.xml.rels><?xml version="1.0" encoding="UTF-8" standalone="yes"?>
<Relationships xmlns="http://schemas.openxmlformats.org/package/2006/relationships"><Relationship Id="rId3" Type="http://schemas.openxmlformats.org/officeDocument/2006/relationships/package" Target="../embeddings/Microsoft_Excel_Worksheet224.xlsx"/><Relationship Id="rId2" Type="http://schemas.microsoft.com/office/2011/relationships/chartColorStyle" Target="colors113.xml"/><Relationship Id="rId1" Type="http://schemas.microsoft.com/office/2011/relationships/chartStyle" Target="style113.xml"/></Relationships>
</file>

<file path=ppt/charts/_rels/chart226.xml.rels><?xml version="1.0" encoding="UTF-8" standalone="yes"?>
<Relationships xmlns="http://schemas.openxmlformats.org/package/2006/relationships"><Relationship Id="rId3" Type="http://schemas.openxmlformats.org/officeDocument/2006/relationships/package" Target="../embeddings/Microsoft_Excel_Worksheet225.xlsx"/><Relationship Id="rId2" Type="http://schemas.microsoft.com/office/2011/relationships/chartColorStyle" Target="colors114.xml"/><Relationship Id="rId1" Type="http://schemas.microsoft.com/office/2011/relationships/chartStyle" Target="style114.xml"/></Relationships>
</file>

<file path=ppt/charts/_rels/chart227.xml.rels><?xml version="1.0" encoding="UTF-8" standalone="yes"?>
<Relationships xmlns="http://schemas.openxmlformats.org/package/2006/relationships"><Relationship Id="rId3" Type="http://schemas.openxmlformats.org/officeDocument/2006/relationships/package" Target="../embeddings/Microsoft_Excel_Worksheet226.xlsx"/><Relationship Id="rId2" Type="http://schemas.microsoft.com/office/2011/relationships/chartColorStyle" Target="colors115.xml"/><Relationship Id="rId1" Type="http://schemas.microsoft.com/office/2011/relationships/chartStyle" Target="style115.xml"/></Relationships>
</file>

<file path=ppt/charts/_rels/chart228.xml.rels><?xml version="1.0" encoding="UTF-8" standalone="yes"?>
<Relationships xmlns="http://schemas.openxmlformats.org/package/2006/relationships"><Relationship Id="rId2" Type="http://schemas.openxmlformats.org/officeDocument/2006/relationships/package" Target="../embeddings/Microsoft_Excel_Worksheet227.xlsx"/><Relationship Id="rId1" Type="http://schemas.openxmlformats.org/officeDocument/2006/relationships/themeOverride" Target="../theme/themeOverride113.xml"/></Relationships>
</file>

<file path=ppt/charts/_rels/chart229.xml.rels><?xml version="1.0" encoding="UTF-8" standalone="yes"?>
<Relationships xmlns="http://schemas.openxmlformats.org/package/2006/relationships"><Relationship Id="rId2" Type="http://schemas.openxmlformats.org/officeDocument/2006/relationships/package" Target="../embeddings/Microsoft_Excel_Worksheet228.xlsx"/><Relationship Id="rId1" Type="http://schemas.openxmlformats.org/officeDocument/2006/relationships/themeOverride" Target="../theme/themeOverride114.xml"/></Relationships>
</file>

<file path=ppt/charts/_rels/chart23.xml.rels><?xml version="1.0" encoding="UTF-8" standalone="yes"?>
<Relationships xmlns="http://schemas.openxmlformats.org/package/2006/relationships"><Relationship Id="rId2" Type="http://schemas.openxmlformats.org/officeDocument/2006/relationships/package" Target="../embeddings/Microsoft_Excel_Worksheet22.xlsx"/><Relationship Id="rId1" Type="http://schemas.openxmlformats.org/officeDocument/2006/relationships/themeOverride" Target="../theme/themeOverride21.xml"/></Relationships>
</file>

<file path=ppt/charts/_rels/chart230.xml.rels><?xml version="1.0" encoding="UTF-8" standalone="yes"?>
<Relationships xmlns="http://schemas.openxmlformats.org/package/2006/relationships"><Relationship Id="rId2" Type="http://schemas.openxmlformats.org/officeDocument/2006/relationships/package" Target="../embeddings/Microsoft_Excel_Worksheet229.xlsx"/><Relationship Id="rId1" Type="http://schemas.openxmlformats.org/officeDocument/2006/relationships/themeOverride" Target="../theme/themeOverride115.xml"/></Relationships>
</file>

<file path=ppt/charts/_rels/chart24.xml.rels><?xml version="1.0" encoding="UTF-8" standalone="yes"?>
<Relationships xmlns="http://schemas.openxmlformats.org/package/2006/relationships"><Relationship Id="rId2" Type="http://schemas.openxmlformats.org/officeDocument/2006/relationships/package" Target="../embeddings/Microsoft_Excel_Worksheet23.xlsx"/><Relationship Id="rId1" Type="http://schemas.openxmlformats.org/officeDocument/2006/relationships/themeOverride" Target="../theme/themeOverride22.xml"/></Relationships>
</file>

<file path=ppt/charts/_rels/chart25.xml.rels><?xml version="1.0" encoding="UTF-8" standalone="yes"?>
<Relationships xmlns="http://schemas.openxmlformats.org/package/2006/relationships"><Relationship Id="rId2" Type="http://schemas.openxmlformats.org/officeDocument/2006/relationships/package" Target="../embeddings/Microsoft_Excel_Worksheet24.xlsx"/><Relationship Id="rId1" Type="http://schemas.openxmlformats.org/officeDocument/2006/relationships/themeOverride" Target="../theme/themeOverride23.xml"/></Relationships>
</file>

<file path=ppt/charts/_rels/chart26.xml.rels><?xml version="1.0" encoding="UTF-8" standalone="yes"?>
<Relationships xmlns="http://schemas.openxmlformats.org/package/2006/relationships"><Relationship Id="rId2" Type="http://schemas.openxmlformats.org/officeDocument/2006/relationships/package" Target="../embeddings/Microsoft_Excel_Worksheet25.xlsx"/><Relationship Id="rId1" Type="http://schemas.openxmlformats.org/officeDocument/2006/relationships/themeOverride" Target="../theme/themeOverride24.xml"/></Relationships>
</file>

<file path=ppt/charts/_rels/chart27.xml.rels><?xml version="1.0" encoding="UTF-8" standalone="yes"?>
<Relationships xmlns="http://schemas.openxmlformats.org/package/2006/relationships"><Relationship Id="rId2" Type="http://schemas.openxmlformats.org/officeDocument/2006/relationships/package" Target="../embeddings/Microsoft_Excel_Worksheet26.xlsx"/><Relationship Id="rId1" Type="http://schemas.openxmlformats.org/officeDocument/2006/relationships/themeOverride" Target="../theme/themeOverride25.xml"/></Relationships>
</file>

<file path=ppt/charts/_rels/chart28.xml.rels><?xml version="1.0" encoding="UTF-8" standalone="yes"?>
<Relationships xmlns="http://schemas.openxmlformats.org/package/2006/relationships"><Relationship Id="rId2" Type="http://schemas.openxmlformats.org/officeDocument/2006/relationships/package" Target="../embeddings/Microsoft_Excel_Worksheet27.xlsx"/><Relationship Id="rId1" Type="http://schemas.openxmlformats.org/officeDocument/2006/relationships/themeOverride" Target="../theme/themeOverride26.xml"/></Relationships>
</file>

<file path=ppt/charts/_rels/chart29.xml.rels><?xml version="1.0" encoding="UTF-8" standalone="yes"?>
<Relationships xmlns="http://schemas.openxmlformats.org/package/2006/relationships"><Relationship Id="rId2" Type="http://schemas.openxmlformats.org/officeDocument/2006/relationships/package" Target="../embeddings/Microsoft_Excel_Worksheet28.xlsx"/><Relationship Id="rId1" Type="http://schemas.openxmlformats.org/officeDocument/2006/relationships/themeOverride" Target="../theme/themeOverride27.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3.xml"/></Relationships>
</file>

<file path=ppt/charts/_rels/chart30.xml.rels><?xml version="1.0" encoding="UTF-8" standalone="yes"?>
<Relationships xmlns="http://schemas.openxmlformats.org/package/2006/relationships"><Relationship Id="rId2" Type="http://schemas.openxmlformats.org/officeDocument/2006/relationships/package" Target="../embeddings/Microsoft_Excel_Worksheet29.xlsx"/><Relationship Id="rId1" Type="http://schemas.openxmlformats.org/officeDocument/2006/relationships/themeOverride" Target="../theme/themeOverride28.xml"/></Relationships>
</file>

<file path=ppt/charts/_rels/chart31.xml.rels><?xml version="1.0" encoding="UTF-8" standalone="yes"?>
<Relationships xmlns="http://schemas.openxmlformats.org/package/2006/relationships"><Relationship Id="rId2" Type="http://schemas.openxmlformats.org/officeDocument/2006/relationships/package" Target="../embeddings/Microsoft_Excel_Worksheet30.xlsx"/><Relationship Id="rId1" Type="http://schemas.openxmlformats.org/officeDocument/2006/relationships/themeOverride" Target="../theme/themeOverride29.xml"/></Relationships>
</file>

<file path=ppt/charts/_rels/chart32.xml.rels><?xml version="1.0" encoding="UTF-8" standalone="yes"?>
<Relationships xmlns="http://schemas.openxmlformats.org/package/2006/relationships"><Relationship Id="rId2" Type="http://schemas.openxmlformats.org/officeDocument/2006/relationships/package" Target="../embeddings/Microsoft_Excel_Worksheet31.xlsx"/><Relationship Id="rId1" Type="http://schemas.openxmlformats.org/officeDocument/2006/relationships/themeOverride" Target="../theme/themeOverride30.xml"/></Relationships>
</file>

<file path=ppt/charts/_rels/chart33.xml.rels><?xml version="1.0" encoding="UTF-8" standalone="yes"?>
<Relationships xmlns="http://schemas.openxmlformats.org/package/2006/relationships"><Relationship Id="rId2" Type="http://schemas.openxmlformats.org/officeDocument/2006/relationships/package" Target="../embeddings/Microsoft_Excel_Worksheet32.xlsx"/><Relationship Id="rId1" Type="http://schemas.openxmlformats.org/officeDocument/2006/relationships/themeOverride" Target="../theme/themeOverride31.xml"/></Relationships>
</file>

<file path=ppt/charts/_rels/chart34.xml.rels><?xml version="1.0" encoding="UTF-8" standalone="yes"?>
<Relationships xmlns="http://schemas.openxmlformats.org/package/2006/relationships"><Relationship Id="rId2" Type="http://schemas.openxmlformats.org/officeDocument/2006/relationships/package" Target="../embeddings/Microsoft_Excel_Worksheet33.xlsx"/><Relationship Id="rId1" Type="http://schemas.openxmlformats.org/officeDocument/2006/relationships/themeOverride" Target="../theme/themeOverride32.xml"/></Relationships>
</file>

<file path=ppt/charts/_rels/chart35.xml.rels><?xml version="1.0" encoding="UTF-8" standalone="yes"?>
<Relationships xmlns="http://schemas.openxmlformats.org/package/2006/relationships"><Relationship Id="rId2" Type="http://schemas.openxmlformats.org/officeDocument/2006/relationships/package" Target="../embeddings/Microsoft_Excel_Worksheet34.xlsx"/><Relationship Id="rId1" Type="http://schemas.openxmlformats.org/officeDocument/2006/relationships/themeOverride" Target="../theme/themeOverride33.xml"/></Relationships>
</file>

<file path=ppt/charts/_rels/chart36.xml.rels><?xml version="1.0" encoding="UTF-8" standalone="yes"?>
<Relationships xmlns="http://schemas.openxmlformats.org/package/2006/relationships"><Relationship Id="rId2" Type="http://schemas.openxmlformats.org/officeDocument/2006/relationships/package" Target="../embeddings/Microsoft_Excel_Worksheet35.xlsx"/><Relationship Id="rId1" Type="http://schemas.openxmlformats.org/officeDocument/2006/relationships/themeOverride" Target="../theme/themeOverride34.xml"/></Relationships>
</file>

<file path=ppt/charts/_rels/chart37.xml.rels><?xml version="1.0" encoding="UTF-8" standalone="yes"?>
<Relationships xmlns="http://schemas.openxmlformats.org/package/2006/relationships"><Relationship Id="rId2" Type="http://schemas.openxmlformats.org/officeDocument/2006/relationships/package" Target="../embeddings/Microsoft_Excel_Worksheet36.xlsx"/><Relationship Id="rId1" Type="http://schemas.openxmlformats.org/officeDocument/2006/relationships/themeOverride" Target="../theme/themeOverride35.xml"/></Relationships>
</file>

<file path=ppt/charts/_rels/chart38.xml.rels><?xml version="1.0" encoding="UTF-8" standalone="yes"?>
<Relationships xmlns="http://schemas.openxmlformats.org/package/2006/relationships"><Relationship Id="rId2" Type="http://schemas.openxmlformats.org/officeDocument/2006/relationships/package" Target="../embeddings/Microsoft_Excel_Worksheet37.xlsx"/><Relationship Id="rId1" Type="http://schemas.openxmlformats.org/officeDocument/2006/relationships/themeOverride" Target="../theme/themeOverride36.xml"/></Relationships>
</file>

<file path=ppt/charts/_rels/chart39.xml.rels><?xml version="1.0" encoding="UTF-8" standalone="yes"?>
<Relationships xmlns="http://schemas.openxmlformats.org/package/2006/relationships"><Relationship Id="rId2" Type="http://schemas.openxmlformats.org/officeDocument/2006/relationships/package" Target="../embeddings/Microsoft_Excel_Worksheet38.xlsx"/><Relationship Id="rId1" Type="http://schemas.openxmlformats.org/officeDocument/2006/relationships/themeOverride" Target="../theme/themeOverride37.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1.xml"/><Relationship Id="rId1" Type="http://schemas.microsoft.com/office/2011/relationships/chartStyle" Target="style1.xml"/></Relationships>
</file>

<file path=ppt/charts/_rels/chart40.xml.rels><?xml version="1.0" encoding="UTF-8" standalone="yes"?>
<Relationships xmlns="http://schemas.openxmlformats.org/package/2006/relationships"><Relationship Id="rId2" Type="http://schemas.openxmlformats.org/officeDocument/2006/relationships/package" Target="../embeddings/Microsoft_Excel_Worksheet39.xlsx"/><Relationship Id="rId1" Type="http://schemas.openxmlformats.org/officeDocument/2006/relationships/themeOverride" Target="../theme/themeOverride38.xml"/></Relationships>
</file>

<file path=ppt/charts/_rels/chart41.xml.rels><?xml version="1.0" encoding="UTF-8" standalone="yes"?>
<Relationships xmlns="http://schemas.openxmlformats.org/package/2006/relationships"><Relationship Id="rId2" Type="http://schemas.openxmlformats.org/officeDocument/2006/relationships/package" Target="../embeddings/Microsoft_Excel_Worksheet40.xlsx"/><Relationship Id="rId1" Type="http://schemas.openxmlformats.org/officeDocument/2006/relationships/themeOverride" Target="../theme/themeOverride39.xml"/></Relationships>
</file>

<file path=ppt/charts/_rels/chart42.xml.rels><?xml version="1.0" encoding="UTF-8" standalone="yes"?>
<Relationships xmlns="http://schemas.openxmlformats.org/package/2006/relationships"><Relationship Id="rId2" Type="http://schemas.openxmlformats.org/officeDocument/2006/relationships/package" Target="../embeddings/Microsoft_Excel_Worksheet41.xlsx"/><Relationship Id="rId1" Type="http://schemas.openxmlformats.org/officeDocument/2006/relationships/themeOverride" Target="../theme/themeOverride40.xml"/></Relationships>
</file>

<file path=ppt/charts/_rels/chart43.xml.rels><?xml version="1.0" encoding="UTF-8" standalone="yes"?>
<Relationships xmlns="http://schemas.openxmlformats.org/package/2006/relationships"><Relationship Id="rId2" Type="http://schemas.openxmlformats.org/officeDocument/2006/relationships/package" Target="../embeddings/Microsoft_Excel_Worksheet42.xlsx"/><Relationship Id="rId1" Type="http://schemas.openxmlformats.org/officeDocument/2006/relationships/themeOverride" Target="../theme/themeOverride41.xml"/></Relationships>
</file>

<file path=ppt/charts/_rels/chart44.xml.rels><?xml version="1.0" encoding="UTF-8" standalone="yes"?>
<Relationships xmlns="http://schemas.openxmlformats.org/package/2006/relationships"><Relationship Id="rId2" Type="http://schemas.openxmlformats.org/officeDocument/2006/relationships/package" Target="../embeddings/Microsoft_Excel_Worksheet43.xlsx"/><Relationship Id="rId1" Type="http://schemas.openxmlformats.org/officeDocument/2006/relationships/themeOverride" Target="../theme/themeOverride42.xml"/></Relationships>
</file>

<file path=ppt/charts/_rels/chart45.xml.rels><?xml version="1.0" encoding="UTF-8" standalone="yes"?>
<Relationships xmlns="http://schemas.openxmlformats.org/package/2006/relationships"><Relationship Id="rId2" Type="http://schemas.openxmlformats.org/officeDocument/2006/relationships/package" Target="../embeddings/Microsoft_Excel_Worksheet44.xlsx"/><Relationship Id="rId1" Type="http://schemas.openxmlformats.org/officeDocument/2006/relationships/themeOverride" Target="../theme/themeOverride43.xml"/></Relationships>
</file>

<file path=ppt/charts/_rels/chart46.xml.rels><?xml version="1.0" encoding="UTF-8" standalone="yes"?>
<Relationships xmlns="http://schemas.openxmlformats.org/package/2006/relationships"><Relationship Id="rId2" Type="http://schemas.openxmlformats.org/officeDocument/2006/relationships/package" Target="../embeddings/Microsoft_Excel_Worksheet45.xlsx"/><Relationship Id="rId1" Type="http://schemas.openxmlformats.org/officeDocument/2006/relationships/themeOverride" Target="../theme/themeOverride44.xml"/></Relationships>
</file>

<file path=ppt/charts/_rels/chart47.xml.rels><?xml version="1.0" encoding="UTF-8" standalone="yes"?>
<Relationships xmlns="http://schemas.openxmlformats.org/package/2006/relationships"><Relationship Id="rId2" Type="http://schemas.openxmlformats.org/officeDocument/2006/relationships/package" Target="../embeddings/Microsoft_Excel_Worksheet46.xlsx"/><Relationship Id="rId1" Type="http://schemas.openxmlformats.org/officeDocument/2006/relationships/themeOverride" Target="../theme/themeOverride45.xml"/></Relationships>
</file>

<file path=ppt/charts/_rels/chart48.xml.rels><?xml version="1.0" encoding="UTF-8" standalone="yes"?>
<Relationships xmlns="http://schemas.openxmlformats.org/package/2006/relationships"><Relationship Id="rId2" Type="http://schemas.openxmlformats.org/officeDocument/2006/relationships/package" Target="../embeddings/Microsoft_Excel_Worksheet47.xlsx"/><Relationship Id="rId1" Type="http://schemas.openxmlformats.org/officeDocument/2006/relationships/themeOverride" Target="../theme/themeOverride46.xml"/></Relationships>
</file>

<file path=ppt/charts/_rels/chart49.xml.rels><?xml version="1.0" encoding="UTF-8" standalone="yes"?>
<Relationships xmlns="http://schemas.openxmlformats.org/package/2006/relationships"><Relationship Id="rId2" Type="http://schemas.openxmlformats.org/officeDocument/2006/relationships/package" Target="../embeddings/Microsoft_Excel_Worksheet48.xlsx"/><Relationship Id="rId1" Type="http://schemas.openxmlformats.org/officeDocument/2006/relationships/themeOverride" Target="../theme/themeOverride47.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3.xml"/><Relationship Id="rId1" Type="http://schemas.microsoft.com/office/2011/relationships/chartStyle" Target="style3.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4.xml"/><Relationship Id="rId1" Type="http://schemas.microsoft.com/office/2011/relationships/chartStyle" Target="style4.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5.xml"/><Relationship Id="rId1" Type="http://schemas.microsoft.com/office/2011/relationships/chartStyle" Target="style5.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6.xml"/><Relationship Id="rId1" Type="http://schemas.microsoft.com/office/2011/relationships/chartStyle" Target="style6.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7.xml"/><Relationship Id="rId1" Type="http://schemas.microsoft.com/office/2011/relationships/chartStyle" Target="style7.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8.xml"/><Relationship Id="rId1" Type="http://schemas.microsoft.com/office/2011/relationships/chartStyle" Target="style8.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9.xml"/><Relationship Id="rId1" Type="http://schemas.microsoft.com/office/2011/relationships/chartStyle" Target="style9.xml"/></Relationships>
</file>

<file path=ppt/charts/_rels/chart57.xml.rels><?xml version="1.0" encoding="UTF-8" standalone="yes"?>
<Relationships xmlns="http://schemas.openxmlformats.org/package/2006/relationships"><Relationship Id="rId3" Type="http://schemas.openxmlformats.org/officeDocument/2006/relationships/package" Target="../embeddings/Microsoft_Excel_Worksheet56.xlsx"/><Relationship Id="rId2" Type="http://schemas.microsoft.com/office/2011/relationships/chartColorStyle" Target="colors10.xml"/><Relationship Id="rId1" Type="http://schemas.microsoft.com/office/2011/relationships/chartStyle" Target="style10.xml"/></Relationships>
</file>

<file path=ppt/charts/_rels/chart58.xml.rels><?xml version="1.0" encoding="UTF-8" standalone="yes"?>
<Relationships xmlns="http://schemas.openxmlformats.org/package/2006/relationships"><Relationship Id="rId3" Type="http://schemas.openxmlformats.org/officeDocument/2006/relationships/package" Target="../embeddings/Microsoft_Excel_Worksheet57.xlsx"/><Relationship Id="rId2" Type="http://schemas.microsoft.com/office/2011/relationships/chartColorStyle" Target="colors11.xml"/><Relationship Id="rId1" Type="http://schemas.microsoft.com/office/2011/relationships/chartStyle" Target="style11.xml"/></Relationships>
</file>

<file path=ppt/charts/_rels/chart59.xml.rels><?xml version="1.0" encoding="UTF-8" standalone="yes"?>
<Relationships xmlns="http://schemas.openxmlformats.org/package/2006/relationships"><Relationship Id="rId3" Type="http://schemas.openxmlformats.org/officeDocument/2006/relationships/package" Target="../embeddings/Microsoft_Excel_Worksheet58.xlsx"/><Relationship Id="rId2" Type="http://schemas.microsoft.com/office/2011/relationships/chartColorStyle" Target="colors12.xml"/><Relationship Id="rId1" Type="http://schemas.microsoft.com/office/2011/relationships/chartStyle" Target="style12.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4.xml"/></Relationships>
</file>

<file path=ppt/charts/_rels/chart60.xml.rels><?xml version="1.0" encoding="UTF-8" standalone="yes"?>
<Relationships xmlns="http://schemas.openxmlformats.org/package/2006/relationships"><Relationship Id="rId3" Type="http://schemas.openxmlformats.org/officeDocument/2006/relationships/package" Target="../embeddings/Microsoft_Excel_Worksheet59.xlsx"/><Relationship Id="rId2" Type="http://schemas.microsoft.com/office/2011/relationships/chartColorStyle" Target="colors13.xml"/><Relationship Id="rId1" Type="http://schemas.microsoft.com/office/2011/relationships/chartStyle" Target="style13.xml"/></Relationships>
</file>

<file path=ppt/charts/_rels/chart61.xml.rels><?xml version="1.0" encoding="UTF-8" standalone="yes"?>
<Relationships xmlns="http://schemas.openxmlformats.org/package/2006/relationships"><Relationship Id="rId3" Type="http://schemas.openxmlformats.org/officeDocument/2006/relationships/package" Target="../embeddings/Microsoft_Excel_Worksheet60.xlsx"/><Relationship Id="rId2" Type="http://schemas.microsoft.com/office/2011/relationships/chartColorStyle" Target="colors14.xml"/><Relationship Id="rId1" Type="http://schemas.microsoft.com/office/2011/relationships/chartStyle" Target="style14.xml"/></Relationships>
</file>

<file path=ppt/charts/_rels/chart62.xml.rels><?xml version="1.0" encoding="UTF-8" standalone="yes"?>
<Relationships xmlns="http://schemas.openxmlformats.org/package/2006/relationships"><Relationship Id="rId3" Type="http://schemas.openxmlformats.org/officeDocument/2006/relationships/package" Target="../embeddings/Microsoft_Excel_Worksheet61.xlsx"/><Relationship Id="rId2" Type="http://schemas.microsoft.com/office/2011/relationships/chartColorStyle" Target="colors15.xml"/><Relationship Id="rId1" Type="http://schemas.microsoft.com/office/2011/relationships/chartStyle" Target="style15.xml"/></Relationships>
</file>

<file path=ppt/charts/_rels/chart63.xml.rels><?xml version="1.0" encoding="UTF-8" standalone="yes"?>
<Relationships xmlns="http://schemas.openxmlformats.org/package/2006/relationships"><Relationship Id="rId3" Type="http://schemas.openxmlformats.org/officeDocument/2006/relationships/package" Target="../embeddings/Microsoft_Excel_Worksheet62.xlsx"/><Relationship Id="rId2" Type="http://schemas.microsoft.com/office/2011/relationships/chartColorStyle" Target="colors16.xml"/><Relationship Id="rId1" Type="http://schemas.microsoft.com/office/2011/relationships/chartStyle" Target="style16.xml"/></Relationships>
</file>

<file path=ppt/charts/_rels/chart64.xml.rels><?xml version="1.0" encoding="UTF-8" standalone="yes"?>
<Relationships xmlns="http://schemas.openxmlformats.org/package/2006/relationships"><Relationship Id="rId3" Type="http://schemas.openxmlformats.org/officeDocument/2006/relationships/package" Target="../embeddings/Microsoft_Excel_Worksheet63.xlsx"/><Relationship Id="rId2" Type="http://schemas.microsoft.com/office/2011/relationships/chartColorStyle" Target="colors17.xml"/><Relationship Id="rId1" Type="http://schemas.microsoft.com/office/2011/relationships/chartStyle" Target="style17.xml"/></Relationships>
</file>

<file path=ppt/charts/_rels/chart65.xml.rels><?xml version="1.0" encoding="UTF-8" standalone="yes"?>
<Relationships xmlns="http://schemas.openxmlformats.org/package/2006/relationships"><Relationship Id="rId3" Type="http://schemas.openxmlformats.org/officeDocument/2006/relationships/package" Target="../embeddings/Microsoft_Excel_Worksheet64.xlsx"/><Relationship Id="rId2" Type="http://schemas.microsoft.com/office/2011/relationships/chartColorStyle" Target="colors18.xml"/><Relationship Id="rId1" Type="http://schemas.microsoft.com/office/2011/relationships/chartStyle" Target="style18.xml"/></Relationships>
</file>

<file path=ppt/charts/_rels/chart66.xml.rels><?xml version="1.0" encoding="UTF-8" standalone="yes"?>
<Relationships xmlns="http://schemas.openxmlformats.org/package/2006/relationships"><Relationship Id="rId3" Type="http://schemas.openxmlformats.org/officeDocument/2006/relationships/package" Target="../embeddings/Microsoft_Excel_Worksheet65.xlsx"/><Relationship Id="rId2" Type="http://schemas.microsoft.com/office/2011/relationships/chartColorStyle" Target="colors19.xml"/><Relationship Id="rId1" Type="http://schemas.microsoft.com/office/2011/relationships/chartStyle" Target="style19.xml"/></Relationships>
</file>

<file path=ppt/charts/_rels/chart67.xml.rels><?xml version="1.0" encoding="UTF-8" standalone="yes"?>
<Relationships xmlns="http://schemas.openxmlformats.org/package/2006/relationships"><Relationship Id="rId3" Type="http://schemas.openxmlformats.org/officeDocument/2006/relationships/package" Target="../embeddings/Microsoft_Excel_Worksheet66.xlsx"/><Relationship Id="rId2" Type="http://schemas.microsoft.com/office/2011/relationships/chartColorStyle" Target="colors20.xml"/><Relationship Id="rId1" Type="http://schemas.microsoft.com/office/2011/relationships/chartStyle" Target="style20.xml"/></Relationships>
</file>

<file path=ppt/charts/_rels/chart68.xml.rels><?xml version="1.0" encoding="UTF-8" standalone="yes"?>
<Relationships xmlns="http://schemas.openxmlformats.org/package/2006/relationships"><Relationship Id="rId3" Type="http://schemas.openxmlformats.org/officeDocument/2006/relationships/package" Target="../embeddings/Microsoft_Excel_Worksheet67.xlsx"/><Relationship Id="rId2" Type="http://schemas.microsoft.com/office/2011/relationships/chartColorStyle" Target="colors21.xml"/><Relationship Id="rId1" Type="http://schemas.microsoft.com/office/2011/relationships/chartStyle" Target="style21.xml"/></Relationships>
</file>

<file path=ppt/charts/_rels/chart69.xml.rels><?xml version="1.0" encoding="UTF-8" standalone="yes"?>
<Relationships xmlns="http://schemas.openxmlformats.org/package/2006/relationships"><Relationship Id="rId3" Type="http://schemas.openxmlformats.org/officeDocument/2006/relationships/package" Target="../embeddings/Microsoft_Excel_Worksheet68.xlsx"/><Relationship Id="rId2" Type="http://schemas.microsoft.com/office/2011/relationships/chartColorStyle" Target="colors22.xml"/><Relationship Id="rId1" Type="http://schemas.microsoft.com/office/2011/relationships/chartStyle" Target="style22.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5.xml"/></Relationships>
</file>

<file path=ppt/charts/_rels/chart70.xml.rels><?xml version="1.0" encoding="UTF-8" standalone="yes"?>
<Relationships xmlns="http://schemas.openxmlformats.org/package/2006/relationships"><Relationship Id="rId3" Type="http://schemas.openxmlformats.org/officeDocument/2006/relationships/package" Target="../embeddings/Microsoft_Excel_Worksheet69.xlsx"/><Relationship Id="rId2" Type="http://schemas.microsoft.com/office/2011/relationships/chartColorStyle" Target="colors23.xml"/><Relationship Id="rId1" Type="http://schemas.microsoft.com/office/2011/relationships/chartStyle" Target="style23.xml"/></Relationships>
</file>

<file path=ppt/charts/_rels/chart71.xml.rels><?xml version="1.0" encoding="UTF-8" standalone="yes"?>
<Relationships xmlns="http://schemas.openxmlformats.org/package/2006/relationships"><Relationship Id="rId3" Type="http://schemas.openxmlformats.org/officeDocument/2006/relationships/package" Target="../embeddings/Microsoft_Excel_Worksheet70.xlsx"/><Relationship Id="rId2" Type="http://schemas.microsoft.com/office/2011/relationships/chartColorStyle" Target="colors24.xml"/><Relationship Id="rId1" Type="http://schemas.microsoft.com/office/2011/relationships/chartStyle" Target="style24.xml"/></Relationships>
</file>

<file path=ppt/charts/_rels/chart72.xml.rels><?xml version="1.0" encoding="UTF-8" standalone="yes"?>
<Relationships xmlns="http://schemas.openxmlformats.org/package/2006/relationships"><Relationship Id="rId3" Type="http://schemas.openxmlformats.org/officeDocument/2006/relationships/package" Target="../embeddings/Microsoft_Excel_Worksheet71.xlsx"/><Relationship Id="rId2" Type="http://schemas.microsoft.com/office/2011/relationships/chartColorStyle" Target="colors25.xml"/><Relationship Id="rId1" Type="http://schemas.microsoft.com/office/2011/relationships/chartStyle" Target="style25.xml"/></Relationships>
</file>

<file path=ppt/charts/_rels/chart73.xml.rels><?xml version="1.0" encoding="UTF-8" standalone="yes"?>
<Relationships xmlns="http://schemas.openxmlformats.org/package/2006/relationships"><Relationship Id="rId3" Type="http://schemas.openxmlformats.org/officeDocument/2006/relationships/package" Target="../embeddings/Microsoft_Excel_Worksheet72.xlsx"/><Relationship Id="rId2" Type="http://schemas.microsoft.com/office/2011/relationships/chartColorStyle" Target="colors26.xml"/><Relationship Id="rId1" Type="http://schemas.microsoft.com/office/2011/relationships/chartStyle" Target="style26.xml"/></Relationships>
</file>

<file path=ppt/charts/_rels/chart74.xml.rels><?xml version="1.0" encoding="UTF-8" standalone="yes"?>
<Relationships xmlns="http://schemas.openxmlformats.org/package/2006/relationships"><Relationship Id="rId3" Type="http://schemas.openxmlformats.org/officeDocument/2006/relationships/package" Target="../embeddings/Microsoft_Excel_Worksheet73.xlsx"/><Relationship Id="rId2" Type="http://schemas.microsoft.com/office/2011/relationships/chartColorStyle" Target="colors27.xml"/><Relationship Id="rId1" Type="http://schemas.microsoft.com/office/2011/relationships/chartStyle" Target="style27.xml"/></Relationships>
</file>

<file path=ppt/charts/_rels/chart75.xml.rels><?xml version="1.0" encoding="UTF-8" standalone="yes"?>
<Relationships xmlns="http://schemas.openxmlformats.org/package/2006/relationships"><Relationship Id="rId3" Type="http://schemas.openxmlformats.org/officeDocument/2006/relationships/package" Target="../embeddings/Microsoft_Excel_Worksheet74.xlsx"/><Relationship Id="rId2" Type="http://schemas.microsoft.com/office/2011/relationships/chartColorStyle" Target="colors28.xml"/><Relationship Id="rId1" Type="http://schemas.microsoft.com/office/2011/relationships/chartStyle" Target="style28.xml"/></Relationships>
</file>

<file path=ppt/charts/_rels/chart76.xml.rels><?xml version="1.0" encoding="UTF-8" standalone="yes"?>
<Relationships xmlns="http://schemas.openxmlformats.org/package/2006/relationships"><Relationship Id="rId3" Type="http://schemas.openxmlformats.org/officeDocument/2006/relationships/package" Target="../embeddings/Microsoft_Excel_Worksheet75.xlsx"/><Relationship Id="rId2" Type="http://schemas.microsoft.com/office/2011/relationships/chartColorStyle" Target="colors29.xml"/><Relationship Id="rId1" Type="http://schemas.microsoft.com/office/2011/relationships/chartStyle" Target="style29.xml"/></Relationships>
</file>

<file path=ppt/charts/_rels/chart77.xml.rels><?xml version="1.0" encoding="UTF-8" standalone="yes"?>
<Relationships xmlns="http://schemas.openxmlformats.org/package/2006/relationships"><Relationship Id="rId3" Type="http://schemas.openxmlformats.org/officeDocument/2006/relationships/package" Target="../embeddings/Microsoft_Excel_Worksheet76.xlsx"/><Relationship Id="rId2" Type="http://schemas.microsoft.com/office/2011/relationships/chartColorStyle" Target="colors30.xml"/><Relationship Id="rId1" Type="http://schemas.microsoft.com/office/2011/relationships/chartStyle" Target="style30.xml"/></Relationships>
</file>

<file path=ppt/charts/_rels/chart78.xml.rels><?xml version="1.0" encoding="UTF-8" standalone="yes"?>
<Relationships xmlns="http://schemas.openxmlformats.org/package/2006/relationships"><Relationship Id="rId3" Type="http://schemas.openxmlformats.org/officeDocument/2006/relationships/package" Target="../embeddings/Microsoft_Excel_Worksheet77.xlsx"/><Relationship Id="rId2" Type="http://schemas.microsoft.com/office/2011/relationships/chartColorStyle" Target="colors31.xml"/><Relationship Id="rId1" Type="http://schemas.microsoft.com/office/2011/relationships/chartStyle" Target="style31.xml"/></Relationships>
</file>

<file path=ppt/charts/_rels/chart79.xml.rels><?xml version="1.0" encoding="UTF-8" standalone="yes"?>
<Relationships xmlns="http://schemas.openxmlformats.org/package/2006/relationships"><Relationship Id="rId3" Type="http://schemas.openxmlformats.org/officeDocument/2006/relationships/package" Target="../embeddings/Microsoft_Excel_Worksheet78.xlsx"/><Relationship Id="rId2" Type="http://schemas.microsoft.com/office/2011/relationships/chartColorStyle" Target="colors32.xml"/><Relationship Id="rId1" Type="http://schemas.microsoft.com/office/2011/relationships/chartStyle" Target="style32.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6.xml"/></Relationships>
</file>

<file path=ppt/charts/_rels/chart80.xml.rels><?xml version="1.0" encoding="UTF-8" standalone="yes"?>
<Relationships xmlns="http://schemas.openxmlformats.org/package/2006/relationships"><Relationship Id="rId3" Type="http://schemas.openxmlformats.org/officeDocument/2006/relationships/package" Target="../embeddings/Microsoft_Excel_Worksheet79.xlsx"/><Relationship Id="rId2" Type="http://schemas.microsoft.com/office/2011/relationships/chartColorStyle" Target="colors33.xml"/><Relationship Id="rId1" Type="http://schemas.microsoft.com/office/2011/relationships/chartStyle" Target="style33.xml"/></Relationships>
</file>

<file path=ppt/charts/_rels/chart81.xml.rels><?xml version="1.0" encoding="UTF-8" standalone="yes"?>
<Relationships xmlns="http://schemas.openxmlformats.org/package/2006/relationships"><Relationship Id="rId3" Type="http://schemas.openxmlformats.org/officeDocument/2006/relationships/package" Target="../embeddings/Microsoft_Excel_Worksheet80.xlsx"/><Relationship Id="rId2" Type="http://schemas.microsoft.com/office/2011/relationships/chartColorStyle" Target="colors34.xml"/><Relationship Id="rId1" Type="http://schemas.microsoft.com/office/2011/relationships/chartStyle" Target="style34.xml"/></Relationships>
</file>

<file path=ppt/charts/_rels/chart82.xml.rels><?xml version="1.0" encoding="UTF-8" standalone="yes"?>
<Relationships xmlns="http://schemas.openxmlformats.org/package/2006/relationships"><Relationship Id="rId3" Type="http://schemas.openxmlformats.org/officeDocument/2006/relationships/package" Target="../embeddings/Microsoft_Excel_Worksheet81.xlsx"/><Relationship Id="rId2" Type="http://schemas.microsoft.com/office/2011/relationships/chartColorStyle" Target="colors35.xml"/><Relationship Id="rId1" Type="http://schemas.microsoft.com/office/2011/relationships/chartStyle" Target="style35.xml"/><Relationship Id="rId4" Type="http://schemas.openxmlformats.org/officeDocument/2006/relationships/chartUserShapes" Target="../drawings/drawing2.xml"/></Relationships>
</file>

<file path=ppt/charts/_rels/chart83.xml.rels><?xml version="1.0" encoding="UTF-8" standalone="yes"?>
<Relationships xmlns="http://schemas.openxmlformats.org/package/2006/relationships"><Relationship Id="rId3" Type="http://schemas.openxmlformats.org/officeDocument/2006/relationships/package" Target="../embeddings/Microsoft_Excel_Worksheet82.xlsx"/><Relationship Id="rId2" Type="http://schemas.microsoft.com/office/2011/relationships/chartColorStyle" Target="colors36.xml"/><Relationship Id="rId1" Type="http://schemas.microsoft.com/office/2011/relationships/chartStyle" Target="style36.xml"/><Relationship Id="rId4" Type="http://schemas.openxmlformats.org/officeDocument/2006/relationships/chartUserShapes" Target="../drawings/drawing3.xml"/></Relationships>
</file>

<file path=ppt/charts/_rels/chart84.xml.rels><?xml version="1.0" encoding="UTF-8" standalone="yes"?>
<Relationships xmlns="http://schemas.openxmlformats.org/package/2006/relationships"><Relationship Id="rId3" Type="http://schemas.openxmlformats.org/officeDocument/2006/relationships/package" Target="../embeddings/Microsoft_Excel_Worksheet83.xlsx"/><Relationship Id="rId2" Type="http://schemas.microsoft.com/office/2011/relationships/chartColorStyle" Target="colors37.xml"/><Relationship Id="rId1" Type="http://schemas.microsoft.com/office/2011/relationships/chartStyle" Target="style37.xml"/><Relationship Id="rId4" Type="http://schemas.openxmlformats.org/officeDocument/2006/relationships/chartUserShapes" Target="../drawings/drawing4.xml"/></Relationships>
</file>

<file path=ppt/charts/_rels/chart85.xml.rels><?xml version="1.0" encoding="UTF-8" standalone="yes"?>
<Relationships xmlns="http://schemas.openxmlformats.org/package/2006/relationships"><Relationship Id="rId2" Type="http://schemas.openxmlformats.org/officeDocument/2006/relationships/package" Target="../embeddings/Microsoft_Excel_Worksheet84.xlsx"/><Relationship Id="rId1" Type="http://schemas.openxmlformats.org/officeDocument/2006/relationships/themeOverride" Target="../theme/themeOverride48.xml"/></Relationships>
</file>

<file path=ppt/charts/_rels/chart86.xml.rels><?xml version="1.0" encoding="UTF-8" standalone="yes"?>
<Relationships xmlns="http://schemas.openxmlformats.org/package/2006/relationships"><Relationship Id="rId2" Type="http://schemas.openxmlformats.org/officeDocument/2006/relationships/package" Target="../embeddings/Microsoft_Excel_Worksheet85.xlsx"/><Relationship Id="rId1" Type="http://schemas.openxmlformats.org/officeDocument/2006/relationships/themeOverride" Target="../theme/themeOverride49.xml"/></Relationships>
</file>

<file path=ppt/charts/_rels/chart87.xml.rels><?xml version="1.0" encoding="UTF-8" standalone="yes"?>
<Relationships xmlns="http://schemas.openxmlformats.org/package/2006/relationships"><Relationship Id="rId2" Type="http://schemas.openxmlformats.org/officeDocument/2006/relationships/package" Target="../embeddings/Microsoft_Excel_Worksheet86.xlsx"/><Relationship Id="rId1" Type="http://schemas.openxmlformats.org/officeDocument/2006/relationships/themeOverride" Target="../theme/themeOverride50.xml"/></Relationships>
</file>

<file path=ppt/charts/_rels/chart88.xml.rels><?xml version="1.0" encoding="UTF-8" standalone="yes"?>
<Relationships xmlns="http://schemas.openxmlformats.org/package/2006/relationships"><Relationship Id="rId2" Type="http://schemas.openxmlformats.org/officeDocument/2006/relationships/package" Target="../embeddings/Microsoft_Excel_Worksheet87.xlsx"/><Relationship Id="rId1" Type="http://schemas.openxmlformats.org/officeDocument/2006/relationships/themeOverride" Target="../theme/themeOverride51.xml"/></Relationships>
</file>

<file path=ppt/charts/_rels/chart89.xml.rels><?xml version="1.0" encoding="UTF-8" standalone="yes"?>
<Relationships xmlns="http://schemas.openxmlformats.org/package/2006/relationships"><Relationship Id="rId2" Type="http://schemas.openxmlformats.org/officeDocument/2006/relationships/package" Target="../embeddings/Microsoft_Excel_Worksheet88.xlsx"/><Relationship Id="rId1" Type="http://schemas.openxmlformats.org/officeDocument/2006/relationships/themeOverride" Target="../theme/themeOverride52.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7.xml"/></Relationships>
</file>

<file path=ppt/charts/_rels/chart90.xml.rels><?xml version="1.0" encoding="UTF-8" standalone="yes"?>
<Relationships xmlns="http://schemas.openxmlformats.org/package/2006/relationships"><Relationship Id="rId2" Type="http://schemas.openxmlformats.org/officeDocument/2006/relationships/package" Target="../embeddings/Microsoft_Excel_Worksheet89.xlsx"/><Relationship Id="rId1" Type="http://schemas.openxmlformats.org/officeDocument/2006/relationships/themeOverride" Target="../theme/themeOverride53.xml"/></Relationships>
</file>

<file path=ppt/charts/_rels/chart91.xml.rels><?xml version="1.0" encoding="UTF-8" standalone="yes"?>
<Relationships xmlns="http://schemas.openxmlformats.org/package/2006/relationships"><Relationship Id="rId2" Type="http://schemas.openxmlformats.org/officeDocument/2006/relationships/package" Target="../embeddings/Microsoft_Excel_Worksheet90.xlsx"/><Relationship Id="rId1" Type="http://schemas.openxmlformats.org/officeDocument/2006/relationships/themeOverride" Target="../theme/themeOverride54.xml"/></Relationships>
</file>

<file path=ppt/charts/_rels/chart92.xml.rels><?xml version="1.0" encoding="UTF-8" standalone="yes"?>
<Relationships xmlns="http://schemas.openxmlformats.org/package/2006/relationships"><Relationship Id="rId2" Type="http://schemas.openxmlformats.org/officeDocument/2006/relationships/package" Target="../embeddings/Microsoft_Excel_Worksheet91.xlsx"/><Relationship Id="rId1" Type="http://schemas.openxmlformats.org/officeDocument/2006/relationships/themeOverride" Target="../theme/themeOverride55.xml"/></Relationships>
</file>

<file path=ppt/charts/_rels/chart93.xml.rels><?xml version="1.0" encoding="UTF-8" standalone="yes"?>
<Relationships xmlns="http://schemas.openxmlformats.org/package/2006/relationships"><Relationship Id="rId2" Type="http://schemas.openxmlformats.org/officeDocument/2006/relationships/package" Target="../embeddings/Microsoft_Excel_Worksheet92.xlsx"/><Relationship Id="rId1" Type="http://schemas.openxmlformats.org/officeDocument/2006/relationships/themeOverride" Target="../theme/themeOverride56.xml"/></Relationships>
</file>

<file path=ppt/charts/_rels/chart94.xml.rels><?xml version="1.0" encoding="UTF-8" standalone="yes"?>
<Relationships xmlns="http://schemas.openxmlformats.org/package/2006/relationships"><Relationship Id="rId3" Type="http://schemas.openxmlformats.org/officeDocument/2006/relationships/package" Target="../embeddings/Microsoft_Excel_Worksheet93.xlsx"/><Relationship Id="rId2" Type="http://schemas.microsoft.com/office/2011/relationships/chartColorStyle" Target="colors38.xml"/><Relationship Id="rId1" Type="http://schemas.microsoft.com/office/2011/relationships/chartStyle" Target="style38.xml"/></Relationships>
</file>

<file path=ppt/charts/_rels/chart95.xml.rels><?xml version="1.0" encoding="UTF-8" standalone="yes"?>
<Relationships xmlns="http://schemas.openxmlformats.org/package/2006/relationships"><Relationship Id="rId3" Type="http://schemas.openxmlformats.org/officeDocument/2006/relationships/package" Target="../embeddings/Microsoft_Excel_Worksheet94.xlsx"/><Relationship Id="rId2" Type="http://schemas.microsoft.com/office/2011/relationships/chartColorStyle" Target="colors39.xml"/><Relationship Id="rId1" Type="http://schemas.microsoft.com/office/2011/relationships/chartStyle" Target="style39.xml"/></Relationships>
</file>

<file path=ppt/charts/_rels/chart96.xml.rels><?xml version="1.0" encoding="UTF-8" standalone="yes"?>
<Relationships xmlns="http://schemas.openxmlformats.org/package/2006/relationships"><Relationship Id="rId3" Type="http://schemas.openxmlformats.org/officeDocument/2006/relationships/package" Target="../embeddings/Microsoft_Excel_Worksheet95.xlsx"/><Relationship Id="rId2" Type="http://schemas.microsoft.com/office/2011/relationships/chartColorStyle" Target="colors40.xml"/><Relationship Id="rId1" Type="http://schemas.microsoft.com/office/2011/relationships/chartStyle" Target="style40.xml"/></Relationships>
</file>

<file path=ppt/charts/_rels/chart97.xml.rels><?xml version="1.0" encoding="UTF-8" standalone="yes"?>
<Relationships xmlns="http://schemas.openxmlformats.org/package/2006/relationships"><Relationship Id="rId3" Type="http://schemas.openxmlformats.org/officeDocument/2006/relationships/package" Target="../embeddings/Microsoft_Excel_Worksheet96.xlsx"/><Relationship Id="rId2" Type="http://schemas.microsoft.com/office/2011/relationships/chartColorStyle" Target="colors41.xml"/><Relationship Id="rId1" Type="http://schemas.microsoft.com/office/2011/relationships/chartStyle" Target="style41.xml"/></Relationships>
</file>

<file path=ppt/charts/_rels/chart98.xml.rels><?xml version="1.0" encoding="UTF-8" standalone="yes"?>
<Relationships xmlns="http://schemas.openxmlformats.org/package/2006/relationships"><Relationship Id="rId3" Type="http://schemas.openxmlformats.org/officeDocument/2006/relationships/package" Target="../embeddings/Microsoft_Excel_Worksheet97.xlsx"/><Relationship Id="rId2" Type="http://schemas.microsoft.com/office/2011/relationships/chartColorStyle" Target="colors42.xml"/><Relationship Id="rId1" Type="http://schemas.microsoft.com/office/2011/relationships/chartStyle" Target="style42.xml"/></Relationships>
</file>

<file path=ppt/charts/_rels/chart99.xml.rels><?xml version="1.0" encoding="UTF-8" standalone="yes"?>
<Relationships xmlns="http://schemas.openxmlformats.org/package/2006/relationships"><Relationship Id="rId3" Type="http://schemas.openxmlformats.org/officeDocument/2006/relationships/package" Target="../embeddings/Microsoft_Excel_Worksheet98.xlsx"/><Relationship Id="rId2" Type="http://schemas.microsoft.com/office/2011/relationships/chartColorStyle" Target="colors43.xml"/><Relationship Id="rId1" Type="http://schemas.microsoft.com/office/2011/relationships/chartStyle" Target="style4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4665354330708664"/>
          <c:h val="0.88585331000291634"/>
        </c:manualLayout>
      </c:layout>
      <c:lineChart>
        <c:grouping val="standard"/>
        <c:varyColors val="0"/>
        <c:ser>
          <c:idx val="2"/>
          <c:order val="0"/>
          <c:tx>
            <c:strRef>
              <c:f>Sheet1!$D$1</c:f>
              <c:strCache>
                <c:ptCount val="1"/>
                <c:pt idx="0">
                  <c:v>2006_Bachelor_50th percentile_Male</c:v>
                </c:pt>
              </c:strCache>
            </c:strRef>
          </c:tx>
          <c:spPr>
            <a:ln w="28575">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44396.878223786131</c:v>
                </c:pt>
                <c:pt idx="1">
                  <c:v>46955.03173291462</c:v>
                </c:pt>
                <c:pt idx="2">
                  <c:v>49503.783154141936</c:v>
                </c:pt>
                <c:pt idx="3">
                  <c:v>51717.247711400312</c:v>
                </c:pt>
                <c:pt idx="4">
                  <c:v>54012.259369593477</c:v>
                </c:pt>
                <c:pt idx="5">
                  <c:v>55813.892020016494</c:v>
                </c:pt>
                <c:pt idx="6">
                  <c:v>59162.913733864465</c:v>
                </c:pt>
                <c:pt idx="7">
                  <c:v>64029.875481744355</c:v>
                </c:pt>
                <c:pt idx="8">
                  <c:v>65508.810057515628</c:v>
                </c:pt>
                <c:pt idx="9">
                  <c:v>66572.438959573206</c:v>
                </c:pt>
                <c:pt idx="10">
                  <c:v>67568.33674327677</c:v>
                </c:pt>
                <c:pt idx="11">
                  <c:v>68359.017781634175</c:v>
                </c:pt>
                <c:pt idx="12">
                  <c:v>70004.960717214883</c:v>
                </c:pt>
                <c:pt idx="13">
                  <c:v>69760.086495548036</c:v>
                </c:pt>
                <c:pt idx="14">
                  <c:v>70690.820719446085</c:v>
                </c:pt>
                <c:pt idx="15">
                  <c:v>70384.34939202528</c:v>
                </c:pt>
                <c:pt idx="16">
                  <c:v>70564.721129612648</c:v>
                </c:pt>
                <c:pt idx="17">
                  <c:v>69999.656274001332</c:v>
                </c:pt>
                <c:pt idx="18">
                  <c:v>69990.893993250327</c:v>
                </c:pt>
                <c:pt idx="19">
                  <c:v>70722.301433652538</c:v>
                </c:pt>
                <c:pt idx="20">
                  <c:v>70169.606089218025</c:v>
                </c:pt>
                <c:pt idx="21">
                  <c:v>70957.718310480763</c:v>
                </c:pt>
                <c:pt idx="22">
                  <c:v>70642.458853156058</c:v>
                </c:pt>
                <c:pt idx="23">
                  <c:v>69969.009698740963</c:v>
                </c:pt>
                <c:pt idx="24">
                  <c:v>69904.409796637105</c:v>
                </c:pt>
                <c:pt idx="25">
                  <c:v>68721.794914736412</c:v>
                </c:pt>
                <c:pt idx="26">
                  <c:v>68810.983057756457</c:v>
                </c:pt>
                <c:pt idx="27">
                  <c:v>68680.105674029284</c:v>
                </c:pt>
                <c:pt idx="28">
                  <c:v>68442.439111395011</c:v>
                </c:pt>
                <c:pt idx="29">
                  <c:v>68507.027471637848</c:v>
                </c:pt>
                <c:pt idx="30">
                  <c:v>66555.208968262436</c:v>
                </c:pt>
                <c:pt idx="31">
                  <c:v>65029.142951033617</c:v>
                </c:pt>
                <c:pt idx="32">
                  <c:v>63141.913008128606</c:v>
                </c:pt>
                <c:pt idx="33">
                  <c:v>61381.052060920214</c:v>
                </c:pt>
                <c:pt idx="34">
                  <c:v>58704.82129538992</c:v>
                </c:pt>
                <c:pt idx="35">
                  <c:v>55440.236372001862</c:v>
                </c:pt>
                <c:pt idx="36">
                  <c:v>52561.65056205837</c:v>
                </c:pt>
                <c:pt idx="37">
                  <c:v>50169.880962913681</c:v>
                </c:pt>
                <c:pt idx="38">
                  <c:v>48107.830143651227</c:v>
                </c:pt>
                <c:pt idx="39">
                  <c:v>44298.075376659588</c:v>
                </c:pt>
                <c:pt idx="40">
                  <c:v>41825.890749781094</c:v>
                </c:pt>
              </c:numCache>
            </c:numRef>
          </c:val>
          <c:smooth val="0"/>
          <c:extLst>
            <c:ext xmlns:c16="http://schemas.microsoft.com/office/drawing/2014/chart" uri="{C3380CC4-5D6E-409C-BE32-E72D297353CC}">
              <c16:uniqueId val="{00000008-E303-476E-B1D1-34916A464221}"/>
            </c:ext>
          </c:extLst>
        </c:ser>
        <c:ser>
          <c:idx val="3"/>
          <c:order val="1"/>
          <c:tx>
            <c:strRef>
              <c:f>Sheet1!$E$1</c:f>
              <c:strCache>
                <c:ptCount val="1"/>
                <c:pt idx="0">
                  <c:v>2006_Bachelor_50th percentile_Female</c:v>
                </c:pt>
              </c:strCache>
            </c:strRef>
          </c:tx>
          <c:spPr>
            <a:ln>
              <a:solidFill>
                <a:srgbClr val="F3901D"/>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42403.179742705768</c:v>
                </c:pt>
                <c:pt idx="1">
                  <c:v>43957.879367980633</c:v>
                </c:pt>
                <c:pt idx="2">
                  <c:v>45063.582061522255</c:v>
                </c:pt>
                <c:pt idx="3">
                  <c:v>45823.617611075257</c:v>
                </c:pt>
                <c:pt idx="4">
                  <c:v>45890.469671048755</c:v>
                </c:pt>
                <c:pt idx="5">
                  <c:v>45505.907034823729</c:v>
                </c:pt>
                <c:pt idx="6">
                  <c:v>44425.934054548474</c:v>
                </c:pt>
                <c:pt idx="7">
                  <c:v>42897.844255902877</c:v>
                </c:pt>
                <c:pt idx="8">
                  <c:v>43901.480126647511</c:v>
                </c:pt>
                <c:pt idx="9">
                  <c:v>42714.68455698734</c:v>
                </c:pt>
                <c:pt idx="10">
                  <c:v>41810.138757473731</c:v>
                </c:pt>
                <c:pt idx="11">
                  <c:v>41483.17439083261</c:v>
                </c:pt>
                <c:pt idx="12">
                  <c:v>40908.560858615594</c:v>
                </c:pt>
                <c:pt idx="13">
                  <c:v>41175.542266631091</c:v>
                </c:pt>
                <c:pt idx="14">
                  <c:v>42225.484797609468</c:v>
                </c:pt>
                <c:pt idx="15">
                  <c:v>42516.023595246246</c:v>
                </c:pt>
                <c:pt idx="16">
                  <c:v>43396.073768415255</c:v>
                </c:pt>
                <c:pt idx="17">
                  <c:v>44259.964620427803</c:v>
                </c:pt>
                <c:pt idx="18">
                  <c:v>42508.258368315568</c:v>
                </c:pt>
                <c:pt idx="19">
                  <c:v>43756.788615121775</c:v>
                </c:pt>
                <c:pt idx="20">
                  <c:v>44742.787581417942</c:v>
                </c:pt>
                <c:pt idx="21">
                  <c:v>47382.955501455901</c:v>
                </c:pt>
                <c:pt idx="22">
                  <c:v>48365.117706971789</c:v>
                </c:pt>
                <c:pt idx="23">
                  <c:v>48757.751815969452</c:v>
                </c:pt>
                <c:pt idx="24">
                  <c:v>49581.820590578005</c:v>
                </c:pt>
                <c:pt idx="25">
                  <c:v>49689.055090170434</c:v>
                </c:pt>
                <c:pt idx="26">
                  <c:v>49586.45118926069</c:v>
                </c:pt>
                <c:pt idx="27">
                  <c:v>49737.785802193153</c:v>
                </c:pt>
                <c:pt idx="28">
                  <c:v>48721.368756693824</c:v>
                </c:pt>
                <c:pt idx="29">
                  <c:v>48328.401597574833</c:v>
                </c:pt>
                <c:pt idx="30">
                  <c:v>46045.328095029028</c:v>
                </c:pt>
                <c:pt idx="31">
                  <c:v>44057.929644003416</c:v>
                </c:pt>
                <c:pt idx="32">
                  <c:v>42258.029063070906</c:v>
                </c:pt>
                <c:pt idx="33">
                  <c:v>40920.202593503855</c:v>
                </c:pt>
                <c:pt idx="34">
                  <c:v>38020.765491197642</c:v>
                </c:pt>
                <c:pt idx="35">
                  <c:v>35369.62780405613</c:v>
                </c:pt>
                <c:pt idx="36">
                  <c:v>33099.359407863718</c:v>
                </c:pt>
                <c:pt idx="37">
                  <c:v>30939.87470545121</c:v>
                </c:pt>
                <c:pt idx="38">
                  <c:v>29521.706616884076</c:v>
                </c:pt>
                <c:pt idx="39">
                  <c:v>27425.520135812796</c:v>
                </c:pt>
                <c:pt idx="40">
                  <c:v>26487.77861786394</c:v>
                </c:pt>
              </c:numCache>
            </c:numRef>
          </c:val>
          <c:smooth val="0"/>
          <c:extLst>
            <c:ext xmlns:c16="http://schemas.microsoft.com/office/drawing/2014/chart" uri="{C3380CC4-5D6E-409C-BE32-E72D297353CC}">
              <c16:uniqueId val="{00000006-52AF-3D4E-BCFB-3DC621A8D447}"/>
            </c:ext>
          </c:extLst>
        </c:ser>
        <c:ser>
          <c:idx val="6"/>
          <c:order val="2"/>
          <c:tx>
            <c:strRef>
              <c:f>Sheet1!$H$1</c:f>
              <c:strCache>
                <c:ptCount val="1"/>
                <c:pt idx="0">
                  <c:v>2011_Bachelor_50th percentile_Male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45855.569469918977</c:v>
                </c:pt>
                <c:pt idx="1">
                  <c:v>48502.030913808034</c:v>
                </c:pt>
                <c:pt idx="2">
                  <c:v>51087.442298859816</c:v>
                </c:pt>
                <c:pt idx="3">
                  <c:v>53615.055853845639</c:v>
                </c:pt>
                <c:pt idx="4">
                  <c:v>54985.671813883666</c:v>
                </c:pt>
                <c:pt idx="5">
                  <c:v>57145.651863275845</c:v>
                </c:pt>
                <c:pt idx="6">
                  <c:v>61025.578939298961</c:v>
                </c:pt>
                <c:pt idx="7">
                  <c:v>66453.453153059163</c:v>
                </c:pt>
                <c:pt idx="8">
                  <c:v>67849.488520603016</c:v>
                </c:pt>
                <c:pt idx="9">
                  <c:v>70024.019464606827</c:v>
                </c:pt>
                <c:pt idx="10">
                  <c:v>70807.898724820014</c:v>
                </c:pt>
                <c:pt idx="11">
                  <c:v>72322.072924087392</c:v>
                </c:pt>
                <c:pt idx="12">
                  <c:v>72705.507432889397</c:v>
                </c:pt>
                <c:pt idx="13">
                  <c:v>73765.421001951836</c:v>
                </c:pt>
                <c:pt idx="14">
                  <c:v>74010.45547480887</c:v>
                </c:pt>
                <c:pt idx="15">
                  <c:v>74919.369207692551</c:v>
                </c:pt>
                <c:pt idx="16">
                  <c:v>74235.529486789907</c:v>
                </c:pt>
                <c:pt idx="17">
                  <c:v>75458.989975016026</c:v>
                </c:pt>
                <c:pt idx="18">
                  <c:v>75147.421920488239</c:v>
                </c:pt>
                <c:pt idx="19">
                  <c:v>75819.261842663502</c:v>
                </c:pt>
                <c:pt idx="20">
                  <c:v>75117.764105094611</c:v>
                </c:pt>
                <c:pt idx="21">
                  <c:v>74509.348081332006</c:v>
                </c:pt>
                <c:pt idx="22">
                  <c:v>74632.461720645268</c:v>
                </c:pt>
                <c:pt idx="23">
                  <c:v>73954.827610196095</c:v>
                </c:pt>
                <c:pt idx="24">
                  <c:v>74090.865436497625</c:v>
                </c:pt>
                <c:pt idx="25">
                  <c:v>73956.352725765828</c:v>
                </c:pt>
                <c:pt idx="26">
                  <c:v>73996.545249265298</c:v>
                </c:pt>
                <c:pt idx="27">
                  <c:v>73479.405668177889</c:v>
                </c:pt>
                <c:pt idx="28">
                  <c:v>72955.714313480741</c:v>
                </c:pt>
                <c:pt idx="29">
                  <c:v>71907.494980965814</c:v>
                </c:pt>
                <c:pt idx="30">
                  <c:v>70104.169814732202</c:v>
                </c:pt>
                <c:pt idx="31">
                  <c:v>69373.145476544683</c:v>
                </c:pt>
                <c:pt idx="32">
                  <c:v>68448.080020235444</c:v>
                </c:pt>
                <c:pt idx="33">
                  <c:v>67044.099070028184</c:v>
                </c:pt>
                <c:pt idx="34">
                  <c:v>65548.30978889222</c:v>
                </c:pt>
                <c:pt idx="35">
                  <c:v>59676.124597870439</c:v>
                </c:pt>
                <c:pt idx="36">
                  <c:v>55449.952249393449</c:v>
                </c:pt>
                <c:pt idx="37">
                  <c:v>52463.545122452451</c:v>
                </c:pt>
                <c:pt idx="38">
                  <c:v>49404.7978411777</c:v>
                </c:pt>
                <c:pt idx="39">
                  <c:v>46543.951464504578</c:v>
                </c:pt>
                <c:pt idx="40">
                  <c:v>44133.469851616319</c:v>
                </c:pt>
              </c:numCache>
            </c:numRef>
          </c:val>
          <c:smooth val="0"/>
          <c:extLst>
            <c:ext xmlns:c16="http://schemas.microsoft.com/office/drawing/2014/chart" uri="{C3380CC4-5D6E-409C-BE32-E72D297353CC}">
              <c16:uniqueId val="{00000009-52AF-3D4E-BCFB-3DC621A8D447}"/>
            </c:ext>
          </c:extLst>
        </c:ser>
        <c:ser>
          <c:idx val="7"/>
          <c:order val="3"/>
          <c:tx>
            <c:strRef>
              <c:f>Sheet1!$I$1</c:f>
              <c:strCache>
                <c:ptCount val="1"/>
                <c:pt idx="0">
                  <c:v>2011_Bachelor_50th percentile_Female</c:v>
                </c:pt>
              </c:strCache>
            </c:strRef>
          </c:tx>
          <c:spPr>
            <a:ln>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43679.887988119095</c:v>
                </c:pt>
                <c:pt idx="1">
                  <c:v>45572.228746195557</c:v>
                </c:pt>
                <c:pt idx="2">
                  <c:v>46585.342309308486</c:v>
                </c:pt>
                <c:pt idx="3">
                  <c:v>47462.055664636762</c:v>
                </c:pt>
                <c:pt idx="4">
                  <c:v>47619.769601451168</c:v>
                </c:pt>
                <c:pt idx="5">
                  <c:v>47500.148363081724</c:v>
                </c:pt>
                <c:pt idx="6">
                  <c:v>46325.363379224887</c:v>
                </c:pt>
                <c:pt idx="7">
                  <c:v>45463.678487033525</c:v>
                </c:pt>
                <c:pt idx="8">
                  <c:v>43903.119702373537</c:v>
                </c:pt>
                <c:pt idx="9">
                  <c:v>43568.283042728821</c:v>
                </c:pt>
                <c:pt idx="10">
                  <c:v>44292.201791187174</c:v>
                </c:pt>
                <c:pt idx="11">
                  <c:v>44186.281776917203</c:v>
                </c:pt>
                <c:pt idx="12">
                  <c:v>44236.025577945882</c:v>
                </c:pt>
                <c:pt idx="13">
                  <c:v>43339.379632495162</c:v>
                </c:pt>
                <c:pt idx="14">
                  <c:v>44170.21325993057</c:v>
                </c:pt>
                <c:pt idx="15">
                  <c:v>44906.388853578399</c:v>
                </c:pt>
                <c:pt idx="16">
                  <c:v>45214.317474457937</c:v>
                </c:pt>
                <c:pt idx="17">
                  <c:v>46123.662026325255</c:v>
                </c:pt>
                <c:pt idx="18">
                  <c:v>46696.161596128099</c:v>
                </c:pt>
                <c:pt idx="19">
                  <c:v>48133.759408064645</c:v>
                </c:pt>
                <c:pt idx="20">
                  <c:v>48245.637581364143</c:v>
                </c:pt>
                <c:pt idx="21">
                  <c:v>49074.653700209827</c:v>
                </c:pt>
                <c:pt idx="22">
                  <c:v>49542.551857957122</c:v>
                </c:pt>
                <c:pt idx="23">
                  <c:v>49609.166558977005</c:v>
                </c:pt>
                <c:pt idx="24">
                  <c:v>50340.753559308381</c:v>
                </c:pt>
                <c:pt idx="25">
                  <c:v>50905.749051332634</c:v>
                </c:pt>
                <c:pt idx="26">
                  <c:v>50861.683252888579</c:v>
                </c:pt>
                <c:pt idx="27">
                  <c:v>51397.748187462959</c:v>
                </c:pt>
                <c:pt idx="28">
                  <c:v>50649.440134917437</c:v>
                </c:pt>
                <c:pt idx="29">
                  <c:v>51118.593713305469</c:v>
                </c:pt>
                <c:pt idx="30">
                  <c:v>49848.545902507125</c:v>
                </c:pt>
                <c:pt idx="31">
                  <c:v>48256.220462824436</c:v>
                </c:pt>
                <c:pt idx="32">
                  <c:v>46551.084793823611</c:v>
                </c:pt>
                <c:pt idx="33">
                  <c:v>45038.092787659436</c:v>
                </c:pt>
                <c:pt idx="34">
                  <c:v>42928.086668224511</c:v>
                </c:pt>
                <c:pt idx="35">
                  <c:v>39961.999453430522</c:v>
                </c:pt>
                <c:pt idx="36">
                  <c:v>36598.938382575929</c:v>
                </c:pt>
                <c:pt idx="37">
                  <c:v>34685.566800416476</c:v>
                </c:pt>
                <c:pt idx="38">
                  <c:v>32643.343716767104</c:v>
                </c:pt>
                <c:pt idx="39">
                  <c:v>29501.126483237953</c:v>
                </c:pt>
                <c:pt idx="40">
                  <c:v>27843.69409845036</c:v>
                </c:pt>
              </c:numCache>
            </c:numRef>
          </c:val>
          <c:smooth val="0"/>
          <c:extLst>
            <c:ext xmlns:c16="http://schemas.microsoft.com/office/drawing/2014/chart" uri="{C3380CC4-5D6E-409C-BE32-E72D297353CC}">
              <c16:uniqueId val="{0000000A-52AF-3D4E-BCFB-3DC621A8D447}"/>
            </c:ext>
          </c:extLst>
        </c:ser>
        <c:ser>
          <c:idx val="10"/>
          <c:order val="4"/>
          <c:tx>
            <c:strRef>
              <c:f>Sheet1!$L$1</c:f>
              <c:strCache>
                <c:ptCount val="1"/>
                <c:pt idx="0">
                  <c:v>2016_Bachelor_50th percentile_Male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Sheet1!$L$2:$L$42</c:f>
              <c:numCache>
                <c:formatCode>General</c:formatCode>
                <c:ptCount val="41"/>
                <c:pt idx="0">
                  <c:v>44295.833746072996</c:v>
                </c:pt>
                <c:pt idx="1">
                  <c:v>45925.409919102385</c:v>
                </c:pt>
                <c:pt idx="2">
                  <c:v>48862.005255731929</c:v>
                </c:pt>
                <c:pt idx="3">
                  <c:v>51286.816886966139</c:v>
                </c:pt>
                <c:pt idx="4">
                  <c:v>53489.947818863016</c:v>
                </c:pt>
                <c:pt idx="5">
                  <c:v>55709.064399038471</c:v>
                </c:pt>
                <c:pt idx="6">
                  <c:v>57114.725940686949</c:v>
                </c:pt>
                <c:pt idx="7">
                  <c:v>58886.680513455816</c:v>
                </c:pt>
                <c:pt idx="8">
                  <c:v>60592.870774803763</c:v>
                </c:pt>
                <c:pt idx="9">
                  <c:v>67320.806488451664</c:v>
                </c:pt>
                <c:pt idx="10">
                  <c:v>68515.725262918437</c:v>
                </c:pt>
                <c:pt idx="11">
                  <c:v>69671.677924679068</c:v>
                </c:pt>
                <c:pt idx="12">
                  <c:v>70792.317856083086</c:v>
                </c:pt>
                <c:pt idx="13">
                  <c:v>71391.727195976928</c:v>
                </c:pt>
                <c:pt idx="14">
                  <c:v>72240.306871921173</c:v>
                </c:pt>
                <c:pt idx="15">
                  <c:v>73109.329822880376</c:v>
                </c:pt>
                <c:pt idx="16">
                  <c:v>73617.679829512053</c:v>
                </c:pt>
                <c:pt idx="17">
                  <c:v>73954.30653742612</c:v>
                </c:pt>
                <c:pt idx="18">
                  <c:v>74331.49825142631</c:v>
                </c:pt>
                <c:pt idx="19">
                  <c:v>74653.060341487682</c:v>
                </c:pt>
                <c:pt idx="20">
                  <c:v>74434.075166905954</c:v>
                </c:pt>
                <c:pt idx="21">
                  <c:v>74300.049271786716</c:v>
                </c:pt>
                <c:pt idx="22">
                  <c:v>74325.936874999999</c:v>
                </c:pt>
                <c:pt idx="23">
                  <c:v>73587.683956043969</c:v>
                </c:pt>
                <c:pt idx="24">
                  <c:v>73928.068069259214</c:v>
                </c:pt>
                <c:pt idx="25">
                  <c:v>72528.299952090601</c:v>
                </c:pt>
                <c:pt idx="26">
                  <c:v>72566.853557993745</c:v>
                </c:pt>
                <c:pt idx="27">
                  <c:v>71828.687844648055</c:v>
                </c:pt>
                <c:pt idx="28">
                  <c:v>71022.385936110877</c:v>
                </c:pt>
                <c:pt idx="29">
                  <c:v>71046.531883886259</c:v>
                </c:pt>
                <c:pt idx="30">
                  <c:v>70265.460720295319</c:v>
                </c:pt>
                <c:pt idx="31">
                  <c:v>69228.077637362629</c:v>
                </c:pt>
                <c:pt idx="32">
                  <c:v>67885.03595206952</c:v>
                </c:pt>
                <c:pt idx="33">
                  <c:v>66597.116190476198</c:v>
                </c:pt>
                <c:pt idx="34">
                  <c:v>64235.700855928764</c:v>
                </c:pt>
                <c:pt idx="35">
                  <c:v>60568.478615446176</c:v>
                </c:pt>
                <c:pt idx="36">
                  <c:v>56735.399699896283</c:v>
                </c:pt>
                <c:pt idx="37">
                  <c:v>53529.822581336186</c:v>
                </c:pt>
                <c:pt idx="38">
                  <c:v>50505.398972953219</c:v>
                </c:pt>
                <c:pt idx="39">
                  <c:v>48434.403456068278</c:v>
                </c:pt>
                <c:pt idx="40">
                  <c:v>45307.197582199544</c:v>
                </c:pt>
              </c:numCache>
            </c:numRef>
          </c:val>
          <c:smooth val="0"/>
          <c:extLst>
            <c:ext xmlns:c16="http://schemas.microsoft.com/office/drawing/2014/chart" uri="{C3380CC4-5D6E-409C-BE32-E72D297353CC}">
              <c16:uniqueId val="{0000000D-52AF-3D4E-BCFB-3DC621A8D447}"/>
            </c:ext>
          </c:extLst>
        </c:ser>
        <c:ser>
          <c:idx val="11"/>
          <c:order val="5"/>
          <c:tx>
            <c:strRef>
              <c:f>Sheet1!$M$1</c:f>
              <c:strCache>
                <c:ptCount val="1"/>
                <c:pt idx="0">
                  <c:v>2016_Bachelor_50th percentile_Female</c:v>
                </c:pt>
              </c:strCache>
            </c:strRef>
          </c:tx>
          <c:spPr>
            <a:ln>
              <a:solidFill>
                <a:srgbClr val="F3901D"/>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Sheet1!$M$2:$M$42</c:f>
              <c:numCache>
                <c:formatCode>General</c:formatCode>
                <c:ptCount val="41"/>
                <c:pt idx="0">
                  <c:v>43961.008238858965</c:v>
                </c:pt>
                <c:pt idx="1">
                  <c:v>44002.837007270842</c:v>
                </c:pt>
                <c:pt idx="2">
                  <c:v>45783.634834183678</c:v>
                </c:pt>
                <c:pt idx="3">
                  <c:v>47127.723265546789</c:v>
                </c:pt>
                <c:pt idx="4">
                  <c:v>47618.0552028905</c:v>
                </c:pt>
                <c:pt idx="5">
                  <c:v>47539.838632841056</c:v>
                </c:pt>
                <c:pt idx="6">
                  <c:v>47307.53220863243</c:v>
                </c:pt>
                <c:pt idx="7">
                  <c:v>46175.878391279657</c:v>
                </c:pt>
                <c:pt idx="8">
                  <c:v>46034.839399303448</c:v>
                </c:pt>
                <c:pt idx="9">
                  <c:v>45307.956018363118</c:v>
                </c:pt>
                <c:pt idx="10">
                  <c:v>44642.995349299308</c:v>
                </c:pt>
                <c:pt idx="11">
                  <c:v>44190.218751207482</c:v>
                </c:pt>
                <c:pt idx="12">
                  <c:v>44404.133598242224</c:v>
                </c:pt>
                <c:pt idx="13">
                  <c:v>44329.996943230566</c:v>
                </c:pt>
                <c:pt idx="14">
                  <c:v>46671.522431981597</c:v>
                </c:pt>
                <c:pt idx="15">
                  <c:v>47491.638504751259</c:v>
                </c:pt>
                <c:pt idx="16">
                  <c:v>48149.422184229035</c:v>
                </c:pt>
                <c:pt idx="17">
                  <c:v>48708.432118511184</c:v>
                </c:pt>
                <c:pt idx="18">
                  <c:v>48731.00433396353</c:v>
                </c:pt>
                <c:pt idx="19">
                  <c:v>49681.292666024245</c:v>
                </c:pt>
                <c:pt idx="20">
                  <c:v>49957.119985455727</c:v>
                </c:pt>
                <c:pt idx="21">
                  <c:v>50518.57053736299</c:v>
                </c:pt>
                <c:pt idx="22">
                  <c:v>50455.917532600237</c:v>
                </c:pt>
                <c:pt idx="23">
                  <c:v>51270.619152955864</c:v>
                </c:pt>
                <c:pt idx="24">
                  <c:v>51581.603384885209</c:v>
                </c:pt>
                <c:pt idx="25">
                  <c:v>50794.543951000698</c:v>
                </c:pt>
                <c:pt idx="26">
                  <c:v>51554.664786508685</c:v>
                </c:pt>
                <c:pt idx="27">
                  <c:v>50939.871001862855</c:v>
                </c:pt>
                <c:pt idx="28">
                  <c:v>50896.480854288151</c:v>
                </c:pt>
                <c:pt idx="29">
                  <c:v>50970.187218969564</c:v>
                </c:pt>
                <c:pt idx="30">
                  <c:v>50328.138257604929</c:v>
                </c:pt>
                <c:pt idx="31">
                  <c:v>49343.131012812897</c:v>
                </c:pt>
                <c:pt idx="32">
                  <c:v>48551.010696312071</c:v>
                </c:pt>
                <c:pt idx="33">
                  <c:v>46863.41369525675</c:v>
                </c:pt>
                <c:pt idx="34">
                  <c:v>44814.45506557959</c:v>
                </c:pt>
                <c:pt idx="35">
                  <c:v>42728.071928181103</c:v>
                </c:pt>
                <c:pt idx="36">
                  <c:v>40034.249932556711</c:v>
                </c:pt>
                <c:pt idx="37">
                  <c:v>37560.188933901918</c:v>
                </c:pt>
                <c:pt idx="38">
                  <c:v>35461.982779503109</c:v>
                </c:pt>
                <c:pt idx="39">
                  <c:v>33094.043967880665</c:v>
                </c:pt>
                <c:pt idx="40">
                  <c:v>30471.434139784946</c:v>
                </c:pt>
              </c:numCache>
            </c:numRef>
          </c:val>
          <c:smooth val="0"/>
          <c:extLst>
            <c:ext xmlns:c16="http://schemas.microsoft.com/office/drawing/2014/chart" uri="{C3380CC4-5D6E-409C-BE32-E72D297353CC}">
              <c16:uniqueId val="{0000000E-52AF-3D4E-BCFB-3DC621A8D447}"/>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Pt>
            <c:idx val="2"/>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3-0906-5743-9A0A-2049C842850C}"/>
              </c:ext>
            </c:extLst>
          </c:dPt>
          <c:dPt>
            <c:idx val="3"/>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4-0906-5743-9A0A-2049C842850C}"/>
              </c:ext>
            </c:extLst>
          </c:dPt>
          <c:cat>
            <c:strRef>
              <c:f>Sheet1!$A$2:$A$5</c:f>
              <c:strCache>
                <c:ptCount val="4"/>
                <c:pt idx="0">
                  <c:v>Year 12</c:v>
                </c:pt>
                <c:pt idx="1">
                  <c:v>Bachelor</c:v>
                </c:pt>
                <c:pt idx="2">
                  <c:v>Year 12</c:v>
                </c:pt>
                <c:pt idx="3">
                  <c:v>Bachelor</c:v>
                </c:pt>
              </c:strCache>
            </c:strRef>
          </c:cat>
          <c:val>
            <c:numRef>
              <c:f>Sheet1!$B$2:$B$5</c:f>
              <c:numCache>
                <c:formatCode>0.0000</c:formatCode>
                <c:ptCount val="4"/>
                <c:pt idx="0">
                  <c:v>1.2753646466442372</c:v>
                </c:pt>
                <c:pt idx="1">
                  <c:v>1.8800678279899339</c:v>
                </c:pt>
                <c:pt idx="2">
                  <c:v>1.890644338306728</c:v>
                </c:pt>
                <c:pt idx="3">
                  <c:v>2.6935024335067492</c:v>
                </c:pt>
              </c:numCache>
            </c:numRef>
          </c:val>
          <c:extLst>
            <c:ext xmlns:c16="http://schemas.microsoft.com/office/drawing/2014/chart" uri="{C3380CC4-5D6E-409C-BE32-E72D297353CC}">
              <c16:uniqueId val="{00000000-0906-5743-9A0A-2049C842850C}"/>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2"/>
            <c:invertIfNegative val="0"/>
            <c:bubble3D val="0"/>
            <c:spPr>
              <a:solidFill>
                <a:srgbClr val="A02226"/>
              </a:solidFill>
              <a:ln w="9525">
                <a:solidFill>
                  <a:srgbClr val="FFFFFF"/>
                </a:solidFill>
              </a:ln>
            </c:spPr>
            <c:extLst>
              <c:ext xmlns:c16="http://schemas.microsoft.com/office/drawing/2014/chart" uri="{C3380CC4-5D6E-409C-BE32-E72D297353CC}">
                <c16:uniqueId val="{00000005-0906-5743-9A0A-2049C842850C}"/>
              </c:ext>
            </c:extLst>
          </c:dPt>
          <c:dPt>
            <c:idx val="3"/>
            <c:invertIfNegative val="0"/>
            <c:bubble3D val="0"/>
            <c:spPr>
              <a:solidFill>
                <a:srgbClr val="A02226"/>
              </a:solidFill>
              <a:ln w="9525">
                <a:solidFill>
                  <a:srgbClr val="FFFFFF"/>
                </a:solidFill>
              </a:ln>
            </c:spPr>
            <c:extLst>
              <c:ext xmlns:c16="http://schemas.microsoft.com/office/drawing/2014/chart" uri="{C3380CC4-5D6E-409C-BE32-E72D297353CC}">
                <c16:uniqueId val="{00000006-0906-5743-9A0A-2049C842850C}"/>
              </c:ext>
            </c:extLst>
          </c:dPt>
          <c:cat>
            <c:strRef>
              <c:f>Sheet1!$A$2:$A$5</c:f>
              <c:strCache>
                <c:ptCount val="4"/>
                <c:pt idx="0">
                  <c:v>Year 12</c:v>
                </c:pt>
                <c:pt idx="1">
                  <c:v>Bachelor</c:v>
                </c:pt>
                <c:pt idx="2">
                  <c:v>Year 12</c:v>
                </c:pt>
                <c:pt idx="3">
                  <c:v>Bachelor</c:v>
                </c:pt>
              </c:strCache>
            </c:strRef>
          </c:cat>
          <c:val>
            <c:numRef>
              <c:f>Sheet1!$C$2:$C$5</c:f>
              <c:numCache>
                <c:formatCode>0.0000</c:formatCode>
                <c:ptCount val="4"/>
                <c:pt idx="0">
                  <c:v>1.3509920464012946</c:v>
                </c:pt>
                <c:pt idx="1">
                  <c:v>1.977099560201969</c:v>
                </c:pt>
                <c:pt idx="2">
                  <c:v>1.95900410269614</c:v>
                </c:pt>
                <c:pt idx="3">
                  <c:v>2.8308837591205109</c:v>
                </c:pt>
              </c:numCache>
            </c:numRef>
          </c:val>
          <c:extLst>
            <c:ext xmlns:c16="http://schemas.microsoft.com/office/drawing/2014/chart" uri="{C3380CC4-5D6E-409C-BE32-E72D297353CC}">
              <c16:uniqueId val="{00000001-0906-5743-9A0A-2049C842850C}"/>
            </c:ext>
          </c:extLst>
        </c:ser>
        <c:ser>
          <c:idx val="2"/>
          <c:order val="2"/>
          <c:tx>
            <c:strRef>
              <c:f>Sheet1!$D$1</c:f>
              <c:strCache>
                <c:ptCount val="1"/>
                <c:pt idx="0">
                  <c:v>2016</c:v>
                </c:pt>
              </c:strCache>
            </c:strRef>
          </c:tx>
          <c:spPr>
            <a:solidFill>
              <a:srgbClr val="A02226"/>
            </a:solidFill>
            <a:ln w="9525">
              <a:solidFill>
                <a:srgbClr val="FFFFFF"/>
              </a:solidFill>
            </a:ln>
          </c:spPr>
          <c:invertIfNegative val="0"/>
          <c:dPt>
            <c:idx val="0"/>
            <c:invertIfNegative val="0"/>
            <c:bubble3D val="0"/>
            <c:spPr>
              <a:solidFill>
                <a:srgbClr val="D4582A"/>
              </a:solidFill>
              <a:ln w="9525">
                <a:solidFill>
                  <a:srgbClr val="FFFFFF"/>
                </a:solidFill>
              </a:ln>
            </c:spPr>
            <c:extLst>
              <c:ext xmlns:c16="http://schemas.microsoft.com/office/drawing/2014/chart" uri="{C3380CC4-5D6E-409C-BE32-E72D297353CC}">
                <c16:uniqueId val="{00000009-0906-5743-9A0A-2049C842850C}"/>
              </c:ext>
            </c:extLst>
          </c:dPt>
          <c:dPt>
            <c:idx val="1"/>
            <c:invertIfNegative val="0"/>
            <c:bubble3D val="0"/>
            <c:spPr>
              <a:solidFill>
                <a:srgbClr val="D4582A"/>
              </a:solidFill>
              <a:ln w="9525">
                <a:solidFill>
                  <a:srgbClr val="FFFFFF"/>
                </a:solidFill>
              </a:ln>
            </c:spPr>
            <c:extLst>
              <c:ext xmlns:c16="http://schemas.microsoft.com/office/drawing/2014/chart" uri="{C3380CC4-5D6E-409C-BE32-E72D297353CC}">
                <c16:uniqueId val="{0000000A-0906-5743-9A0A-2049C842850C}"/>
              </c:ext>
            </c:extLst>
          </c:dPt>
          <c:dPt>
            <c:idx val="2"/>
            <c:invertIfNegative val="0"/>
            <c:bubble3D val="0"/>
            <c:spPr>
              <a:solidFill>
                <a:srgbClr val="621214"/>
              </a:solidFill>
              <a:ln w="9525">
                <a:solidFill>
                  <a:srgbClr val="FFFFFF"/>
                </a:solidFill>
              </a:ln>
            </c:spPr>
            <c:extLst>
              <c:ext xmlns:c16="http://schemas.microsoft.com/office/drawing/2014/chart" uri="{C3380CC4-5D6E-409C-BE32-E72D297353CC}">
                <c16:uniqueId val="{00000007-0906-5743-9A0A-2049C842850C}"/>
              </c:ext>
            </c:extLst>
          </c:dPt>
          <c:dPt>
            <c:idx val="3"/>
            <c:invertIfNegative val="0"/>
            <c:bubble3D val="0"/>
            <c:spPr>
              <a:solidFill>
                <a:srgbClr val="621214"/>
              </a:solidFill>
              <a:ln w="9525">
                <a:solidFill>
                  <a:srgbClr val="FFFFFF"/>
                </a:solidFill>
              </a:ln>
            </c:spPr>
            <c:extLst>
              <c:ext xmlns:c16="http://schemas.microsoft.com/office/drawing/2014/chart" uri="{C3380CC4-5D6E-409C-BE32-E72D297353CC}">
                <c16:uniqueId val="{00000008-0906-5743-9A0A-2049C842850C}"/>
              </c:ext>
            </c:extLst>
          </c:dPt>
          <c:cat>
            <c:strRef>
              <c:f>Sheet1!$A$2:$A$5</c:f>
              <c:strCache>
                <c:ptCount val="4"/>
                <c:pt idx="0">
                  <c:v>Year 12</c:v>
                </c:pt>
                <c:pt idx="1">
                  <c:v>Bachelor</c:v>
                </c:pt>
                <c:pt idx="2">
                  <c:v>Year 12</c:v>
                </c:pt>
                <c:pt idx="3">
                  <c:v>Bachelor</c:v>
                </c:pt>
              </c:strCache>
            </c:strRef>
          </c:cat>
          <c:val>
            <c:numRef>
              <c:f>Sheet1!$D$2:$D$5</c:f>
              <c:numCache>
                <c:formatCode>0.0000</c:formatCode>
                <c:ptCount val="4"/>
                <c:pt idx="0">
                  <c:v>1.4060272470859609</c:v>
                </c:pt>
                <c:pt idx="1">
                  <c:v>1.9912006971264504</c:v>
                </c:pt>
                <c:pt idx="2">
                  <c:v>1.9503594451429558</c:v>
                </c:pt>
                <c:pt idx="3">
                  <c:v>2.7389256040145726</c:v>
                </c:pt>
              </c:numCache>
            </c:numRef>
          </c:val>
          <c:extLst>
            <c:ext xmlns:c16="http://schemas.microsoft.com/office/drawing/2014/chart" uri="{C3380CC4-5D6E-409C-BE32-E72D297353CC}">
              <c16:uniqueId val="{00000002-0906-5743-9A0A-2049C842850C}"/>
            </c:ext>
          </c:extLst>
        </c:ser>
        <c:dLbls>
          <c:showLegendKey val="0"/>
          <c:showVal val="0"/>
          <c:showCatName val="0"/>
          <c:showSerName val="0"/>
          <c:showPercent val="0"/>
          <c:showBubbleSize val="0"/>
        </c:dLbls>
        <c:gapWidth val="100"/>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3.2"/>
          <c:min val="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69.795804923343553</c:v>
                </c:pt>
                <c:pt idx="1">
                  <c:v>68.712753686386804</c:v>
                </c:pt>
                <c:pt idx="2">
                  <c:v>67.281535924586237</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12.941057414726616</c:v>
                </c:pt>
                <c:pt idx="1">
                  <c:v>13.679074843047054</c:v>
                </c:pt>
                <c:pt idx="2">
                  <c:v>14.904596934903315</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2.3254342299410777</c:v>
                </c:pt>
                <c:pt idx="1">
                  <c:v>2.3760806059746629</c:v>
                </c:pt>
                <c:pt idx="2">
                  <c:v>1.9481480063363221</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1.5732701601628281</c:v>
                </c:pt>
                <c:pt idx="1">
                  <c:v>1.17336533327786</c:v>
                </c:pt>
                <c:pt idx="2">
                  <c:v>0.89980140809376119</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2.5174500194896958</c:v>
                </c:pt>
                <c:pt idx="1">
                  <c:v>3.1362004155489664</c:v>
                </c:pt>
                <c:pt idx="2">
                  <c:v>3.7968386075814133</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NILF</c:v>
                </c:pt>
              </c:strCache>
            </c:strRef>
          </c:tx>
          <c:spPr>
            <a:ln w="28575" cap="rnd">
              <a:solidFill>
                <a:schemeClr val="accent3"/>
              </a:solidFill>
              <a:prstDash val="sysDash"/>
              <a:round/>
            </a:ln>
            <a:effectLst/>
          </c:spPr>
          <c:marker>
            <c:symbol val="circle"/>
            <c:size val="5"/>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10.846983252336249</c:v>
                </c:pt>
                <c:pt idx="1">
                  <c:v>10.922525115764635</c:v>
                </c:pt>
                <c:pt idx="2">
                  <c:v>11.169079118498956</c:v>
                </c:pt>
              </c:numCache>
            </c:numRef>
          </c:val>
          <c:smooth val="0"/>
          <c:extLst>
            <c:ext xmlns:c16="http://schemas.microsoft.com/office/drawing/2014/chart" uri="{C3380CC4-5D6E-409C-BE32-E72D297353CC}">
              <c16:uniqueId val="{00000000-7FE4-EC4B-95D6-317729E3E5AA}"/>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64.691322334076716</c:v>
                </c:pt>
                <c:pt idx="1">
                  <c:v>63.61846208375929</c:v>
                </c:pt>
                <c:pt idx="2">
                  <c:v>60.509258066105382</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11.767820199157136</c:v>
                </c:pt>
                <c:pt idx="1">
                  <c:v>12.558825558703539</c:v>
                </c:pt>
                <c:pt idx="2">
                  <c:v>14.08909762210007</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2.4413245004931876</c:v>
                </c:pt>
                <c:pt idx="1">
                  <c:v>2.5445757816969765</c:v>
                </c:pt>
                <c:pt idx="2">
                  <c:v>1.9165737599518498</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2.1609116160456279</c:v>
                </c:pt>
                <c:pt idx="1">
                  <c:v>1.8430597081564446</c:v>
                </c:pt>
                <c:pt idx="2">
                  <c:v>1.6564171164953772</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4.075020782055935</c:v>
                </c:pt>
                <c:pt idx="1">
                  <c:v>4.4728423826591142</c:v>
                </c:pt>
                <c:pt idx="2">
                  <c:v>5.6237168019590511</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NILF</c:v>
                </c:pt>
              </c:strCache>
            </c:strRef>
          </c:tx>
          <c:spPr>
            <a:ln w="28575" cap="rnd">
              <a:solidFill>
                <a:schemeClr val="accent3"/>
              </a:solidFill>
              <a:prstDash val="sysDash"/>
              <a:round/>
            </a:ln>
            <a:effectLst/>
          </c:spPr>
          <c:marker>
            <c:symbol val="circle"/>
            <c:size val="5"/>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14.863600568171387</c:v>
                </c:pt>
                <c:pt idx="1">
                  <c:v>14.962234485024661</c:v>
                </c:pt>
                <c:pt idx="2">
                  <c:v>16.204936633388289</c:v>
                </c:pt>
              </c:numCache>
            </c:numRef>
          </c:val>
          <c:smooth val="0"/>
          <c:extLst>
            <c:ext xmlns:c16="http://schemas.microsoft.com/office/drawing/2014/chart" uri="{C3380CC4-5D6E-409C-BE32-E72D297353CC}">
              <c16:uniqueId val="{00000000-E9E0-C543-B10A-54AE4F566ACC}"/>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81.293574084586453</c:v>
                </c:pt>
                <c:pt idx="1">
                  <c:v>80.665135911752358</c:v>
                </c:pt>
                <c:pt idx="2">
                  <c:v>78.441029343379967</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9.1809360741946904</c:v>
                </c:pt>
                <c:pt idx="1">
                  <c:v>9.7268152629779099</c:v>
                </c:pt>
                <c:pt idx="2">
                  <c:v>11.382797236406599</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3.8264012640516869</c:v>
                </c:pt>
                <c:pt idx="1">
                  <c:v>3.3443466359471534</c:v>
                </c:pt>
                <c:pt idx="2">
                  <c:v>2.9151028060913475</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2.0171223664694198</c:v>
                </c:pt>
                <c:pt idx="1">
                  <c:v>2.3612181219082258</c:v>
                </c:pt>
                <c:pt idx="2">
                  <c:v>3.0184458983014859</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3.6819662106977504</c:v>
                </c:pt>
                <c:pt idx="1">
                  <c:v>3.9024840674143428</c:v>
                </c:pt>
                <c:pt idx="2">
                  <c:v>4.242624715820595</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74.435539636203075</c:v>
                </c:pt>
                <c:pt idx="1">
                  <c:v>72.569895110150782</c:v>
                </c:pt>
                <c:pt idx="2">
                  <c:v>67.159370434393466</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9.8169017023577503</c:v>
                </c:pt>
                <c:pt idx="1">
                  <c:v>10.301559518997053</c:v>
                </c:pt>
                <c:pt idx="2">
                  <c:v>12.683683905474043</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5.1722234825877171</c:v>
                </c:pt>
                <c:pt idx="1">
                  <c:v>4.8522057092346289</c:v>
                </c:pt>
                <c:pt idx="2">
                  <c:v>4.1121165122645209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4.2816791174719713</c:v>
                </c:pt>
                <c:pt idx="1">
                  <c:v>4.674437941027497</c:v>
                </c:pt>
                <c:pt idx="2">
                  <c:v>6.0310281642845975</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6.2936560613794885</c:v>
                </c:pt>
                <c:pt idx="1">
                  <c:v>7.6019017205900283</c:v>
                </c:pt>
                <c:pt idx="2">
                  <c:v>10.013800983583376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81.290815736674489</c:v>
                </c:pt>
                <c:pt idx="1">
                  <c:v>80.670356187308741</c:v>
                </c:pt>
                <c:pt idx="2">
                  <c:v>78.443602094597281</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9.1805767071894309</c:v>
                </c:pt>
                <c:pt idx="1">
                  <c:v>9.7275205634742008</c:v>
                </c:pt>
                <c:pt idx="2">
                  <c:v>11.383128418501324</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2.4043394428962559</c:v>
                </c:pt>
                <c:pt idx="1">
                  <c:v>2.2910684421953773</c:v>
                </c:pt>
                <c:pt idx="2">
                  <c:v>1.8689543837179277</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1.4254082578570215</c:v>
                </c:pt>
                <c:pt idx="1">
                  <c:v>1.0468794544363833</c:v>
                </c:pt>
                <c:pt idx="2">
                  <c:v>1.0430450348264504</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2.0170437463800455</c:v>
                </c:pt>
                <c:pt idx="1">
                  <c:v>2.3613901135101716</c:v>
                </c:pt>
                <c:pt idx="2">
                  <c:v>3.0185270648814431</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NILF</c:v>
                </c:pt>
              </c:strCache>
            </c:strRef>
          </c:tx>
          <c:spPr>
            <a:ln w="28575" cap="rnd">
              <a:solidFill>
                <a:schemeClr val="accent3"/>
              </a:solidFill>
              <a:prstDash val="sysDash"/>
              <a:round/>
            </a:ln>
            <a:effectLst/>
          </c:spPr>
          <c:marker>
            <c:symbol val="circle"/>
            <c:size val="5"/>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3.6818161090027721</c:v>
                </c:pt>
                <c:pt idx="1">
                  <c:v>3.9027852390751407</c:v>
                </c:pt>
                <c:pt idx="2">
                  <c:v>4.2427430034755869</c:v>
                </c:pt>
              </c:numCache>
            </c:numRef>
          </c:val>
          <c:smooth val="0"/>
          <c:extLst>
            <c:ext xmlns:c16="http://schemas.microsoft.com/office/drawing/2014/chart" uri="{C3380CC4-5D6E-409C-BE32-E72D297353CC}">
              <c16:uniqueId val="{00000000-7FE4-EC4B-95D6-317729E3E5AA}"/>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74.437325825325118</c:v>
                </c:pt>
                <c:pt idx="1">
                  <c:v>72.571011722708363</c:v>
                </c:pt>
                <c:pt idx="2">
                  <c:v>67.154249867589982</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9.8171460723127986</c:v>
                </c:pt>
                <c:pt idx="1">
                  <c:v>10.301796393293291</c:v>
                </c:pt>
                <c:pt idx="2">
                  <c:v>12.682716053879462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2.6188390477072696</c:v>
                </c:pt>
                <c:pt idx="1">
                  <c:v>2.683221128813464</c:v>
                </c:pt>
                <c:pt idx="2">
                  <c:v>2.0291429341962197</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2.5511178104692727</c:v>
                </c:pt>
                <c:pt idx="1">
                  <c:v>2.1673699453577098</c:v>
                </c:pt>
                <c:pt idx="2">
                  <c:v>2.0903291559264305</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4.2817653323117257</c:v>
                </c:pt>
                <c:pt idx="1">
                  <c:v>4.6745612415131985</c:v>
                </c:pt>
                <c:pt idx="2">
                  <c:v>6.0305517157975883</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NILF</c:v>
                </c:pt>
              </c:strCache>
            </c:strRef>
          </c:tx>
          <c:spPr>
            <a:ln w="28575" cap="rnd">
              <a:solidFill>
                <a:schemeClr val="accent3"/>
              </a:solidFill>
              <a:prstDash val="sysDash"/>
              <a:round/>
            </a:ln>
            <a:effectLst/>
          </c:spPr>
          <c:marker>
            <c:symbol val="circle"/>
            <c:size val="5"/>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6.2938059118737995</c:v>
                </c:pt>
                <c:pt idx="1">
                  <c:v>7.6020395683139865</c:v>
                </c:pt>
                <c:pt idx="2">
                  <c:v>10.013010272610313</c:v>
                </c:pt>
              </c:numCache>
            </c:numRef>
          </c:val>
          <c:smooth val="0"/>
          <c:extLst>
            <c:ext xmlns:c16="http://schemas.microsoft.com/office/drawing/2014/chart" uri="{C3380CC4-5D6E-409C-BE32-E72D297353CC}">
              <c16:uniqueId val="{00000000-E9E0-C543-B10A-54AE4F566ACC}"/>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57.057600752865902</c:v>
                </c:pt>
                <c:pt idx="1">
                  <c:v>56.383711429418511</c:v>
                </c:pt>
                <c:pt idx="2">
                  <c:v>56.138924128634088</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22.391236096198988</c:v>
                </c:pt>
                <c:pt idx="1">
                  <c:v>22.660812284502427</c:v>
                </c:pt>
                <c:pt idx="2">
                  <c:v>24.202443092766771</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6.4447735544461953</c:v>
                </c:pt>
                <c:pt idx="1">
                  <c:v>7.5357710659346377</c:v>
                </c:pt>
                <c:pt idx="2">
                  <c:v>7.54961700036114</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1.5273523112815857</c:v>
                </c:pt>
                <c:pt idx="1">
                  <c:v>1.8518147583586568</c:v>
                </c:pt>
                <c:pt idx="2">
                  <c:v>2.135256304506985</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12.579037285207315</c:v>
                </c:pt>
                <c:pt idx="1">
                  <c:v>11.567890461785776</c:v>
                </c:pt>
                <c:pt idx="2">
                  <c:v>9.9737594737310058</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40.754144333215876</c:v>
                </c:pt>
                <c:pt idx="1">
                  <c:v>40.576793546561362</c:v>
                </c:pt>
                <c:pt idx="2">
                  <c:v>40.782060386763163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23.184246399455667</c:v>
                </c:pt>
                <c:pt idx="1">
                  <c:v>22.686562473522034</c:v>
                </c:pt>
                <c:pt idx="2">
                  <c:v>23.556783540096099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5.0394136214810672</c:v>
                </c:pt>
                <c:pt idx="1">
                  <c:v>5.5993100905200901</c:v>
                </c:pt>
                <c:pt idx="2">
                  <c:v>5.6168384371971358</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3.083388730300709</c:v>
                </c:pt>
                <c:pt idx="1">
                  <c:v>3.2992056590521925</c:v>
                </c:pt>
                <c:pt idx="2">
                  <c:v>3.9214698538177934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27.938806915546685</c:v>
                </c:pt>
                <c:pt idx="1">
                  <c:v>27.838128230344324</c:v>
                </c:pt>
                <c:pt idx="2">
                  <c:v>26.12284778212582</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57.057505634678151</c:v>
                </c:pt>
                <c:pt idx="1">
                  <c:v>56.383363933050624</c:v>
                </c:pt>
                <c:pt idx="2">
                  <c:v>56.142470621031691</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22.391059965090459</c:v>
                </c:pt>
                <c:pt idx="1">
                  <c:v>22.660492434399664</c:v>
                </c:pt>
                <c:pt idx="2">
                  <c:v>24.203839195149047</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5.3639699924372213</c:v>
                </c:pt>
                <c:pt idx="1">
                  <c:v>6.7843753932214925</c:v>
                </c:pt>
                <c:pt idx="2">
                  <c:v>6.6972480867323556</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1.081187327539993</c:v>
                </c:pt>
                <c:pt idx="1">
                  <c:v>0.75226243096597289</c:v>
                </c:pt>
                <c:pt idx="2">
                  <c:v>0.84673290346937802</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1.5273501066580812</c:v>
                </c:pt>
                <c:pt idx="1">
                  <c:v>1.8518050738327361</c:v>
                </c:pt>
                <c:pt idx="2">
                  <c:v>2.1353892644833059</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NILF</c:v>
                </c:pt>
              </c:strCache>
            </c:strRef>
          </c:tx>
          <c:spPr>
            <a:ln w="28575" cap="rnd">
              <a:solidFill>
                <a:schemeClr val="accent3"/>
              </a:solidFill>
              <a:prstDash val="sysDash"/>
              <a:round/>
            </a:ln>
            <a:effectLst/>
          </c:spPr>
          <c:marker>
            <c:symbol val="circle"/>
            <c:size val="5"/>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12.578926973596094</c:v>
                </c:pt>
                <c:pt idx="1">
                  <c:v>11.567700734529518</c:v>
                </c:pt>
                <c:pt idx="2">
                  <c:v>9.974319929134225</c:v>
                </c:pt>
              </c:numCache>
            </c:numRef>
          </c:val>
          <c:smooth val="0"/>
          <c:extLst>
            <c:ext xmlns:c16="http://schemas.microsoft.com/office/drawing/2014/chart" uri="{C3380CC4-5D6E-409C-BE32-E72D297353CC}">
              <c16:uniqueId val="{00000000-7FE4-EC4B-95D6-317729E3E5AA}"/>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40.760073283907005</c:v>
                </c:pt>
                <c:pt idx="1">
                  <c:v>40.577900924861829</c:v>
                </c:pt>
                <c:pt idx="2">
                  <c:v>40.78325467602324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23.187488014595434</c:v>
                </c:pt>
                <c:pt idx="1">
                  <c:v>22.687264152668881</c:v>
                </c:pt>
                <c:pt idx="2">
                  <c:v>23.557944347734185</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3.6246521646554939</c:v>
                </c:pt>
                <c:pt idx="1">
                  <c:v>4.3443125700336038</c:v>
                </c:pt>
                <c:pt idx="2">
                  <c:v>4.1998379750353196</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1.4012461848493811</c:v>
                </c:pt>
                <c:pt idx="1">
                  <c:v>1.252243042866882</c:v>
                </c:pt>
                <c:pt idx="2">
                  <c:v>1.4133680477174027</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3.0838347076084767</c:v>
                </c:pt>
                <c:pt idx="1">
                  <c:v>3.299289784226576</c:v>
                </c:pt>
                <c:pt idx="2">
                  <c:v>3.9216087678293072</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NILF</c:v>
                </c:pt>
              </c:strCache>
            </c:strRef>
          </c:tx>
          <c:spPr>
            <a:ln w="28575" cap="rnd">
              <a:solidFill>
                <a:schemeClr val="accent3"/>
              </a:solidFill>
              <a:prstDash val="sysDash"/>
              <a:round/>
            </a:ln>
            <a:effectLst/>
          </c:spPr>
          <c:marker>
            <c:symbol val="circle"/>
            <c:size val="5"/>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27.942705644384215</c:v>
                </c:pt>
                <c:pt idx="1">
                  <c:v>27.838989525342225</c:v>
                </c:pt>
                <c:pt idx="2">
                  <c:v>26.123986185660556</c:v>
                </c:pt>
              </c:numCache>
            </c:numRef>
          </c:val>
          <c:smooth val="0"/>
          <c:extLst>
            <c:ext xmlns:c16="http://schemas.microsoft.com/office/drawing/2014/chart" uri="{C3380CC4-5D6E-409C-BE32-E72D297353CC}">
              <c16:uniqueId val="{00000000-E9E0-C543-B10A-54AE4F566ACC}"/>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0.12700527121237884"/>
          <c:w val="0.90208236208236203"/>
          <c:h val="0.60610780479510284"/>
        </c:manualLayout>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Pt>
            <c:idx val="4"/>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11-955E-8145-AD03-A59366CD0689}"/>
              </c:ext>
            </c:extLst>
          </c:dPt>
          <c:dPt>
            <c:idx val="5"/>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3-955E-8145-AD03-A59366CD0689}"/>
              </c:ext>
            </c:extLst>
          </c:dPt>
          <c:dPt>
            <c:idx val="6"/>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4-955E-8145-AD03-A59366CD0689}"/>
              </c:ext>
            </c:extLst>
          </c:dPt>
          <c:dPt>
            <c:idx val="7"/>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5-955E-8145-AD03-A59366CD0689}"/>
              </c:ext>
            </c:extLst>
          </c:dPt>
          <c:dPt>
            <c:idx val="8"/>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6-955E-8145-AD03-A59366CD0689}"/>
              </c:ext>
            </c:extLst>
          </c:dPt>
          <c:cat>
            <c:strRef>
              <c:f>Sheet1!$A$2:$A$9</c:f>
              <c:strCache>
                <c:ptCount val="8"/>
                <c:pt idx="0">
                  <c:v>25-34</c:v>
                </c:pt>
                <c:pt idx="1">
                  <c:v>35-44</c:v>
                </c:pt>
                <c:pt idx="2">
                  <c:v>45-54</c:v>
                </c:pt>
                <c:pt idx="3">
                  <c:v>55-64</c:v>
                </c:pt>
                <c:pt idx="4">
                  <c:v>25-34</c:v>
                </c:pt>
                <c:pt idx="5">
                  <c:v>35-44</c:v>
                </c:pt>
                <c:pt idx="6">
                  <c:v>45-54</c:v>
                </c:pt>
                <c:pt idx="7">
                  <c:v>55-64</c:v>
                </c:pt>
              </c:strCache>
            </c:strRef>
          </c:cat>
          <c:val>
            <c:numRef>
              <c:f>Sheet1!$B$2:$B$9</c:f>
              <c:numCache>
                <c:formatCode>0</c:formatCode>
                <c:ptCount val="8"/>
                <c:pt idx="0">
                  <c:v>442.58457848324252</c:v>
                </c:pt>
                <c:pt idx="1">
                  <c:v>424.04001003868916</c:v>
                </c:pt>
                <c:pt idx="2">
                  <c:v>484.89349563228603</c:v>
                </c:pt>
                <c:pt idx="3">
                  <c:v>367.65834355687281</c:v>
                </c:pt>
                <c:pt idx="4">
                  <c:v>557.67313044455068</c:v>
                </c:pt>
                <c:pt idx="5">
                  <c:v>698.04514467966203</c:v>
                </c:pt>
                <c:pt idx="6">
                  <c:v>694.8055529777879</c:v>
                </c:pt>
                <c:pt idx="7">
                  <c:v>565.38981170101954</c:v>
                </c:pt>
              </c:numCache>
            </c:numRef>
          </c:val>
          <c:extLst>
            <c:ext xmlns:c16="http://schemas.microsoft.com/office/drawing/2014/chart" uri="{C3380CC4-5D6E-409C-BE32-E72D297353CC}">
              <c16:uniqueId val="{00000000-955E-8145-AD03-A59366CD0689}"/>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4"/>
            <c:invertIfNegative val="0"/>
            <c:bubble3D val="0"/>
            <c:spPr>
              <a:solidFill>
                <a:srgbClr val="A02226"/>
              </a:solidFill>
              <a:ln w="9525">
                <a:solidFill>
                  <a:srgbClr val="FFFFFF"/>
                </a:solidFill>
              </a:ln>
            </c:spPr>
            <c:extLst>
              <c:ext xmlns:c16="http://schemas.microsoft.com/office/drawing/2014/chart" uri="{C3380CC4-5D6E-409C-BE32-E72D297353CC}">
                <c16:uniqueId val="{00000010-955E-8145-AD03-A59366CD0689}"/>
              </c:ext>
            </c:extLst>
          </c:dPt>
          <c:dPt>
            <c:idx val="5"/>
            <c:invertIfNegative val="0"/>
            <c:bubble3D val="0"/>
            <c:spPr>
              <a:solidFill>
                <a:srgbClr val="A02226"/>
              </a:solidFill>
              <a:ln w="9525">
                <a:solidFill>
                  <a:srgbClr val="FFFFFF"/>
                </a:solidFill>
              </a:ln>
            </c:spPr>
            <c:extLst>
              <c:ext xmlns:c16="http://schemas.microsoft.com/office/drawing/2014/chart" uri="{C3380CC4-5D6E-409C-BE32-E72D297353CC}">
                <c16:uniqueId val="{00000007-955E-8145-AD03-A59366CD0689}"/>
              </c:ext>
            </c:extLst>
          </c:dPt>
          <c:dPt>
            <c:idx val="6"/>
            <c:invertIfNegative val="0"/>
            <c:bubble3D val="0"/>
            <c:spPr>
              <a:solidFill>
                <a:srgbClr val="A02226"/>
              </a:solidFill>
              <a:ln w="9525">
                <a:solidFill>
                  <a:srgbClr val="FFFFFF"/>
                </a:solidFill>
              </a:ln>
            </c:spPr>
            <c:extLst>
              <c:ext xmlns:c16="http://schemas.microsoft.com/office/drawing/2014/chart" uri="{C3380CC4-5D6E-409C-BE32-E72D297353CC}">
                <c16:uniqueId val="{00000008-955E-8145-AD03-A59366CD0689}"/>
              </c:ext>
            </c:extLst>
          </c:dPt>
          <c:dPt>
            <c:idx val="7"/>
            <c:invertIfNegative val="0"/>
            <c:bubble3D val="0"/>
            <c:spPr>
              <a:solidFill>
                <a:srgbClr val="A02226"/>
              </a:solidFill>
              <a:ln w="9525">
                <a:solidFill>
                  <a:srgbClr val="FFFFFF"/>
                </a:solidFill>
              </a:ln>
            </c:spPr>
            <c:extLst>
              <c:ext xmlns:c16="http://schemas.microsoft.com/office/drawing/2014/chart" uri="{C3380CC4-5D6E-409C-BE32-E72D297353CC}">
                <c16:uniqueId val="{00000009-955E-8145-AD03-A59366CD0689}"/>
              </c:ext>
            </c:extLst>
          </c:dPt>
          <c:dPt>
            <c:idx val="8"/>
            <c:invertIfNegative val="0"/>
            <c:bubble3D val="0"/>
            <c:spPr>
              <a:solidFill>
                <a:srgbClr val="A02226"/>
              </a:solidFill>
              <a:ln w="9525">
                <a:solidFill>
                  <a:srgbClr val="FFFFFF"/>
                </a:solidFill>
              </a:ln>
            </c:spPr>
            <c:extLst>
              <c:ext xmlns:c16="http://schemas.microsoft.com/office/drawing/2014/chart" uri="{C3380CC4-5D6E-409C-BE32-E72D297353CC}">
                <c16:uniqueId val="{0000000A-955E-8145-AD03-A59366CD0689}"/>
              </c:ext>
            </c:extLst>
          </c:dPt>
          <c:cat>
            <c:strRef>
              <c:f>Sheet1!$A$2:$A$9</c:f>
              <c:strCache>
                <c:ptCount val="8"/>
                <c:pt idx="0">
                  <c:v>25-34</c:v>
                </c:pt>
                <c:pt idx="1">
                  <c:v>35-44</c:v>
                </c:pt>
                <c:pt idx="2">
                  <c:v>45-54</c:v>
                </c:pt>
                <c:pt idx="3">
                  <c:v>55-64</c:v>
                </c:pt>
                <c:pt idx="4">
                  <c:v>25-34</c:v>
                </c:pt>
                <c:pt idx="5">
                  <c:v>35-44</c:v>
                </c:pt>
                <c:pt idx="6">
                  <c:v>45-54</c:v>
                </c:pt>
                <c:pt idx="7">
                  <c:v>55-64</c:v>
                </c:pt>
              </c:strCache>
            </c:strRef>
          </c:cat>
          <c:val>
            <c:numRef>
              <c:f>Sheet1!$C$2:$C$9</c:f>
              <c:numCache>
                <c:formatCode>0</c:formatCode>
                <c:ptCount val="8"/>
                <c:pt idx="0">
                  <c:v>457.67987728415358</c:v>
                </c:pt>
                <c:pt idx="1">
                  <c:v>451.29839139703034</c:v>
                </c:pt>
                <c:pt idx="2">
                  <c:v>501.74597759772359</c:v>
                </c:pt>
                <c:pt idx="3">
                  <c:v>406.01300545146705</c:v>
                </c:pt>
                <c:pt idx="4">
                  <c:v>576.54396229115991</c:v>
                </c:pt>
                <c:pt idx="5">
                  <c:v>739.19192799120765</c:v>
                </c:pt>
                <c:pt idx="6">
                  <c:v>738.60077989142121</c:v>
                </c:pt>
                <c:pt idx="7">
                  <c:v>604.0561754458314</c:v>
                </c:pt>
              </c:numCache>
            </c:numRef>
          </c:val>
          <c:extLst>
            <c:ext xmlns:c16="http://schemas.microsoft.com/office/drawing/2014/chart" uri="{C3380CC4-5D6E-409C-BE32-E72D297353CC}">
              <c16:uniqueId val="{00000001-955E-8145-AD03-A59366CD0689}"/>
            </c:ext>
          </c:extLst>
        </c:ser>
        <c:ser>
          <c:idx val="2"/>
          <c:order val="2"/>
          <c:tx>
            <c:strRef>
              <c:f>Sheet1!$D$1</c:f>
              <c:strCache>
                <c:ptCount val="1"/>
                <c:pt idx="0">
                  <c:v>2016</c:v>
                </c:pt>
              </c:strCache>
            </c:strRef>
          </c:tx>
          <c:spPr>
            <a:solidFill>
              <a:srgbClr val="D4582A"/>
            </a:solidFill>
            <a:ln w="9525">
              <a:solidFill>
                <a:srgbClr val="FFFFFF"/>
              </a:solidFill>
            </a:ln>
          </c:spPr>
          <c:invertIfNegative val="0"/>
          <c:dPt>
            <c:idx val="4"/>
            <c:invertIfNegative val="0"/>
            <c:bubble3D val="0"/>
            <c:spPr>
              <a:solidFill>
                <a:srgbClr val="621214"/>
              </a:solidFill>
              <a:ln w="9525">
                <a:solidFill>
                  <a:srgbClr val="FFFFFF"/>
                </a:solidFill>
              </a:ln>
            </c:spPr>
            <c:extLst>
              <c:ext xmlns:c16="http://schemas.microsoft.com/office/drawing/2014/chart" uri="{C3380CC4-5D6E-409C-BE32-E72D297353CC}">
                <c16:uniqueId val="{0000000F-955E-8145-AD03-A59366CD0689}"/>
              </c:ext>
            </c:extLst>
          </c:dPt>
          <c:dPt>
            <c:idx val="5"/>
            <c:invertIfNegative val="0"/>
            <c:bubble3D val="0"/>
            <c:spPr>
              <a:solidFill>
                <a:srgbClr val="621214"/>
              </a:solidFill>
              <a:ln w="9525">
                <a:solidFill>
                  <a:srgbClr val="FFFFFF"/>
                </a:solidFill>
              </a:ln>
            </c:spPr>
            <c:extLst>
              <c:ext xmlns:c16="http://schemas.microsoft.com/office/drawing/2014/chart" uri="{C3380CC4-5D6E-409C-BE32-E72D297353CC}">
                <c16:uniqueId val="{0000000E-955E-8145-AD03-A59366CD0689}"/>
              </c:ext>
            </c:extLst>
          </c:dPt>
          <c:dPt>
            <c:idx val="6"/>
            <c:invertIfNegative val="0"/>
            <c:bubble3D val="0"/>
            <c:spPr>
              <a:solidFill>
                <a:srgbClr val="621214"/>
              </a:solidFill>
              <a:ln w="9525">
                <a:solidFill>
                  <a:srgbClr val="FFFFFF"/>
                </a:solidFill>
              </a:ln>
            </c:spPr>
            <c:extLst>
              <c:ext xmlns:c16="http://schemas.microsoft.com/office/drawing/2014/chart" uri="{C3380CC4-5D6E-409C-BE32-E72D297353CC}">
                <c16:uniqueId val="{0000000D-955E-8145-AD03-A59366CD0689}"/>
              </c:ext>
            </c:extLst>
          </c:dPt>
          <c:dPt>
            <c:idx val="7"/>
            <c:invertIfNegative val="0"/>
            <c:bubble3D val="0"/>
            <c:spPr>
              <a:solidFill>
                <a:srgbClr val="621214"/>
              </a:solidFill>
              <a:ln w="9525">
                <a:solidFill>
                  <a:srgbClr val="FFFFFF"/>
                </a:solidFill>
              </a:ln>
            </c:spPr>
            <c:extLst>
              <c:ext xmlns:c16="http://schemas.microsoft.com/office/drawing/2014/chart" uri="{C3380CC4-5D6E-409C-BE32-E72D297353CC}">
                <c16:uniqueId val="{0000000C-955E-8145-AD03-A59366CD0689}"/>
              </c:ext>
            </c:extLst>
          </c:dPt>
          <c:dPt>
            <c:idx val="8"/>
            <c:invertIfNegative val="0"/>
            <c:bubble3D val="0"/>
            <c:spPr>
              <a:solidFill>
                <a:srgbClr val="621214"/>
              </a:solidFill>
              <a:ln w="9525">
                <a:solidFill>
                  <a:srgbClr val="FFFFFF"/>
                </a:solidFill>
              </a:ln>
            </c:spPr>
            <c:extLst>
              <c:ext xmlns:c16="http://schemas.microsoft.com/office/drawing/2014/chart" uri="{C3380CC4-5D6E-409C-BE32-E72D297353CC}">
                <c16:uniqueId val="{0000000B-955E-8145-AD03-A59366CD0689}"/>
              </c:ext>
            </c:extLst>
          </c:dPt>
          <c:cat>
            <c:strRef>
              <c:f>Sheet1!$A$2:$A$9</c:f>
              <c:strCache>
                <c:ptCount val="8"/>
                <c:pt idx="0">
                  <c:v>25-34</c:v>
                </c:pt>
                <c:pt idx="1">
                  <c:v>35-44</c:v>
                </c:pt>
                <c:pt idx="2">
                  <c:v>45-54</c:v>
                </c:pt>
                <c:pt idx="3">
                  <c:v>55-64</c:v>
                </c:pt>
                <c:pt idx="4">
                  <c:v>25-34</c:v>
                </c:pt>
                <c:pt idx="5">
                  <c:v>35-44</c:v>
                </c:pt>
                <c:pt idx="6">
                  <c:v>45-54</c:v>
                </c:pt>
                <c:pt idx="7">
                  <c:v>55-64</c:v>
                </c:pt>
              </c:strCache>
            </c:strRef>
          </c:cat>
          <c:val>
            <c:numRef>
              <c:f>Sheet1!$D$2:$D$9</c:f>
              <c:numCache>
                <c:formatCode>0</c:formatCode>
                <c:ptCount val="8"/>
                <c:pt idx="0">
                  <c:v>460.85930319917048</c:v>
                </c:pt>
                <c:pt idx="1">
                  <c:v>467.00065688144036</c:v>
                </c:pt>
                <c:pt idx="2">
                  <c:v>508.9395784058899</c:v>
                </c:pt>
                <c:pt idx="3">
                  <c:v>428.77868626958968</c:v>
                </c:pt>
                <c:pt idx="4">
                  <c:v>543.4841617431731</c:v>
                </c:pt>
                <c:pt idx="5">
                  <c:v>722.27762989431119</c:v>
                </c:pt>
                <c:pt idx="6">
                  <c:v>729.56857251372537</c:v>
                </c:pt>
                <c:pt idx="7">
                  <c:v>607.98489468183254</c:v>
                </c:pt>
              </c:numCache>
            </c:numRef>
          </c:val>
          <c:extLst>
            <c:ext xmlns:c16="http://schemas.microsoft.com/office/drawing/2014/chart" uri="{C3380CC4-5D6E-409C-BE32-E72D297353CC}">
              <c16:uniqueId val="{00000002-955E-8145-AD03-A59366CD0689}"/>
            </c:ext>
          </c:extLst>
        </c:ser>
        <c:dLbls>
          <c:showLegendKey val="0"/>
          <c:showVal val="0"/>
          <c:showCatName val="0"/>
          <c:showSerName val="0"/>
          <c:showPercent val="0"/>
          <c:showBubbleSize val="0"/>
        </c:dLbls>
        <c:gapWidth val="100"/>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800"/>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1800"/>
            </a:pPr>
            <a:endParaRPr lang="en-US"/>
          </a:p>
        </c:txPr>
        <c:crossAx val="324265856"/>
        <c:crosses val="autoZero"/>
        <c:crossBetween val="between"/>
        <c:majorUnit val="200"/>
      </c:valAx>
    </c:plotArea>
    <c:plotVisOnly val="1"/>
    <c:dispBlanksAs val="gap"/>
    <c:showDLblsOverMax val="0"/>
  </c:chart>
  <c:txPr>
    <a:bodyPr/>
    <a:lstStyle/>
    <a:p>
      <a:pPr>
        <a:defRPr sz="1800"/>
      </a:pPr>
      <a:endParaRPr lang="en-US"/>
    </a:p>
  </c:txPr>
  <c:externalData r:id="rId2">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49.21008513278052</c:v>
                </c:pt>
                <c:pt idx="1">
                  <c:v>48.475950475284762</c:v>
                </c:pt>
                <c:pt idx="2">
                  <c:v>44.49251247509337</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24.243767586002757</c:v>
                </c:pt>
                <c:pt idx="1">
                  <c:v>25.227360117619053</c:v>
                </c:pt>
                <c:pt idx="2">
                  <c:v>28.506015652852817</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5.3015477626606069</c:v>
                </c:pt>
                <c:pt idx="1">
                  <c:v>6.0700271034979894</c:v>
                </c:pt>
                <c:pt idx="2">
                  <c:v>6.092373309926356</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2.589908067970756</c:v>
                </c:pt>
                <c:pt idx="1">
                  <c:v>2.9383461745381743</c:v>
                </c:pt>
                <c:pt idx="2">
                  <c:v>3.8235867572739748</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18.654691450585357</c:v>
                </c:pt>
                <c:pt idx="1">
                  <c:v>17.288316129060036</c:v>
                </c:pt>
                <c:pt idx="2">
                  <c:v>17.085511804853478</c:v>
                </c:pt>
              </c:numCache>
            </c:numRef>
          </c:val>
          <c:smooth val="0"/>
          <c:extLst>
            <c:ext xmlns:c16="http://schemas.microsoft.com/office/drawing/2014/chart" uri="{C3380CC4-5D6E-409C-BE32-E72D297353CC}">
              <c16:uniqueId val="{00000007-1863-FB4D-A0D6-EDCCD944625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57.057600752865902</c:v>
                </c:pt>
                <c:pt idx="1">
                  <c:v>56.383711429418511</c:v>
                </c:pt>
                <c:pt idx="2">
                  <c:v>56.138924128634088</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22.391236096198988</c:v>
                </c:pt>
                <c:pt idx="1">
                  <c:v>22.660812284502427</c:v>
                </c:pt>
                <c:pt idx="2">
                  <c:v>24.202443092766771</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6.4447735544461953</c:v>
                </c:pt>
                <c:pt idx="1">
                  <c:v>7.5357710659346377</c:v>
                </c:pt>
                <c:pt idx="2">
                  <c:v>7.54961700036114</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1.5273523112815857</c:v>
                </c:pt>
                <c:pt idx="1">
                  <c:v>1.8518147583586568</c:v>
                </c:pt>
                <c:pt idx="2">
                  <c:v>2.135256304506985</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12.579037285207315</c:v>
                </c:pt>
                <c:pt idx="1">
                  <c:v>11.567890461785776</c:v>
                </c:pt>
                <c:pt idx="2">
                  <c:v>9.9737594737310058</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40.754144333215876</c:v>
                </c:pt>
                <c:pt idx="1">
                  <c:v>40.576793546561362</c:v>
                </c:pt>
                <c:pt idx="2">
                  <c:v>40.782060386763163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23.184246399455667</c:v>
                </c:pt>
                <c:pt idx="1">
                  <c:v>22.686562473522034</c:v>
                </c:pt>
                <c:pt idx="2">
                  <c:v>23.556783540096099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5.0394136214810672</c:v>
                </c:pt>
                <c:pt idx="1">
                  <c:v>5.5993100905200901</c:v>
                </c:pt>
                <c:pt idx="2">
                  <c:v>5.6168384371971358</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3.083388730300709</c:v>
                </c:pt>
                <c:pt idx="1">
                  <c:v>3.2992056590521925</c:v>
                </c:pt>
                <c:pt idx="2">
                  <c:v>3.9214698538177934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27.938806915546685</c:v>
                </c:pt>
                <c:pt idx="1">
                  <c:v>27.838128230344324</c:v>
                </c:pt>
                <c:pt idx="2">
                  <c:v>26.12284778212582</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49.207001801343004</c:v>
                </c:pt>
                <c:pt idx="1">
                  <c:v>48.48485037314115</c:v>
                </c:pt>
                <c:pt idx="2">
                  <c:v>44.492224234382192</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24.242724943615542</c:v>
                </c:pt>
                <c:pt idx="1">
                  <c:v>25.232053035843542</c:v>
                </c:pt>
                <c:pt idx="2">
                  <c:v>28.5065745793563</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4.1397253322985987</c:v>
                </c:pt>
                <c:pt idx="1">
                  <c:v>5.1055721419907032</c:v>
                </c:pt>
                <c:pt idx="2">
                  <c:v>5.0918566036042217</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1.1666464973164938</c:v>
                </c:pt>
                <c:pt idx="1">
                  <c:v>0.94722811517764449</c:v>
                </c:pt>
                <c:pt idx="2">
                  <c:v>0.99996091864985692</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Unemp</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2.5897460302410567</c:v>
                </c:pt>
                <c:pt idx="1">
                  <c:v>2.9388944660787408</c:v>
                </c:pt>
                <c:pt idx="2">
                  <c:v>3.8235672236729279</c:v>
                </c:pt>
              </c:numCache>
            </c:numRef>
          </c:val>
          <c:smooth val="0"/>
          <c:extLst>
            <c:ext xmlns:c16="http://schemas.microsoft.com/office/drawing/2014/chart" uri="{C3380CC4-5D6E-409C-BE32-E72D297353CC}">
              <c16:uniqueId val="{00000007-1863-FB4D-A0D6-EDCCD9446257}"/>
            </c:ext>
          </c:extLst>
        </c:ser>
        <c:ser>
          <c:idx val="5"/>
          <c:order val="5"/>
          <c:tx>
            <c:strRef>
              <c:f>Sheet1!$G$1</c:f>
              <c:strCache>
                <c:ptCount val="1"/>
                <c:pt idx="0">
                  <c:v>NILF</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18.654155395185313</c:v>
                </c:pt>
                <c:pt idx="1">
                  <c:v>17.291401867768219</c:v>
                </c:pt>
                <c:pt idx="2">
                  <c:v>17.085816440334504</c:v>
                </c:pt>
              </c:numCache>
            </c:numRef>
          </c:val>
          <c:smooth val="0"/>
          <c:extLst>
            <c:ext xmlns:c16="http://schemas.microsoft.com/office/drawing/2014/chart" uri="{C3380CC4-5D6E-409C-BE32-E72D297353CC}">
              <c16:uniqueId val="{00000000-8021-6344-9449-D37915131815}"/>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57.057505634678151</c:v>
                </c:pt>
                <c:pt idx="1">
                  <c:v>56.383363933050624</c:v>
                </c:pt>
                <c:pt idx="2">
                  <c:v>56.142470621031691</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22.391059965090459</c:v>
                </c:pt>
                <c:pt idx="1">
                  <c:v>22.660492434399664</c:v>
                </c:pt>
                <c:pt idx="2">
                  <c:v>24.203839195149047</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5.3639699924372213</c:v>
                </c:pt>
                <c:pt idx="1">
                  <c:v>6.7843753932214925</c:v>
                </c:pt>
                <c:pt idx="2">
                  <c:v>6.6972480867323556</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1.081187327539993</c:v>
                </c:pt>
                <c:pt idx="1">
                  <c:v>0.75226243096597289</c:v>
                </c:pt>
                <c:pt idx="2">
                  <c:v>0.84673290346937802</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Unemp</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1.5273501066580812</c:v>
                </c:pt>
                <c:pt idx="1">
                  <c:v>1.8518050738327361</c:v>
                </c:pt>
                <c:pt idx="2">
                  <c:v>2.1353892644833059</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NILF</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12.578926973596094</c:v>
                </c:pt>
                <c:pt idx="1">
                  <c:v>11.567700734529518</c:v>
                </c:pt>
                <c:pt idx="2">
                  <c:v>9.974319929134225</c:v>
                </c:pt>
              </c:numCache>
            </c:numRef>
          </c:val>
          <c:smooth val="0"/>
          <c:extLst>
            <c:ext xmlns:c16="http://schemas.microsoft.com/office/drawing/2014/chart" uri="{C3380CC4-5D6E-409C-BE32-E72D297353CC}">
              <c16:uniqueId val="{00000000-B5EB-534A-86B1-D89802AAAD3C}"/>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40.760073283907005</c:v>
                </c:pt>
                <c:pt idx="1">
                  <c:v>40.577900924861829</c:v>
                </c:pt>
                <c:pt idx="2">
                  <c:v>40.78325467602324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23.187488014595434</c:v>
                </c:pt>
                <c:pt idx="1">
                  <c:v>22.687264152668881</c:v>
                </c:pt>
                <c:pt idx="2">
                  <c:v>23.557944347734185</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3.6246521646554939</c:v>
                </c:pt>
                <c:pt idx="1">
                  <c:v>4.3443125700336038</c:v>
                </c:pt>
                <c:pt idx="2">
                  <c:v>4.1998379750353196</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1.4012461848493811</c:v>
                </c:pt>
                <c:pt idx="1">
                  <c:v>1.252243042866882</c:v>
                </c:pt>
                <c:pt idx="2">
                  <c:v>1.4133680477174027</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Unemp</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3.0838347076084767</c:v>
                </c:pt>
                <c:pt idx="1">
                  <c:v>3.299289784226576</c:v>
                </c:pt>
                <c:pt idx="2">
                  <c:v>3.9216087678293072</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NILF</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27.942705644384215</c:v>
                </c:pt>
                <c:pt idx="1">
                  <c:v>27.838989525342225</c:v>
                </c:pt>
                <c:pt idx="2">
                  <c:v>26.123986185660556</c:v>
                </c:pt>
              </c:numCache>
            </c:numRef>
          </c:val>
          <c:smooth val="0"/>
          <c:extLst>
            <c:ext xmlns:c16="http://schemas.microsoft.com/office/drawing/2014/chart" uri="{C3380CC4-5D6E-409C-BE32-E72D297353CC}">
              <c16:uniqueId val="{00000000-80FF-1A4A-B96D-4894F3506D0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78.610803676258982</c:v>
                </c:pt>
                <c:pt idx="1">
                  <c:v>77.035316532341</c:v>
                </c:pt>
                <c:pt idx="2">
                  <c:v>73.057609574815871</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9.9421804945503816</c:v>
                </c:pt>
                <c:pt idx="1">
                  <c:v>10.664741532795095</c:v>
                </c:pt>
                <c:pt idx="2">
                  <c:v>13.580722902203153</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4.4568586393895435</c:v>
                </c:pt>
                <c:pt idx="1">
                  <c:v>4.1384068970490713</c:v>
                </c:pt>
                <c:pt idx="2">
                  <c:v>3.3410981326900262</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2.8196053964540644</c:v>
                </c:pt>
                <c:pt idx="1">
                  <c:v>3.3799057176067224</c:v>
                </c:pt>
                <c:pt idx="2">
                  <c:v>4.4503831467706352</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4.1705517933470357</c:v>
                </c:pt>
                <c:pt idx="1">
                  <c:v>4.781629320208113</c:v>
                </c:pt>
                <c:pt idx="2">
                  <c:v>5.5701862435203058</c:v>
                </c:pt>
              </c:numCache>
            </c:numRef>
          </c:val>
          <c:smooth val="0"/>
          <c:extLst>
            <c:ext xmlns:c16="http://schemas.microsoft.com/office/drawing/2014/chart" uri="{C3380CC4-5D6E-409C-BE32-E72D297353CC}">
              <c16:uniqueId val="{00000007-1863-FB4D-A0D6-EDCCD944625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81.293574084586453</c:v>
                </c:pt>
                <c:pt idx="1">
                  <c:v>80.665135911752358</c:v>
                </c:pt>
                <c:pt idx="2">
                  <c:v>78.441029343379967</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9.1809360741946904</c:v>
                </c:pt>
                <c:pt idx="1">
                  <c:v>9.7268152629779099</c:v>
                </c:pt>
                <c:pt idx="2">
                  <c:v>11.382797236406599</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3.8264012640516869</c:v>
                </c:pt>
                <c:pt idx="1">
                  <c:v>3.3443466359471534</c:v>
                </c:pt>
                <c:pt idx="2">
                  <c:v>2.9151028060913475</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2.0171223664694198</c:v>
                </c:pt>
                <c:pt idx="1">
                  <c:v>2.3612181219082258</c:v>
                </c:pt>
                <c:pt idx="2">
                  <c:v>3.0184458983014859</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3.6819662106977504</c:v>
                </c:pt>
                <c:pt idx="1">
                  <c:v>3.9024840674143428</c:v>
                </c:pt>
                <c:pt idx="2">
                  <c:v>4.242624715820595</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74.435539636203075</c:v>
                </c:pt>
                <c:pt idx="1">
                  <c:v>72.569895110150782</c:v>
                </c:pt>
                <c:pt idx="2">
                  <c:v>67.159370434393466</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9.8169017023577503</c:v>
                </c:pt>
                <c:pt idx="1">
                  <c:v>10.301559518997053</c:v>
                </c:pt>
                <c:pt idx="2">
                  <c:v>12.683683905474043</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5.1722234825877171</c:v>
                </c:pt>
                <c:pt idx="1">
                  <c:v>4.8522057092346289</c:v>
                </c:pt>
                <c:pt idx="2">
                  <c:v>4.1121165122645209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4.2816791174719713</c:v>
                </c:pt>
                <c:pt idx="1">
                  <c:v>4.674437941027497</c:v>
                </c:pt>
                <c:pt idx="2">
                  <c:v>6.0310281642845975</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6.2936560613794885</c:v>
                </c:pt>
                <c:pt idx="1">
                  <c:v>7.6019017205900283</c:v>
                </c:pt>
                <c:pt idx="2">
                  <c:v>10.013800983583376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78.603459384802022</c:v>
                </c:pt>
                <c:pt idx="1">
                  <c:v>77.061934449184946</c:v>
                </c:pt>
                <c:pt idx="2">
                  <c:v>73.065401317510151</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9.9418127342091118</c:v>
                </c:pt>
                <c:pt idx="1">
                  <c:v>10.668569545260363</c:v>
                </c:pt>
                <c:pt idx="2">
                  <c:v>13.581917816869211</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2.8559377946688009</c:v>
                </c:pt>
                <c:pt idx="1">
                  <c:v>2.8799079850257936</c:v>
                </c:pt>
                <c:pt idx="2">
                  <c:v>2.190515886282141</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1.6089238464608315</c:v>
                </c:pt>
                <c:pt idx="1">
                  <c:v>1.2251860417783753</c:v>
                </c:pt>
                <c:pt idx="2">
                  <c:v>1.1406760659329176</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Unemp</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2.8194943229251042</c:v>
                </c:pt>
                <c:pt idx="1">
                  <c:v>3.3811154606815377</c:v>
                </c:pt>
                <c:pt idx="2">
                  <c:v>4.4507403804484067</c:v>
                </c:pt>
              </c:numCache>
            </c:numRef>
          </c:val>
          <c:smooth val="0"/>
          <c:extLst>
            <c:ext xmlns:c16="http://schemas.microsoft.com/office/drawing/2014/chart" uri="{C3380CC4-5D6E-409C-BE32-E72D297353CC}">
              <c16:uniqueId val="{00000007-1863-FB4D-A0D6-EDCCD9446257}"/>
            </c:ext>
          </c:extLst>
        </c:ser>
        <c:ser>
          <c:idx val="5"/>
          <c:order val="5"/>
          <c:tx>
            <c:strRef>
              <c:f>Sheet1!$G$1</c:f>
              <c:strCache>
                <c:ptCount val="1"/>
                <c:pt idx="0">
                  <c:v>NILF</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4.1703719169341298</c:v>
                </c:pt>
                <c:pt idx="1">
                  <c:v>4.7832865180689756</c:v>
                </c:pt>
                <c:pt idx="2">
                  <c:v>5.57074853295717</c:v>
                </c:pt>
              </c:numCache>
            </c:numRef>
          </c:val>
          <c:smooth val="0"/>
          <c:extLst>
            <c:ext xmlns:c16="http://schemas.microsoft.com/office/drawing/2014/chart" uri="{C3380CC4-5D6E-409C-BE32-E72D297353CC}">
              <c16:uniqueId val="{00000000-8021-6344-9449-D37915131815}"/>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cat>
            <c:strRef>
              <c:f>Sheet1!$A$2:$A$8</c:f>
              <c:strCache>
                <c:ptCount val="7"/>
                <c:pt idx="0">
                  <c:v>Year 12</c:v>
                </c:pt>
                <c:pt idx="1">
                  <c:v>Bachelor</c:v>
                </c:pt>
                <c:pt idx="3">
                  <c:v>24-34</c:v>
                </c:pt>
                <c:pt idx="4">
                  <c:v>35-44</c:v>
                </c:pt>
                <c:pt idx="5">
                  <c:v>45-54</c:v>
                </c:pt>
                <c:pt idx="6">
                  <c:v>55-64</c:v>
                </c:pt>
              </c:strCache>
            </c:strRef>
          </c:cat>
          <c:val>
            <c:numRef>
              <c:f>Sheet1!$B$2:$B$8</c:f>
              <c:numCache>
                <c:formatCode>0.0000</c:formatCode>
                <c:ptCount val="7"/>
                <c:pt idx="0">
                  <c:v>1.2753646466442372</c:v>
                </c:pt>
                <c:pt idx="1">
                  <c:v>1.8800678279899339</c:v>
                </c:pt>
                <c:pt idx="3">
                  <c:v>0.44258457848324251</c:v>
                </c:pt>
                <c:pt idx="4">
                  <c:v>0.42404001003868919</c:v>
                </c:pt>
                <c:pt idx="5">
                  <c:v>0.48489349563228601</c:v>
                </c:pt>
                <c:pt idx="6">
                  <c:v>0.36765834355687299</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Sheet1!$A$2:$A$8</c:f>
              <c:strCache>
                <c:ptCount val="7"/>
                <c:pt idx="0">
                  <c:v>Year 12</c:v>
                </c:pt>
                <c:pt idx="1">
                  <c:v>Bachelor</c:v>
                </c:pt>
                <c:pt idx="3">
                  <c:v>24-34</c:v>
                </c:pt>
                <c:pt idx="4">
                  <c:v>35-44</c:v>
                </c:pt>
                <c:pt idx="5">
                  <c:v>45-54</c:v>
                </c:pt>
                <c:pt idx="6">
                  <c:v>55-64</c:v>
                </c:pt>
              </c:strCache>
            </c:strRef>
          </c:cat>
          <c:val>
            <c:numRef>
              <c:f>Sheet1!$C$2:$C$8</c:f>
              <c:numCache>
                <c:formatCode>0.0000</c:formatCode>
                <c:ptCount val="7"/>
                <c:pt idx="0">
                  <c:v>1.3509920464012946</c:v>
                </c:pt>
                <c:pt idx="1">
                  <c:v>1.977099560201969</c:v>
                </c:pt>
                <c:pt idx="3">
                  <c:v>0.4576798772841536</c:v>
                </c:pt>
                <c:pt idx="4">
                  <c:v>0.45129839139703032</c:v>
                </c:pt>
                <c:pt idx="5">
                  <c:v>0.50174597759772355</c:v>
                </c:pt>
                <c:pt idx="6">
                  <c:v>0.40601300545146707</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cat>
            <c:strRef>
              <c:f>Sheet1!$A$2:$A$8</c:f>
              <c:strCache>
                <c:ptCount val="7"/>
                <c:pt idx="0">
                  <c:v>Year 12</c:v>
                </c:pt>
                <c:pt idx="1">
                  <c:v>Bachelor</c:v>
                </c:pt>
                <c:pt idx="3">
                  <c:v>24-34</c:v>
                </c:pt>
                <c:pt idx="4">
                  <c:v>35-44</c:v>
                </c:pt>
                <c:pt idx="5">
                  <c:v>45-54</c:v>
                </c:pt>
                <c:pt idx="6">
                  <c:v>55-64</c:v>
                </c:pt>
              </c:strCache>
            </c:strRef>
          </c:cat>
          <c:val>
            <c:numRef>
              <c:f>Sheet1!$D$2:$D$8</c:f>
              <c:numCache>
                <c:formatCode>0.0000</c:formatCode>
                <c:ptCount val="7"/>
                <c:pt idx="0">
                  <c:v>1.4060272470859609</c:v>
                </c:pt>
                <c:pt idx="1">
                  <c:v>1.9912006971264504</c:v>
                </c:pt>
                <c:pt idx="3">
                  <c:v>0.46085930319917046</c:v>
                </c:pt>
                <c:pt idx="4">
                  <c:v>0.46700065688144038</c:v>
                </c:pt>
                <c:pt idx="5">
                  <c:v>0.50893957840588988</c:v>
                </c:pt>
                <c:pt idx="6">
                  <c:v>0.4287786862695897</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2"/>
          <c:min val="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81.290815736674489</c:v>
                </c:pt>
                <c:pt idx="1">
                  <c:v>80.670356187308741</c:v>
                </c:pt>
                <c:pt idx="2">
                  <c:v>78.443602094597281</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9.1805767071894309</c:v>
                </c:pt>
                <c:pt idx="1">
                  <c:v>9.7275205634742008</c:v>
                </c:pt>
                <c:pt idx="2">
                  <c:v>11.383128418501324</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2.4043394428962559</c:v>
                </c:pt>
                <c:pt idx="1">
                  <c:v>2.2910684421953773</c:v>
                </c:pt>
                <c:pt idx="2">
                  <c:v>1.8689543837179277</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1.4254082578570215</c:v>
                </c:pt>
                <c:pt idx="1">
                  <c:v>1.0468794544363833</c:v>
                </c:pt>
                <c:pt idx="2">
                  <c:v>1.0430450348264504</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Unemp</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2.0170437463800455</c:v>
                </c:pt>
                <c:pt idx="1">
                  <c:v>2.3613901135101716</c:v>
                </c:pt>
                <c:pt idx="2">
                  <c:v>3.0185270648814431</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NILF</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3.6818161090027721</c:v>
                </c:pt>
                <c:pt idx="1">
                  <c:v>3.9027852390751407</c:v>
                </c:pt>
                <c:pt idx="2">
                  <c:v>4.2427430034755869</c:v>
                </c:pt>
              </c:numCache>
            </c:numRef>
          </c:val>
          <c:smooth val="0"/>
          <c:extLst>
            <c:ext xmlns:c16="http://schemas.microsoft.com/office/drawing/2014/chart" uri="{C3380CC4-5D6E-409C-BE32-E72D297353CC}">
              <c16:uniqueId val="{00000000-B5EB-534A-86B1-D89802AAAD3C}"/>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74.437325825325118</c:v>
                </c:pt>
                <c:pt idx="1">
                  <c:v>72.571011722708363</c:v>
                </c:pt>
                <c:pt idx="2">
                  <c:v>67.154249867589982</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9.8171460723127986</c:v>
                </c:pt>
                <c:pt idx="1">
                  <c:v>10.301796393293291</c:v>
                </c:pt>
                <c:pt idx="2">
                  <c:v>12.682716053879462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2.6188390477072696</c:v>
                </c:pt>
                <c:pt idx="1">
                  <c:v>2.683221128813464</c:v>
                </c:pt>
                <c:pt idx="2">
                  <c:v>2.0291429341962197</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2.5511178104692727</c:v>
                </c:pt>
                <c:pt idx="1">
                  <c:v>2.1673699453577098</c:v>
                </c:pt>
                <c:pt idx="2">
                  <c:v>2.0903291559264305</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Unemp</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4.2817653323117257</c:v>
                </c:pt>
                <c:pt idx="1">
                  <c:v>4.6745612415131985</c:v>
                </c:pt>
                <c:pt idx="2">
                  <c:v>6.0305517157975883</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NILF</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6.2938059118737995</c:v>
                </c:pt>
                <c:pt idx="1">
                  <c:v>7.6020395683139865</c:v>
                </c:pt>
                <c:pt idx="2">
                  <c:v>10.013010272610313</c:v>
                </c:pt>
              </c:numCache>
            </c:numRef>
          </c:val>
          <c:smooth val="0"/>
          <c:extLst>
            <c:ext xmlns:c16="http://schemas.microsoft.com/office/drawing/2014/chart" uri="{C3380CC4-5D6E-409C-BE32-E72D297353CC}">
              <c16:uniqueId val="{00000000-80FF-1A4A-B96D-4894F3506D0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39.980087661072794</c:v>
                </c:pt>
                <c:pt idx="1">
                  <c:v>40.182311119226021</c:v>
                </c:pt>
                <c:pt idx="2">
                  <c:v>38.446406721466218</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30.307957788762042</c:v>
                </c:pt>
                <c:pt idx="1">
                  <c:v>31.231435317679637</c:v>
                </c:pt>
                <c:pt idx="2">
                  <c:v>33.073241895083179</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4.5098287120913421</c:v>
                </c:pt>
                <c:pt idx="1">
                  <c:v>4.5940329579741688</c:v>
                </c:pt>
                <c:pt idx="2">
                  <c:v>4.1649512119969136</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2.6258293220201998</c:v>
                </c:pt>
                <c:pt idx="1">
                  <c:v>3.1378875551619387</c:v>
                </c:pt>
                <c:pt idx="2">
                  <c:v>4.2316941371118242</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22.576296516053617</c:v>
                </c:pt>
                <c:pt idx="1">
                  <c:v>20.854333049958218</c:v>
                </c:pt>
                <c:pt idx="2">
                  <c:v>20.083706034341866</c:v>
                </c:pt>
              </c:numCache>
            </c:numRef>
          </c:val>
          <c:smooth val="0"/>
          <c:extLst>
            <c:ext xmlns:c16="http://schemas.microsoft.com/office/drawing/2014/chart" uri="{C3380CC4-5D6E-409C-BE32-E72D297353CC}">
              <c16:uniqueId val="{00000007-1863-FB4D-A0D6-EDCCD944625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44.661549976741412</c:v>
                </c:pt>
                <c:pt idx="1">
                  <c:v>43.959252229469335</c:v>
                </c:pt>
                <c:pt idx="2">
                  <c:v>43.535476379181297</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29.235232310825864</c:v>
                </c:pt>
                <c:pt idx="1">
                  <c:v>30.385442638631798</c:v>
                </c:pt>
                <c:pt idx="2">
                  <c:v>31.887481717716639</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4.9872576595172431</c:v>
                </c:pt>
                <c:pt idx="1">
                  <c:v>5.1310309646383869</c:v>
                </c:pt>
                <c:pt idx="2">
                  <c:v>4.5741140906489521</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1.8719515227814674</c:v>
                </c:pt>
                <c:pt idx="1">
                  <c:v>2.2881879088000523</c:v>
                </c:pt>
                <c:pt idx="2">
                  <c:v>3.0530572922360046</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19.24400853013401</c:v>
                </c:pt>
                <c:pt idx="1">
                  <c:v>18.23608625846045</c:v>
                </c:pt>
                <c:pt idx="2">
                  <c:v>16.949870520217111</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35.98528233449116</c:v>
                </c:pt>
                <c:pt idx="1">
                  <c:v>35.993813155988931</c:v>
                </c:pt>
                <c:pt idx="2">
                  <c:v>35.238957158586864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25.562055279880507</c:v>
                </c:pt>
                <c:pt idx="1">
                  <c:v>26.865892439337667</c:v>
                </c:pt>
                <c:pt idx="2">
                  <c:v>28.31852936289339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4.039775791396278</c:v>
                </c:pt>
                <c:pt idx="1">
                  <c:v>4.1652570849985908</c:v>
                </c:pt>
                <c:pt idx="2">
                  <c:v>3.6935406281614269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2.9844563787659215</c:v>
                </c:pt>
                <c:pt idx="1">
                  <c:v>3.2271722122542452</c:v>
                </c:pt>
                <c:pt idx="2">
                  <c:v>4.0515839978047454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31.428430215466125</c:v>
                </c:pt>
                <c:pt idx="1">
                  <c:v>29.747865107420566</c:v>
                </c:pt>
                <c:pt idx="2">
                  <c:v>28.697388852553573</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67.225935261487749</c:v>
                </c:pt>
                <c:pt idx="1">
                  <c:v>66.746423191937652</c:v>
                </c:pt>
                <c:pt idx="2">
                  <c:v>64.169798583107379</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13.310282785125587</c:v>
                </c:pt>
                <c:pt idx="1">
                  <c:v>13.750982318601174</c:v>
                </c:pt>
                <c:pt idx="2">
                  <c:v>15.143535268681871</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4.2681814853718061</c:v>
                </c:pt>
                <c:pt idx="1">
                  <c:v>4.0638310939767139</c:v>
                </c:pt>
                <c:pt idx="2">
                  <c:v>3.2894435537947442</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3.2459053120821331</c:v>
                </c:pt>
                <c:pt idx="1">
                  <c:v>3.9140112565336551</c:v>
                </c:pt>
                <c:pt idx="2">
                  <c:v>5.3099402613361208</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11.94969515593275</c:v>
                </c:pt>
                <c:pt idx="1">
                  <c:v>11.524752138950802</c:v>
                </c:pt>
                <c:pt idx="2">
                  <c:v>12.087282333079889</c:v>
                </c:pt>
              </c:numCache>
            </c:numRef>
          </c:val>
          <c:smooth val="0"/>
          <c:extLst>
            <c:ext xmlns:c16="http://schemas.microsoft.com/office/drawing/2014/chart" uri="{C3380CC4-5D6E-409C-BE32-E72D297353CC}">
              <c16:uniqueId val="{00000007-1863-FB4D-A0D6-EDCCD944625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69.780625697780991</c:v>
                </c:pt>
                <c:pt idx="1">
                  <c:v>68.701362346677044</c:v>
                </c:pt>
                <c:pt idx="2">
                  <c:v>67.277016969318183</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12.930818215249909</c:v>
                </c:pt>
                <c:pt idx="1">
                  <c:v>13.665268979344241</c:v>
                </c:pt>
                <c:pt idx="2">
                  <c:v>14.90106449639376</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3.9353585253707526</c:v>
                </c:pt>
                <c:pt idx="1">
                  <c:v>3.5979728386685079</c:v>
                </c:pt>
                <c:pt idx="2">
                  <c:v>2.8612615878499912</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2.5151879361143021</c:v>
                </c:pt>
                <c:pt idx="1">
                  <c:v>3.1299568712833952</c:v>
                </c:pt>
                <c:pt idx="2">
                  <c:v>3.7961992287431436</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10.838009625484048</c:v>
                </c:pt>
                <c:pt idx="1">
                  <c:v>10.905438964026816</c:v>
                </c:pt>
                <c:pt idx="2">
                  <c:v>11.164457717694924</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64.693410550684959</c:v>
                </c:pt>
                <c:pt idx="1">
                  <c:v>63.620027913556534</c:v>
                </c:pt>
                <c:pt idx="2">
                  <c:v>60.508954707948163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11.768351747085573</c:v>
                </c:pt>
                <c:pt idx="1">
                  <c:v>12.55912305810404</c:v>
                </c:pt>
                <c:pt idx="2">
                  <c:v>14.088975191411288</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4.597973521061685</c:v>
                </c:pt>
                <c:pt idx="1">
                  <c:v>4.385087864947347</c:v>
                </c:pt>
                <c:pt idx="2">
                  <c:v>3.5736245922787249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4.0751263441049126</c:v>
                </c:pt>
                <c:pt idx="1">
                  <c:v>4.4729040836502723</c:v>
                </c:pt>
                <c:pt idx="2">
                  <c:v>5.6236603551258293</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14.865137837062889</c:v>
                </c:pt>
                <c:pt idx="1">
                  <c:v>14.962857079741818</c:v>
                </c:pt>
                <c:pt idx="2">
                  <c:v>16.204785153236006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Year 12 or equivalent_Female_FT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40.754144333215876</c:v>
                </c:pt>
                <c:pt idx="1">
                  <c:v>40.576793546561362</c:v>
                </c:pt>
                <c:pt idx="2">
                  <c:v>40.782060386763163</c:v>
                </c:pt>
                <c:pt idx="3">
                  <c:v>#N/A</c:v>
                </c:pt>
                <c:pt idx="4">
                  <c:v>33.995544498893118</c:v>
                </c:pt>
                <c:pt idx="5">
                  <c:v>33.523162590928457</c:v>
                </c:pt>
                <c:pt idx="6">
                  <c:v>34.46132599621312</c:v>
                </c:pt>
                <c:pt idx="7">
                  <c:v>#N/A</c:v>
                </c:pt>
                <c:pt idx="8">
                  <c:v>39.850958695267693</c:v>
                </c:pt>
                <c:pt idx="9">
                  <c:v>39.998563837933958</c:v>
                </c:pt>
                <c:pt idx="10">
                  <c:v>39.624390052988289</c:v>
                </c:pt>
                <c:pt idx="11">
                  <c:v>#N/A</c:v>
                </c:pt>
                <c:pt idx="12">
                  <c:v>21.904274173676896</c:v>
                </c:pt>
                <c:pt idx="13">
                  <c:v>24.925938736941667</c:v>
                </c:pt>
                <c:pt idx="14">
                  <c:v>25.837104340612477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Year 12 or equivalent_Female_PT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23.184246399455667</c:v>
                </c:pt>
                <c:pt idx="1">
                  <c:v>22.686562473522034</c:v>
                </c:pt>
                <c:pt idx="2">
                  <c:v>23.556783540096099</c:v>
                </c:pt>
                <c:pt idx="3">
                  <c:v>#N/A</c:v>
                </c:pt>
                <c:pt idx="4">
                  <c:v>33.176602513724028</c:v>
                </c:pt>
                <c:pt idx="5">
                  <c:v>33.816708202483298</c:v>
                </c:pt>
                <c:pt idx="6">
                  <c:v>33.158694649480431</c:v>
                </c:pt>
                <c:pt idx="7">
                  <c:v>#N/A</c:v>
                </c:pt>
                <c:pt idx="8">
                  <c:v>28.339197930479962</c:v>
                </c:pt>
                <c:pt idx="9">
                  <c:v>30.245841982833714</c:v>
                </c:pt>
                <c:pt idx="10">
                  <c:v>30.71404632798604</c:v>
                </c:pt>
                <c:pt idx="11">
                  <c:v>#N/A</c:v>
                </c:pt>
                <c:pt idx="12">
                  <c:v>19.612917027214408</c:v>
                </c:pt>
                <c:pt idx="13">
                  <c:v>22.20208270146269</c:v>
                </c:pt>
                <c:pt idx="14">
                  <c:v>24.028115926830687</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Year 12 or equivalent_Female_Away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5.0394136214810672</c:v>
                </c:pt>
                <c:pt idx="1">
                  <c:v>5.5993100905200901</c:v>
                </c:pt>
                <c:pt idx="2">
                  <c:v>5.6168384371971358</c:v>
                </c:pt>
                <c:pt idx="3">
                  <c:v>#N/A</c:v>
                </c:pt>
                <c:pt idx="4">
                  <c:v>3.9520548581917199</c:v>
                </c:pt>
                <c:pt idx="5">
                  <c:v>4.026549009832312</c:v>
                </c:pt>
                <c:pt idx="6">
                  <c:v>3.6625878534870289</c:v>
                </c:pt>
                <c:pt idx="7">
                  <c:v>#N/A</c:v>
                </c:pt>
                <c:pt idx="8">
                  <c:v>3.9141799818071221</c:v>
                </c:pt>
                <c:pt idx="9">
                  <c:v>3.6803209642659445</c:v>
                </c:pt>
                <c:pt idx="10">
                  <c:v>2.9471359624317635</c:v>
                </c:pt>
                <c:pt idx="11">
                  <c:v>#N/A</c:v>
                </c:pt>
                <c:pt idx="12">
                  <c:v>2.9814413886667128</c:v>
                </c:pt>
                <c:pt idx="13">
                  <c:v>3.1332161197771677</c:v>
                </c:pt>
                <c:pt idx="14">
                  <c:v>2.6301823948100882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Year 12 or equivalent_Female_Unemp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3.083388730300709</c:v>
                </c:pt>
                <c:pt idx="1">
                  <c:v>3.2992056590521925</c:v>
                </c:pt>
                <c:pt idx="2">
                  <c:v>3.9214698538177934</c:v>
                </c:pt>
                <c:pt idx="3">
                  <c:v>#N/A</c:v>
                </c:pt>
                <c:pt idx="4">
                  <c:v>2.8472188983827968</c:v>
                </c:pt>
                <c:pt idx="5">
                  <c:v>2.926703293039703</c:v>
                </c:pt>
                <c:pt idx="6">
                  <c:v>3.7146590033781317</c:v>
                </c:pt>
                <c:pt idx="7">
                  <c:v>#N/A</c:v>
                </c:pt>
                <c:pt idx="8">
                  <c:v>2.6147329340141687</c:v>
                </c:pt>
                <c:pt idx="9">
                  <c:v>2.5489639888794935</c:v>
                </c:pt>
                <c:pt idx="10">
                  <c:v>3.2488152576344325</c:v>
                </c:pt>
                <c:pt idx="11">
                  <c:v>#N/A</c:v>
                </c:pt>
                <c:pt idx="12">
                  <c:v>1.5235800289764676</c:v>
                </c:pt>
                <c:pt idx="13">
                  <c:v>1.7098729248427205</c:v>
                </c:pt>
                <c:pt idx="14">
                  <c:v>2.5320997496314837</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Year 12 or equivalent_Female_NILF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27.938806915546685</c:v>
                </c:pt>
                <c:pt idx="1">
                  <c:v>27.838128230344324</c:v>
                </c:pt>
                <c:pt idx="2">
                  <c:v>26.12284778212582</c:v>
                </c:pt>
                <c:pt idx="3">
                  <c:v>#N/A</c:v>
                </c:pt>
                <c:pt idx="4">
                  <c:v>26.028579230808333</c:v>
                </c:pt>
                <c:pt idx="5">
                  <c:v>25.706876903716243</c:v>
                </c:pt>
                <c:pt idx="6">
                  <c:v>25.002732497441293</c:v>
                </c:pt>
                <c:pt idx="7">
                  <c:v>#N/A</c:v>
                </c:pt>
                <c:pt idx="8">
                  <c:v>25.280930458431047</c:v>
                </c:pt>
                <c:pt idx="9">
                  <c:v>23.526309226086891</c:v>
                </c:pt>
                <c:pt idx="10">
                  <c:v>23.465612398959482</c:v>
                </c:pt>
                <c:pt idx="11">
                  <c:v>#N/A</c:v>
                </c:pt>
                <c:pt idx="12">
                  <c:v>53.977787381465511</c:v>
                </c:pt>
                <c:pt idx="13">
                  <c:v>48.028889516975752</c:v>
                </c:pt>
                <c:pt idx="14">
                  <c:v>44.97249758811526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Year 12 or equivalent_Female_FT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40.760073283907005</c:v>
                </c:pt>
                <c:pt idx="1">
                  <c:v>40.577900924861829</c:v>
                </c:pt>
                <c:pt idx="2">
                  <c:v>40.78325467602324</c:v>
                </c:pt>
                <c:pt idx="3">
                  <c:v>#N/A</c:v>
                </c:pt>
                <c:pt idx="4">
                  <c:v>33.999369640768748</c:v>
                </c:pt>
                <c:pt idx="5">
                  <c:v>33.522791490461664</c:v>
                </c:pt>
                <c:pt idx="6">
                  <c:v>34.464515154773423</c:v>
                </c:pt>
                <c:pt idx="7">
                  <c:v>#N/A</c:v>
                </c:pt>
                <c:pt idx="8">
                  <c:v>39.850980197312971</c:v>
                </c:pt>
                <c:pt idx="9">
                  <c:v>39.999764931800918</c:v>
                </c:pt>
                <c:pt idx="10">
                  <c:v>39.622099732211026</c:v>
                </c:pt>
                <c:pt idx="11">
                  <c:v>#N/A</c:v>
                </c:pt>
                <c:pt idx="12">
                  <c:v>21.906451075894058</c:v>
                </c:pt>
                <c:pt idx="13">
                  <c:v>24.926909743705661</c:v>
                </c:pt>
                <c:pt idx="14">
                  <c:v>25.838669040280386</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Year 12 or equivalent_Female_PT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23.187488014595434</c:v>
                </c:pt>
                <c:pt idx="1">
                  <c:v>22.687264152668881</c:v>
                </c:pt>
                <c:pt idx="2">
                  <c:v>23.557944347734185</c:v>
                </c:pt>
                <c:pt idx="3">
                  <c:v>#N/A</c:v>
                </c:pt>
                <c:pt idx="4">
                  <c:v>33.180338961457068</c:v>
                </c:pt>
                <c:pt idx="5">
                  <c:v>33.81632983119394</c:v>
                </c:pt>
                <c:pt idx="6">
                  <c:v>33.161684953702327</c:v>
                </c:pt>
                <c:pt idx="7">
                  <c:v>#N/A</c:v>
                </c:pt>
                <c:pt idx="8">
                  <c:v>28.339121476075103</c:v>
                </c:pt>
                <c:pt idx="9">
                  <c:v>30.246720588339105</c:v>
                </c:pt>
                <c:pt idx="10">
                  <c:v>30.712433022204653</c:v>
                </c:pt>
                <c:pt idx="11">
                  <c:v>#N/A</c:v>
                </c:pt>
                <c:pt idx="12">
                  <c:v>19.614947002780074</c:v>
                </c:pt>
                <c:pt idx="13">
                  <c:v>22.203165170663787</c:v>
                </c:pt>
                <c:pt idx="14">
                  <c:v>24.029003096667829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Year 12 or equivalent_Female_Away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3.6246521646554939</c:v>
                </c:pt>
                <c:pt idx="1">
                  <c:v>4.3443125700336038</c:v>
                </c:pt>
                <c:pt idx="2">
                  <c:v>4.1998379750353196</c:v>
                </c:pt>
                <c:pt idx="3">
                  <c:v>#N/A</c:v>
                </c:pt>
                <c:pt idx="4">
                  <c:v>2.6260911080963623</c:v>
                </c:pt>
                <c:pt idx="5">
                  <c:v>2.9089699738367956</c:v>
                </c:pt>
                <c:pt idx="6">
                  <c:v>2.4913536926670798</c:v>
                </c:pt>
                <c:pt idx="7">
                  <c:v>#N/A</c:v>
                </c:pt>
                <c:pt idx="8">
                  <c:v>2.4714428002741622</c:v>
                </c:pt>
                <c:pt idx="9">
                  <c:v>2.4587622435672074</c:v>
                </c:pt>
                <c:pt idx="10">
                  <c:v>1.8790241588355237</c:v>
                </c:pt>
                <c:pt idx="11">
                  <c:v>#N/A</c:v>
                </c:pt>
                <c:pt idx="12">
                  <c:v>2.0081988391175067</c:v>
                </c:pt>
                <c:pt idx="13">
                  <c:v>2.2904796191118204</c:v>
                </c:pt>
                <c:pt idx="14">
                  <c:v>1.7874160750741925</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Year 12 or equivalent_Female_Away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1.4012461848493811</c:v>
                </c:pt>
                <c:pt idx="1">
                  <c:v>1.252243042866882</c:v>
                </c:pt>
                <c:pt idx="2">
                  <c:v>1.4133680477174027</c:v>
                </c:pt>
                <c:pt idx="3">
                  <c:v>#N/A</c:v>
                </c:pt>
                <c:pt idx="4">
                  <c:v>1.3152616073780945</c:v>
                </c:pt>
                <c:pt idx="5">
                  <c:v>1.1184553423785133</c:v>
                </c:pt>
                <c:pt idx="6">
                  <c:v>1.1628377716273488</c:v>
                </c:pt>
                <c:pt idx="7">
                  <c:v>#N/A</c:v>
                </c:pt>
                <c:pt idx="8">
                  <c:v>1.4418015592518083</c:v>
                </c:pt>
                <c:pt idx="9">
                  <c:v>1.2182595720654124</c:v>
                </c:pt>
                <c:pt idx="10">
                  <c:v>1.0735887758536367</c:v>
                </c:pt>
                <c:pt idx="11">
                  <c:v>#N/A</c:v>
                </c:pt>
                <c:pt idx="12">
                  <c:v>0.96066416195127391</c:v>
                </c:pt>
                <c:pt idx="13">
                  <c:v>0.83663258399818985</c:v>
                </c:pt>
                <c:pt idx="14">
                  <c:v>0.84191933885579817</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Year 12 or equivalent_Female_Unemp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3.0838347076084767</c:v>
                </c:pt>
                <c:pt idx="1">
                  <c:v>3.299289784226576</c:v>
                </c:pt>
                <c:pt idx="2">
                  <c:v>3.9216087678293072</c:v>
                </c:pt>
                <c:pt idx="3">
                  <c:v>#N/A</c:v>
                </c:pt>
                <c:pt idx="4">
                  <c:v>2.8475430698595185</c:v>
                </c:pt>
                <c:pt idx="5">
                  <c:v>2.926682316819055</c:v>
                </c:pt>
                <c:pt idx="6">
                  <c:v>3.714977122860097</c:v>
                </c:pt>
                <c:pt idx="7">
                  <c:v>#N/A</c:v>
                </c:pt>
                <c:pt idx="8">
                  <c:v>2.6147577688428822</c:v>
                </c:pt>
                <c:pt idx="9">
                  <c:v>2.5490482264518723</c:v>
                </c:pt>
                <c:pt idx="10">
                  <c:v>3.2486327631580378</c:v>
                </c:pt>
                <c:pt idx="11">
                  <c:v>#N/A</c:v>
                </c:pt>
                <c:pt idx="12">
                  <c:v>1.5236719490271091</c:v>
                </c:pt>
                <c:pt idx="13">
                  <c:v>1.7099524475650612</c:v>
                </c:pt>
                <c:pt idx="14">
                  <c:v>2.5321847808223827</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Year 12 or equivalent_Female_NILF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27.942705644384215</c:v>
                </c:pt>
                <c:pt idx="1">
                  <c:v>27.838989525342225</c:v>
                </c:pt>
                <c:pt idx="2">
                  <c:v>26.123986185660556</c:v>
                </c:pt>
                <c:pt idx="3">
                  <c:v>#N/A</c:v>
                </c:pt>
                <c:pt idx="4">
                  <c:v>26.031395612440207</c:v>
                </c:pt>
                <c:pt idx="5">
                  <c:v>25.706771045310035</c:v>
                </c:pt>
                <c:pt idx="6">
                  <c:v>25.004631304369724</c:v>
                </c:pt>
                <c:pt idx="7">
                  <c:v>#N/A</c:v>
                </c:pt>
                <c:pt idx="8">
                  <c:v>25.281896198243071</c:v>
                </c:pt>
                <c:pt idx="9">
                  <c:v>23.527444437775475</c:v>
                </c:pt>
                <c:pt idx="10">
                  <c:v>23.464221547737125</c:v>
                </c:pt>
                <c:pt idx="11">
                  <c:v>#N/A</c:v>
                </c:pt>
                <c:pt idx="12">
                  <c:v>53.986066971229967</c:v>
                </c:pt>
                <c:pt idx="13">
                  <c:v>48.032860434955481</c:v>
                </c:pt>
                <c:pt idx="14">
                  <c:v>44.970807668299415</c:v>
                </c:pt>
              </c:numCache>
            </c:numRef>
          </c:val>
          <c:smooth val="0"/>
          <c:extLst>
            <c:ext xmlns:c16="http://schemas.microsoft.com/office/drawing/2014/chart" uri="{C3380CC4-5D6E-409C-BE32-E72D297353CC}">
              <c16:uniqueId val="{00000000-BC01-3F49-94AF-DD010E13F55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cat>
            <c:strRef>
              <c:f>Sheet1!$A$2:$A$3</c:f>
              <c:strCache>
                <c:ptCount val="2"/>
                <c:pt idx="0">
                  <c:v>Year 12</c:v>
                </c:pt>
                <c:pt idx="1">
                  <c:v>Bachelor</c:v>
                </c:pt>
              </c:strCache>
            </c:strRef>
          </c:cat>
          <c:val>
            <c:numRef>
              <c:f>Sheet1!$B$2:$B$3</c:f>
              <c:numCache>
                <c:formatCode>0.0000</c:formatCode>
                <c:ptCount val="2"/>
                <c:pt idx="0">
                  <c:v>1.2753646466442372</c:v>
                </c:pt>
                <c:pt idx="1">
                  <c:v>1.8800678279899339</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Sheet1!$A$2:$A$3</c:f>
              <c:strCache>
                <c:ptCount val="2"/>
                <c:pt idx="0">
                  <c:v>Year 12</c:v>
                </c:pt>
                <c:pt idx="1">
                  <c:v>Bachelor</c:v>
                </c:pt>
              </c:strCache>
            </c:strRef>
          </c:cat>
          <c:val>
            <c:numRef>
              <c:f>Sheet1!$C$2:$C$3</c:f>
              <c:numCache>
                <c:formatCode>0.0000</c:formatCode>
                <c:ptCount val="2"/>
                <c:pt idx="0">
                  <c:v>1.3509920464012946</c:v>
                </c:pt>
                <c:pt idx="1">
                  <c:v>1.977099560201969</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cat>
            <c:strRef>
              <c:f>Sheet1!$A$2:$A$3</c:f>
              <c:strCache>
                <c:ptCount val="2"/>
                <c:pt idx="0">
                  <c:v>Year 12</c:v>
                </c:pt>
                <c:pt idx="1">
                  <c:v>Bachelor</c:v>
                </c:pt>
              </c:strCache>
            </c:strRef>
          </c:cat>
          <c:val>
            <c:numRef>
              <c:f>Sheet1!$D$2:$D$3</c:f>
              <c:numCache>
                <c:formatCode>0.0000</c:formatCode>
                <c:ptCount val="2"/>
                <c:pt idx="0">
                  <c:v>1.4060272470859609</c:v>
                </c:pt>
                <c:pt idx="1">
                  <c:v>1.9912006971264504</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3.2"/>
          <c:min val="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Year 12 or equivalent_Male_FT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74.435539636203075</c:v>
                </c:pt>
                <c:pt idx="1">
                  <c:v>72.569895110150782</c:v>
                </c:pt>
                <c:pt idx="2">
                  <c:v>67.159370434393466</c:v>
                </c:pt>
                <c:pt idx="3">
                  <c:v>#N/A</c:v>
                </c:pt>
                <c:pt idx="4">
                  <c:v>74.550732544093108</c:v>
                </c:pt>
                <c:pt idx="5">
                  <c:v>73.772626732187263</c:v>
                </c:pt>
                <c:pt idx="6">
                  <c:v>71.568283185299904</c:v>
                </c:pt>
                <c:pt idx="7">
                  <c:v>#N/A</c:v>
                </c:pt>
                <c:pt idx="8">
                  <c:v>70.085315983804577</c:v>
                </c:pt>
                <c:pt idx="9">
                  <c:v>69.508491989810565</c:v>
                </c:pt>
                <c:pt idx="10">
                  <c:v>67.939936925539342</c:v>
                </c:pt>
                <c:pt idx="11">
                  <c:v>#N/A</c:v>
                </c:pt>
                <c:pt idx="12">
                  <c:v>46.19573560508266</c:v>
                </c:pt>
                <c:pt idx="13">
                  <c:v>48.482885810536381</c:v>
                </c:pt>
                <c:pt idx="14">
                  <c:v>48.729923561723837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Year 12 or equivalent_Male_PT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9.8169017023577503</c:v>
                </c:pt>
                <c:pt idx="1">
                  <c:v>10.301559518997053</c:v>
                </c:pt>
                <c:pt idx="2">
                  <c:v>12.683683905474043</c:v>
                </c:pt>
                <c:pt idx="3">
                  <c:v>#N/A</c:v>
                </c:pt>
                <c:pt idx="4">
                  <c:v>9.5042656996444634</c:v>
                </c:pt>
                <c:pt idx="5">
                  <c:v>9.8403116932811816</c:v>
                </c:pt>
                <c:pt idx="6">
                  <c:v>10.405511637992205</c:v>
                </c:pt>
                <c:pt idx="7">
                  <c:v>#N/A</c:v>
                </c:pt>
                <c:pt idx="8">
                  <c:v>10.442917762206818</c:v>
                </c:pt>
                <c:pt idx="9">
                  <c:v>10.755240343505125</c:v>
                </c:pt>
                <c:pt idx="10">
                  <c:v>11.379849800074576</c:v>
                </c:pt>
                <c:pt idx="11">
                  <c:v>#N/A</c:v>
                </c:pt>
                <c:pt idx="12">
                  <c:v>12.936287904031872</c:v>
                </c:pt>
                <c:pt idx="13">
                  <c:v>13.487905052282079</c:v>
                </c:pt>
                <c:pt idx="14">
                  <c:v>13.996107437387291</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Year 12 or equivalent_Male_Away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5.1722234825877171</c:v>
                </c:pt>
                <c:pt idx="1">
                  <c:v>4.8522057092346289</c:v>
                </c:pt>
                <c:pt idx="2">
                  <c:v>4.1121165122645209</c:v>
                </c:pt>
                <c:pt idx="3">
                  <c:v>#N/A</c:v>
                </c:pt>
                <c:pt idx="4">
                  <c:v>4.7832609640460761</c:v>
                </c:pt>
                <c:pt idx="5">
                  <c:v>4.465307050544995</c:v>
                </c:pt>
                <c:pt idx="6">
                  <c:v>3.5234841179057335</c:v>
                </c:pt>
                <c:pt idx="7">
                  <c:v>#N/A</c:v>
                </c:pt>
                <c:pt idx="8">
                  <c:v>4.4457672257600125</c:v>
                </c:pt>
                <c:pt idx="9">
                  <c:v>4.2866526474457576</c:v>
                </c:pt>
                <c:pt idx="10">
                  <c:v>3.4721840264832879</c:v>
                </c:pt>
                <c:pt idx="11">
                  <c:v>#N/A</c:v>
                </c:pt>
                <c:pt idx="12">
                  <c:v>3.5252821691494196</c:v>
                </c:pt>
                <c:pt idx="13">
                  <c:v>3.7777196020423474</c:v>
                </c:pt>
                <c:pt idx="14">
                  <c:v>3.2145811106981284</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Year 12 or equivalent_Male_Unemp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4.2816791174719713</c:v>
                </c:pt>
                <c:pt idx="1">
                  <c:v>4.674437941027497</c:v>
                </c:pt>
                <c:pt idx="2">
                  <c:v>6.0310281642845975</c:v>
                </c:pt>
                <c:pt idx="3">
                  <c:v>#N/A</c:v>
                </c:pt>
                <c:pt idx="4">
                  <c:v>3.2254301438930675</c:v>
                </c:pt>
                <c:pt idx="5">
                  <c:v>3.4247131179400805</c:v>
                </c:pt>
                <c:pt idx="6">
                  <c:v>4.2840612668395313</c:v>
                </c:pt>
                <c:pt idx="7">
                  <c:v>#N/A</c:v>
                </c:pt>
                <c:pt idx="8">
                  <c:v>3.212020536960174</c:v>
                </c:pt>
                <c:pt idx="9">
                  <c:v>3.219383349782702</c:v>
                </c:pt>
                <c:pt idx="10">
                  <c:v>3.9072603388706382</c:v>
                </c:pt>
                <c:pt idx="11">
                  <c:v>#N/A</c:v>
                </c:pt>
                <c:pt idx="12">
                  <c:v>3.3849762831228318</c:v>
                </c:pt>
                <c:pt idx="13">
                  <c:v>3.1744993118232281</c:v>
                </c:pt>
                <c:pt idx="14">
                  <c:v>4.094648775824572</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Year 12 or equivalent_Male_NILF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6.2936560613794885</c:v>
                </c:pt>
                <c:pt idx="1">
                  <c:v>7.6019017205900283</c:v>
                </c:pt>
                <c:pt idx="2">
                  <c:v>10.013800983583376</c:v>
                </c:pt>
                <c:pt idx="3">
                  <c:v>#N/A</c:v>
                </c:pt>
                <c:pt idx="4">
                  <c:v>7.9363106483232908</c:v>
                </c:pt>
                <c:pt idx="5">
                  <c:v>8.4970414060464865</c:v>
                </c:pt>
                <c:pt idx="6">
                  <c:v>10.218659791962613</c:v>
                </c:pt>
                <c:pt idx="7">
                  <c:v>#N/A</c:v>
                </c:pt>
                <c:pt idx="8">
                  <c:v>11.81397849126842</c:v>
                </c:pt>
                <c:pt idx="9">
                  <c:v>12.230231669455852</c:v>
                </c:pt>
                <c:pt idx="10">
                  <c:v>13.300768909032163</c:v>
                </c:pt>
                <c:pt idx="11">
                  <c:v>#N/A</c:v>
                </c:pt>
                <c:pt idx="12">
                  <c:v>33.957718038613216</c:v>
                </c:pt>
                <c:pt idx="13">
                  <c:v>31.076990223315953</c:v>
                </c:pt>
                <c:pt idx="14">
                  <c:v>29.964739114366164</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Advanced Diploma and Diploma Level_Female_FT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49.21008513278052</c:v>
                </c:pt>
                <c:pt idx="1">
                  <c:v>48.475950475284762</c:v>
                </c:pt>
                <c:pt idx="2">
                  <c:v>44.49251247509337</c:v>
                </c:pt>
                <c:pt idx="3">
                  <c:v>#N/A</c:v>
                </c:pt>
                <c:pt idx="4">
                  <c:v>37.124876242273153</c:v>
                </c:pt>
                <c:pt idx="5">
                  <c:v>38.384124316104554</c:v>
                </c:pt>
                <c:pt idx="6">
                  <c:v>38.868489887034166</c:v>
                </c:pt>
                <c:pt idx="7">
                  <c:v>#N/A</c:v>
                </c:pt>
                <c:pt idx="8">
                  <c:v>44.882066509435603</c:v>
                </c:pt>
                <c:pt idx="9">
                  <c:v>45.146125072715506</c:v>
                </c:pt>
                <c:pt idx="10">
                  <c:v>44.84928156048948</c:v>
                </c:pt>
                <c:pt idx="11">
                  <c:v>#N/A</c:v>
                </c:pt>
                <c:pt idx="12">
                  <c:v>26.145855090335409</c:v>
                </c:pt>
                <c:pt idx="13">
                  <c:v>29.490726783896871</c:v>
                </c:pt>
                <c:pt idx="14">
                  <c:v>30.689770178963794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Advanced Diploma and Diploma Level_Female_PT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24.243767586002757</c:v>
                </c:pt>
                <c:pt idx="1">
                  <c:v>25.227360117619053</c:v>
                </c:pt>
                <c:pt idx="2">
                  <c:v>28.506015652852817</c:v>
                </c:pt>
                <c:pt idx="3">
                  <c:v>#N/A</c:v>
                </c:pt>
                <c:pt idx="4">
                  <c:v>36.877188787589581</c:v>
                </c:pt>
                <c:pt idx="5">
                  <c:v>36.050206406403717</c:v>
                </c:pt>
                <c:pt idx="6">
                  <c:v>36.352976942924741</c:v>
                </c:pt>
                <c:pt idx="7">
                  <c:v>#N/A</c:v>
                </c:pt>
                <c:pt idx="8">
                  <c:v>33.817256682885663</c:v>
                </c:pt>
                <c:pt idx="9">
                  <c:v>34.121325334480943</c:v>
                </c:pt>
                <c:pt idx="10">
                  <c:v>34.117334751166993</c:v>
                </c:pt>
                <c:pt idx="11">
                  <c:v>#N/A</c:v>
                </c:pt>
                <c:pt idx="12">
                  <c:v>27.016564462893029</c:v>
                </c:pt>
                <c:pt idx="13">
                  <c:v>29.156425140004252</c:v>
                </c:pt>
                <c:pt idx="14">
                  <c:v>30.243385876978362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Advanced Diploma and Diploma Level_Female_Away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5.3015477626606069</c:v>
                </c:pt>
                <c:pt idx="1">
                  <c:v>6.0700271034979894</c:v>
                </c:pt>
                <c:pt idx="2">
                  <c:v>6.092373309926356</c:v>
                </c:pt>
                <c:pt idx="3">
                  <c:v>#N/A</c:v>
                </c:pt>
                <c:pt idx="4">
                  <c:v>4.4353136772844586</c:v>
                </c:pt>
                <c:pt idx="5">
                  <c:v>4.3818938215051313</c:v>
                </c:pt>
                <c:pt idx="6">
                  <c:v>3.9170930264736064</c:v>
                </c:pt>
                <c:pt idx="7">
                  <c:v>#N/A</c:v>
                </c:pt>
                <c:pt idx="8">
                  <c:v>4.4625491713512186</c:v>
                </c:pt>
                <c:pt idx="9">
                  <c:v>4.1408024549686449</c:v>
                </c:pt>
                <c:pt idx="10">
                  <c:v>3.2325483526643644</c:v>
                </c:pt>
                <c:pt idx="11">
                  <c:v>#N/A</c:v>
                </c:pt>
                <c:pt idx="12">
                  <c:v>4.0036690880359442</c:v>
                </c:pt>
                <c:pt idx="13">
                  <c:v>4.0864754216741357</c:v>
                </c:pt>
                <c:pt idx="14">
                  <c:v>3.7350287761637331</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Advanced Diploma and Diploma Level_Female_Unemp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2.589908067970756</c:v>
                </c:pt>
                <c:pt idx="1">
                  <c:v>2.9383461745381743</c:v>
                </c:pt>
                <c:pt idx="2">
                  <c:v>3.8235867572739748</c:v>
                </c:pt>
                <c:pt idx="3">
                  <c:v>#N/A</c:v>
                </c:pt>
                <c:pt idx="4">
                  <c:v>2.7043251050496657</c:v>
                </c:pt>
                <c:pt idx="5">
                  <c:v>2.8843211453053086</c:v>
                </c:pt>
                <c:pt idx="6">
                  <c:v>3.8045169558761023</c:v>
                </c:pt>
                <c:pt idx="7">
                  <c:v>#N/A</c:v>
                </c:pt>
                <c:pt idx="8">
                  <c:v>2.1387237780100614</c:v>
                </c:pt>
                <c:pt idx="9">
                  <c:v>2.5476925961710952</c:v>
                </c:pt>
                <c:pt idx="10">
                  <c:v>3.5091267664712218</c:v>
                </c:pt>
                <c:pt idx="11">
                  <c:v>#N/A</c:v>
                </c:pt>
                <c:pt idx="12">
                  <c:v>1.3100443890005575</c:v>
                </c:pt>
                <c:pt idx="13">
                  <c:v>1.7704880675955053</c:v>
                </c:pt>
                <c:pt idx="14">
                  <c:v>2.6551857981042013</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Advanced Diploma and Diploma Level_Female_NILF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18.654691450585357</c:v>
                </c:pt>
                <c:pt idx="1">
                  <c:v>17.288316129060036</c:v>
                </c:pt>
                <c:pt idx="2">
                  <c:v>17.085511804853478</c:v>
                </c:pt>
                <c:pt idx="3">
                  <c:v>#N/A</c:v>
                </c:pt>
                <c:pt idx="4">
                  <c:v>18.858296187803138</c:v>
                </c:pt>
                <c:pt idx="5">
                  <c:v>18.299454310681277</c:v>
                </c:pt>
                <c:pt idx="6">
                  <c:v>17.056923187691389</c:v>
                </c:pt>
                <c:pt idx="7">
                  <c:v>#N/A</c:v>
                </c:pt>
                <c:pt idx="8">
                  <c:v>14.699403858317453</c:v>
                </c:pt>
                <c:pt idx="9">
                  <c:v>14.044054541663815</c:v>
                </c:pt>
                <c:pt idx="10">
                  <c:v>14.291708569207945</c:v>
                </c:pt>
                <c:pt idx="11">
                  <c:v>#N/A</c:v>
                </c:pt>
                <c:pt idx="12">
                  <c:v>41.523866969735053</c:v>
                </c:pt>
                <c:pt idx="13">
                  <c:v>35.495884586829234</c:v>
                </c:pt>
                <c:pt idx="14">
                  <c:v>32.676629369789907</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Advanced Diploma and Diploma Level_Female_FT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49.207001801343004</c:v>
                </c:pt>
                <c:pt idx="1">
                  <c:v>48.48485037314115</c:v>
                </c:pt>
                <c:pt idx="2">
                  <c:v>44.492224234382192</c:v>
                </c:pt>
                <c:pt idx="3">
                  <c:v>#N/A</c:v>
                </c:pt>
                <c:pt idx="4">
                  <c:v>37.124076529416492</c:v>
                </c:pt>
                <c:pt idx="5">
                  <c:v>38.385133007317989</c:v>
                </c:pt>
                <c:pt idx="6">
                  <c:v>38.869206514512079</c:v>
                </c:pt>
                <c:pt idx="7">
                  <c:v>#N/A</c:v>
                </c:pt>
                <c:pt idx="8">
                  <c:v>44.878799260681724</c:v>
                </c:pt>
                <c:pt idx="9">
                  <c:v>45.146982887964555</c:v>
                </c:pt>
                <c:pt idx="10">
                  <c:v>44.848485343308973</c:v>
                </c:pt>
                <c:pt idx="11">
                  <c:v>#N/A</c:v>
                </c:pt>
                <c:pt idx="12">
                  <c:v>26.146196513010846</c:v>
                </c:pt>
                <c:pt idx="13">
                  <c:v>29.489531379490522</c:v>
                </c:pt>
                <c:pt idx="14">
                  <c:v>30.688998038112334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Advanced Diploma and Diploma Level_Female_PT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24.242724943615542</c:v>
                </c:pt>
                <c:pt idx="1">
                  <c:v>25.232053035843542</c:v>
                </c:pt>
                <c:pt idx="2">
                  <c:v>28.5065745793563</c:v>
                </c:pt>
                <c:pt idx="3">
                  <c:v>#N/A</c:v>
                </c:pt>
                <c:pt idx="4">
                  <c:v>36.876524890098139</c:v>
                </c:pt>
                <c:pt idx="5">
                  <c:v>36.051095139403479</c:v>
                </c:pt>
                <c:pt idx="6">
                  <c:v>36.353693076535336</c:v>
                </c:pt>
                <c:pt idx="7">
                  <c:v>#N/A</c:v>
                </c:pt>
                <c:pt idx="8">
                  <c:v>33.815015313217586</c:v>
                </c:pt>
                <c:pt idx="9">
                  <c:v>34.121919455445138</c:v>
                </c:pt>
                <c:pt idx="10">
                  <c:v>34.11664701013131</c:v>
                </c:pt>
                <c:pt idx="11">
                  <c:v>#N/A</c:v>
                </c:pt>
                <c:pt idx="12">
                  <c:v>27.018108976531305</c:v>
                </c:pt>
                <c:pt idx="13">
                  <c:v>29.156376698918955</c:v>
                </c:pt>
                <c:pt idx="14">
                  <c:v>30.242990042802479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Advanced Diploma and Diploma Level_Female_Away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4.1397253322985987</c:v>
                </c:pt>
                <c:pt idx="1">
                  <c:v>5.1055721419907032</c:v>
                </c:pt>
                <c:pt idx="2">
                  <c:v>5.0918566036042217</c:v>
                </c:pt>
                <c:pt idx="3">
                  <c:v>#N/A</c:v>
                </c:pt>
                <c:pt idx="4">
                  <c:v>3.2620128715138939</c:v>
                </c:pt>
                <c:pt idx="5">
                  <c:v>3.5021581886005486</c:v>
                </c:pt>
                <c:pt idx="6">
                  <c:v>3.0652640846066133</c:v>
                </c:pt>
                <c:pt idx="7">
                  <c:v>#N/A</c:v>
                </c:pt>
                <c:pt idx="8">
                  <c:v>3.2021716112439682</c:v>
                </c:pt>
                <c:pt idx="9">
                  <c:v>3.1907661671719549</c:v>
                </c:pt>
                <c:pt idx="10">
                  <c:v>2.4398386615942633</c:v>
                </c:pt>
                <c:pt idx="11">
                  <c:v>#N/A</c:v>
                </c:pt>
                <c:pt idx="12">
                  <c:v>3.1123502551079225</c:v>
                </c:pt>
                <c:pt idx="13">
                  <c:v>3.3846533003968391</c:v>
                </c:pt>
                <c:pt idx="14">
                  <c:v>3.1176323480558445</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Advanced Diploma and Diploma Level_Female_Away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1.1666464973164938</c:v>
                </c:pt>
                <c:pt idx="1">
                  <c:v>0.94722811517764449</c:v>
                </c:pt>
                <c:pt idx="2">
                  <c:v>0.99996091864985692</c:v>
                </c:pt>
                <c:pt idx="3">
                  <c:v>#N/A</c:v>
                </c:pt>
                <c:pt idx="4">
                  <c:v>1.175550888576208</c:v>
                </c:pt>
                <c:pt idx="5">
                  <c:v>0.87728483976727178</c:v>
                </c:pt>
                <c:pt idx="6">
                  <c:v>0.84992988731803598</c:v>
                </c:pt>
                <c:pt idx="7">
                  <c:v>#N/A</c:v>
                </c:pt>
                <c:pt idx="8">
                  <c:v>1.2669725657281368</c:v>
                </c:pt>
                <c:pt idx="9">
                  <c:v>0.94831861439594878</c:v>
                </c:pt>
                <c:pt idx="10">
                  <c:v>0.79466272971015117</c:v>
                </c:pt>
                <c:pt idx="11">
                  <c:v>#N/A</c:v>
                </c:pt>
                <c:pt idx="12">
                  <c:v>0.88549805561757378</c:v>
                </c:pt>
                <c:pt idx="13">
                  <c:v>0.7006708915006723</c:v>
                </c:pt>
                <c:pt idx="14">
                  <c:v>0.61841573872081024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Advanced Diploma and Diploma Level_Female_Unemp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2.5897460302410567</c:v>
                </c:pt>
                <c:pt idx="1">
                  <c:v>2.9388944660787408</c:v>
                </c:pt>
                <c:pt idx="2">
                  <c:v>3.8235672236729279</c:v>
                </c:pt>
                <c:pt idx="3">
                  <c:v>#N/A</c:v>
                </c:pt>
                <c:pt idx="4">
                  <c:v>2.704252842318065</c:v>
                </c:pt>
                <c:pt idx="5">
                  <c:v>2.8844105692749977</c:v>
                </c:pt>
                <c:pt idx="6">
                  <c:v>3.8045898269288059</c:v>
                </c:pt>
                <c:pt idx="7">
                  <c:v>#N/A</c:v>
                </c:pt>
                <c:pt idx="8">
                  <c:v>2.1385826302607547</c:v>
                </c:pt>
                <c:pt idx="9">
                  <c:v>2.5477352734354914</c:v>
                </c:pt>
                <c:pt idx="10">
                  <c:v>3.5090521690767971</c:v>
                </c:pt>
                <c:pt idx="11">
                  <c:v>#N/A</c:v>
                </c:pt>
                <c:pt idx="12">
                  <c:v>1.3101072607630928</c:v>
                </c:pt>
                <c:pt idx="13">
                  <c:v>1.7704258578682794</c:v>
                </c:pt>
                <c:pt idx="14">
                  <c:v>2.6551334649680487</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Advanced Diploma and Diploma Level_Female_NILF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18.654155395185313</c:v>
                </c:pt>
                <c:pt idx="1">
                  <c:v>17.291401867768219</c:v>
                </c:pt>
                <c:pt idx="2">
                  <c:v>17.085816440334504</c:v>
                </c:pt>
                <c:pt idx="3">
                  <c:v>#N/A</c:v>
                </c:pt>
                <c:pt idx="4">
                  <c:v>18.857581978077199</c:v>
                </c:pt>
                <c:pt idx="5">
                  <c:v>18.299918255635706</c:v>
                </c:pt>
                <c:pt idx="6">
                  <c:v>17.057316610099129</c:v>
                </c:pt>
                <c:pt idx="7">
                  <c:v>#N/A</c:v>
                </c:pt>
                <c:pt idx="8">
                  <c:v>14.698458618867829</c:v>
                </c:pt>
                <c:pt idx="9">
                  <c:v>14.044277601586909</c:v>
                </c:pt>
                <c:pt idx="10">
                  <c:v>14.291314086178513</c:v>
                </c:pt>
                <c:pt idx="11">
                  <c:v>#N/A</c:v>
                </c:pt>
                <c:pt idx="12">
                  <c:v>41.527738938969264</c:v>
                </c:pt>
                <c:pt idx="13">
                  <c:v>35.498341871824735</c:v>
                </c:pt>
                <c:pt idx="14">
                  <c:v>32.676830367340493</c:v>
                </c:pt>
              </c:numCache>
            </c:numRef>
          </c:val>
          <c:smooth val="0"/>
          <c:extLst>
            <c:ext xmlns:c16="http://schemas.microsoft.com/office/drawing/2014/chart" uri="{C3380CC4-5D6E-409C-BE32-E72D297353CC}">
              <c16:uniqueId val="{00000000-BC01-3F49-94AF-DD010E13F55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Advanced Diploma and Diploma Level_Male_FT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78.610803676258982</c:v>
                </c:pt>
                <c:pt idx="1">
                  <c:v>77.035316532341</c:v>
                </c:pt>
                <c:pt idx="2">
                  <c:v>73.057609574815871</c:v>
                </c:pt>
                <c:pt idx="3">
                  <c:v>#N/A</c:v>
                </c:pt>
                <c:pt idx="4">
                  <c:v>80.237322021060066</c:v>
                </c:pt>
                <c:pt idx="5">
                  <c:v>80.717812505539001</c:v>
                </c:pt>
                <c:pt idx="6">
                  <c:v>79.455655070292622</c:v>
                </c:pt>
                <c:pt idx="7">
                  <c:v>#N/A</c:v>
                </c:pt>
                <c:pt idx="8">
                  <c:v>77.608638192480925</c:v>
                </c:pt>
                <c:pt idx="9">
                  <c:v>77.548638250610992</c:v>
                </c:pt>
                <c:pt idx="10">
                  <c:v>76.238604843830814</c:v>
                </c:pt>
                <c:pt idx="11">
                  <c:v>#N/A</c:v>
                </c:pt>
                <c:pt idx="12">
                  <c:v>50.651290783996181</c:v>
                </c:pt>
                <c:pt idx="13">
                  <c:v>53.9683272282074</c:v>
                </c:pt>
                <c:pt idx="14">
                  <c:v>53.847912676771351</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Advanced Diploma and Diploma Level_Male_PT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9.9421804945503816</c:v>
                </c:pt>
                <c:pt idx="1">
                  <c:v>10.664741532795095</c:v>
                </c:pt>
                <c:pt idx="2">
                  <c:v>13.580722902203153</c:v>
                </c:pt>
                <c:pt idx="3">
                  <c:v>#N/A</c:v>
                </c:pt>
                <c:pt idx="4">
                  <c:v>8.787180665305744</c:v>
                </c:pt>
                <c:pt idx="5">
                  <c:v>8.3626063898372003</c:v>
                </c:pt>
                <c:pt idx="6">
                  <c:v>9.3115612093943234</c:v>
                </c:pt>
                <c:pt idx="7">
                  <c:v>#N/A</c:v>
                </c:pt>
                <c:pt idx="8">
                  <c:v>9.3153502106360015</c:v>
                </c:pt>
                <c:pt idx="9">
                  <c:v>9.5142530634072298</c:v>
                </c:pt>
                <c:pt idx="10">
                  <c:v>10.003387272626787</c:v>
                </c:pt>
                <c:pt idx="11">
                  <c:v>#N/A</c:v>
                </c:pt>
                <c:pt idx="12">
                  <c:v>15.212270720240479</c:v>
                </c:pt>
                <c:pt idx="13">
                  <c:v>14.957007699562643</c:v>
                </c:pt>
                <c:pt idx="14">
                  <c:v>14.632950476939047</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Advanced Diploma and Diploma Level_Male_Away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4.4568586393895435</c:v>
                </c:pt>
                <c:pt idx="1">
                  <c:v>4.1384068970490713</c:v>
                </c:pt>
                <c:pt idx="2">
                  <c:v>3.3410981326900262</c:v>
                </c:pt>
                <c:pt idx="3">
                  <c:v>#N/A</c:v>
                </c:pt>
                <c:pt idx="4">
                  <c:v>4.4462643112510731</c:v>
                </c:pt>
                <c:pt idx="5">
                  <c:v>4.0899860186051384</c:v>
                </c:pt>
                <c:pt idx="6">
                  <c:v>3.2539440951010072</c:v>
                </c:pt>
                <c:pt idx="7">
                  <c:v>#N/A</c:v>
                </c:pt>
                <c:pt idx="8">
                  <c:v>4.3516807589625035</c:v>
                </c:pt>
                <c:pt idx="9">
                  <c:v>4.062552254234884</c:v>
                </c:pt>
                <c:pt idx="10">
                  <c:v>3.2172283440643907</c:v>
                </c:pt>
                <c:pt idx="11">
                  <c:v>#N/A</c:v>
                </c:pt>
                <c:pt idx="12">
                  <c:v>3.7455202666742693</c:v>
                </c:pt>
                <c:pt idx="13">
                  <c:v>4.1364350684952607</c:v>
                </c:pt>
                <c:pt idx="14">
                  <c:v>3.5689096794641295</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Advanced Diploma and Diploma Level_Male_Unemp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2.8196053964540644</c:v>
                </c:pt>
                <c:pt idx="1">
                  <c:v>3.3799057176067224</c:v>
                </c:pt>
                <c:pt idx="2">
                  <c:v>4.4503831467706352</c:v>
                </c:pt>
                <c:pt idx="3">
                  <c:v>#N/A</c:v>
                </c:pt>
                <c:pt idx="4">
                  <c:v>2.2679105314808501</c:v>
                </c:pt>
                <c:pt idx="5">
                  <c:v>2.5338842687384906</c:v>
                </c:pt>
                <c:pt idx="6">
                  <c:v>3.0686041872274918</c:v>
                </c:pt>
                <c:pt idx="7">
                  <c:v>#N/A</c:v>
                </c:pt>
                <c:pt idx="8">
                  <c:v>2.4318396510939237</c:v>
                </c:pt>
                <c:pt idx="9">
                  <c:v>2.6593365702679259</c:v>
                </c:pt>
                <c:pt idx="10">
                  <c:v>3.6158352716264055</c:v>
                </c:pt>
                <c:pt idx="11">
                  <c:v>#N/A</c:v>
                </c:pt>
                <c:pt idx="12">
                  <c:v>2.6099229614617165</c:v>
                </c:pt>
                <c:pt idx="13">
                  <c:v>3.0094598166062321</c:v>
                </c:pt>
                <c:pt idx="14">
                  <c:v>4.3914090529213965</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Advanced Diploma and Diploma Level_Male_NILF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4.1705517933470357</c:v>
                </c:pt>
                <c:pt idx="1">
                  <c:v>4.781629320208113</c:v>
                </c:pt>
                <c:pt idx="2">
                  <c:v>5.5701862435203058</c:v>
                </c:pt>
                <c:pt idx="3">
                  <c:v>#N/A</c:v>
                </c:pt>
                <c:pt idx="4">
                  <c:v>4.2613224709022832</c:v>
                </c:pt>
                <c:pt idx="5">
                  <c:v>4.2957108172801668</c:v>
                </c:pt>
                <c:pt idx="6">
                  <c:v>4.9102354379845723</c:v>
                </c:pt>
                <c:pt idx="7">
                  <c:v>#N/A</c:v>
                </c:pt>
                <c:pt idx="8">
                  <c:v>6.2924911868266467</c:v>
                </c:pt>
                <c:pt idx="9">
                  <c:v>6.2152198614789702</c:v>
                </c:pt>
                <c:pt idx="10">
                  <c:v>6.9249442678515933</c:v>
                </c:pt>
                <c:pt idx="11">
                  <c:v>#N/A</c:v>
                </c:pt>
                <c:pt idx="12">
                  <c:v>27.780995267627354</c:v>
                </c:pt>
                <c:pt idx="13">
                  <c:v>23.928770187128475</c:v>
                </c:pt>
                <c:pt idx="14">
                  <c:v>23.558818113904078</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57.057600752865902</c:v>
                </c:pt>
                <c:pt idx="1">
                  <c:v>56.383711429418511</c:v>
                </c:pt>
                <c:pt idx="2">
                  <c:v>56.138924128634088</c:v>
                </c:pt>
                <c:pt idx="3">
                  <c:v>#N/A</c:v>
                </c:pt>
                <c:pt idx="4">
                  <c:v>41.01483421146807</c:v>
                </c:pt>
                <c:pt idx="5">
                  <c:v>39.833964761862532</c:v>
                </c:pt>
                <c:pt idx="6">
                  <c:v>41.743249525768405</c:v>
                </c:pt>
                <c:pt idx="7">
                  <c:v>#N/A</c:v>
                </c:pt>
                <c:pt idx="8">
                  <c:v>50.903430869153134</c:v>
                </c:pt>
                <c:pt idx="9">
                  <c:v>49.738493400709373</c:v>
                </c:pt>
                <c:pt idx="10">
                  <c:v>49.098575476372694</c:v>
                </c:pt>
                <c:pt idx="11">
                  <c:v>#N/A</c:v>
                </c:pt>
                <c:pt idx="12">
                  <c:v>30.225545103846496</c:v>
                </c:pt>
                <c:pt idx="13">
                  <c:v>33.293104944960056</c:v>
                </c:pt>
                <c:pt idx="14">
                  <c:v>33.99481761219208</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22.391236096198988</c:v>
                </c:pt>
                <c:pt idx="1">
                  <c:v>22.660812284502427</c:v>
                </c:pt>
                <c:pt idx="2">
                  <c:v>24.202443092766771</c:v>
                </c:pt>
                <c:pt idx="3">
                  <c:v>#N/A</c:v>
                </c:pt>
                <c:pt idx="4">
                  <c:v>36.120440722870676</c:v>
                </c:pt>
                <c:pt idx="5">
                  <c:v>37.119670020335754</c:v>
                </c:pt>
                <c:pt idx="6">
                  <c:v>37.798140933440777</c:v>
                </c:pt>
                <c:pt idx="7">
                  <c:v>#N/A</c:v>
                </c:pt>
                <c:pt idx="8">
                  <c:v>31.174429531452471</c:v>
                </c:pt>
                <c:pt idx="9">
                  <c:v>32.599549811635512</c:v>
                </c:pt>
                <c:pt idx="10">
                  <c:v>33.318085079948673</c:v>
                </c:pt>
                <c:pt idx="11">
                  <c:v>#N/A</c:v>
                </c:pt>
                <c:pt idx="12">
                  <c:v>27.300592003676019</c:v>
                </c:pt>
                <c:pt idx="13">
                  <c:v>28.73423957534245</c:v>
                </c:pt>
                <c:pt idx="14">
                  <c:v>29.532040228647212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6.4447735544461953</c:v>
                </c:pt>
                <c:pt idx="1">
                  <c:v>7.5357710659346377</c:v>
                </c:pt>
                <c:pt idx="2">
                  <c:v>7.54961700036114</c:v>
                </c:pt>
                <c:pt idx="3">
                  <c:v>#N/A</c:v>
                </c:pt>
                <c:pt idx="4">
                  <c:v>5.0251613957749486</c:v>
                </c:pt>
                <c:pt idx="5">
                  <c:v>5.3536753238420349</c:v>
                </c:pt>
                <c:pt idx="6">
                  <c:v>4.8095272699401166</c:v>
                </c:pt>
                <c:pt idx="7">
                  <c:v>#N/A</c:v>
                </c:pt>
                <c:pt idx="8">
                  <c:v>4.6080152761986506</c:v>
                </c:pt>
                <c:pt idx="9">
                  <c:v>3.9213150103977887</c:v>
                </c:pt>
                <c:pt idx="10">
                  <c:v>2.931531741886658</c:v>
                </c:pt>
                <c:pt idx="11">
                  <c:v>#N/A</c:v>
                </c:pt>
                <c:pt idx="12">
                  <c:v>4.510918697616539</c:v>
                </c:pt>
                <c:pt idx="13">
                  <c:v>4.5843529594136125</c:v>
                </c:pt>
                <c:pt idx="14">
                  <c:v>3.9034961156004626</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1.5273523112815857</c:v>
                </c:pt>
                <c:pt idx="1">
                  <c:v>1.8518147583586568</c:v>
                </c:pt>
                <c:pt idx="2">
                  <c:v>2.135256304506985</c:v>
                </c:pt>
                <c:pt idx="3">
                  <c:v>#N/A</c:v>
                </c:pt>
                <c:pt idx="4">
                  <c:v>1.801041067938101</c:v>
                </c:pt>
                <c:pt idx="5">
                  <c:v>2.0584050531106115</c:v>
                </c:pt>
                <c:pt idx="6">
                  <c:v>2.5041783073286226</c:v>
                </c:pt>
                <c:pt idx="7">
                  <c:v>#N/A</c:v>
                </c:pt>
                <c:pt idx="8">
                  <c:v>1.6648334405848648</c:v>
                </c:pt>
                <c:pt idx="9">
                  <c:v>2.0454377427481463</c:v>
                </c:pt>
                <c:pt idx="10">
                  <c:v>2.6274478085095909</c:v>
                </c:pt>
                <c:pt idx="11">
                  <c:v>#N/A</c:v>
                </c:pt>
                <c:pt idx="12">
                  <c:v>1.3291940656176839</c:v>
                </c:pt>
                <c:pt idx="13">
                  <c:v>1.5700568851280461</c:v>
                </c:pt>
                <c:pt idx="14">
                  <c:v>2.2309899466576981</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12.579037285207315</c:v>
                </c:pt>
                <c:pt idx="1">
                  <c:v>11.567890461785776</c:v>
                </c:pt>
                <c:pt idx="2">
                  <c:v>9.9737594737310058</c:v>
                </c:pt>
                <c:pt idx="3">
                  <c:v>#N/A</c:v>
                </c:pt>
                <c:pt idx="4">
                  <c:v>16.038522601948202</c:v>
                </c:pt>
                <c:pt idx="5">
                  <c:v>15.634284840849059</c:v>
                </c:pt>
                <c:pt idx="6">
                  <c:v>13.144903963522074</c:v>
                </c:pt>
                <c:pt idx="7">
                  <c:v>#N/A</c:v>
                </c:pt>
                <c:pt idx="8">
                  <c:v>11.649290882610877</c:v>
                </c:pt>
                <c:pt idx="9">
                  <c:v>11.69520403450918</c:v>
                </c:pt>
                <c:pt idx="10">
                  <c:v>12.024359893282377</c:v>
                </c:pt>
                <c:pt idx="11">
                  <c:v>#N/A</c:v>
                </c:pt>
                <c:pt idx="12">
                  <c:v>36.633750129243261</c:v>
                </c:pt>
                <c:pt idx="13">
                  <c:v>31.818245635155836</c:v>
                </c:pt>
                <c:pt idx="14">
                  <c:v>30.338656096902547</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57.057505634678151</c:v>
                </c:pt>
                <c:pt idx="1">
                  <c:v>56.383363933050624</c:v>
                </c:pt>
                <c:pt idx="2">
                  <c:v>56.142470621031691</c:v>
                </c:pt>
                <c:pt idx="3">
                  <c:v>#N/A</c:v>
                </c:pt>
                <c:pt idx="4">
                  <c:v>41.011653809218132</c:v>
                </c:pt>
                <c:pt idx="5">
                  <c:v>39.834835327722011</c:v>
                </c:pt>
                <c:pt idx="6">
                  <c:v>41.743743629277859</c:v>
                </c:pt>
                <c:pt idx="7">
                  <c:v>#N/A</c:v>
                </c:pt>
                <c:pt idx="8">
                  <c:v>50.906107927387495</c:v>
                </c:pt>
                <c:pt idx="9">
                  <c:v>49.73625942451919</c:v>
                </c:pt>
                <c:pt idx="10">
                  <c:v>49.097382980039754</c:v>
                </c:pt>
                <c:pt idx="11">
                  <c:v>#N/A</c:v>
                </c:pt>
                <c:pt idx="12">
                  <c:v>30.226511540852407</c:v>
                </c:pt>
                <c:pt idx="13">
                  <c:v>33.293128842866643</c:v>
                </c:pt>
                <c:pt idx="14">
                  <c:v>33.995802002017271</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22.391059965090459</c:v>
                </c:pt>
                <c:pt idx="1">
                  <c:v>22.660492434399664</c:v>
                </c:pt>
                <c:pt idx="2">
                  <c:v>24.203839195149047</c:v>
                </c:pt>
                <c:pt idx="3">
                  <c:v>#N/A</c:v>
                </c:pt>
                <c:pt idx="4">
                  <c:v>36.117823588605134</c:v>
                </c:pt>
                <c:pt idx="5">
                  <c:v>37.120416956672116</c:v>
                </c:pt>
                <c:pt idx="6">
                  <c:v>37.798585135981817</c:v>
                </c:pt>
                <c:pt idx="7">
                  <c:v>#N/A</c:v>
                </c:pt>
                <c:pt idx="8">
                  <c:v>31.176009757981046</c:v>
                </c:pt>
                <c:pt idx="9">
                  <c:v>32.59827804240318</c:v>
                </c:pt>
                <c:pt idx="10">
                  <c:v>33.317321419778835</c:v>
                </c:pt>
                <c:pt idx="11">
                  <c:v>#N/A</c:v>
                </c:pt>
                <c:pt idx="12">
                  <c:v>27.301859474092687</c:v>
                </c:pt>
                <c:pt idx="13">
                  <c:v>28.734477643544807</c:v>
                </c:pt>
                <c:pt idx="14">
                  <c:v>29.532402594638477</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5.3639699924372213</c:v>
                </c:pt>
                <c:pt idx="1">
                  <c:v>6.7843753932214925</c:v>
                </c:pt>
                <c:pt idx="2">
                  <c:v>6.6972480867323556</c:v>
                </c:pt>
                <c:pt idx="3">
                  <c:v>#N/A</c:v>
                </c:pt>
                <c:pt idx="4">
                  <c:v>3.8772934194257345</c:v>
                </c:pt>
                <c:pt idx="5">
                  <c:v>4.6110490706078373</c:v>
                </c:pt>
                <c:pt idx="6">
                  <c:v>4.1113037729924233</c:v>
                </c:pt>
                <c:pt idx="7">
                  <c:v>#N/A</c:v>
                </c:pt>
                <c:pt idx="8">
                  <c:v>3.2604488514025789</c:v>
                </c:pt>
                <c:pt idx="9">
                  <c:v>3.049563071463079</c:v>
                </c:pt>
                <c:pt idx="10">
                  <c:v>2.2178760139173024</c:v>
                </c:pt>
                <c:pt idx="11">
                  <c:v>#N/A</c:v>
                </c:pt>
                <c:pt idx="12">
                  <c:v>3.4791989489657014</c:v>
                </c:pt>
                <c:pt idx="13">
                  <c:v>3.8538924103656087</c:v>
                </c:pt>
                <c:pt idx="14">
                  <c:v>3.2909451906645444</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Level_Female_Away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1.081187327539993</c:v>
                </c:pt>
                <c:pt idx="1">
                  <c:v>0.75226243096597289</c:v>
                </c:pt>
                <c:pt idx="2">
                  <c:v>0.84673290346937802</c:v>
                </c:pt>
                <c:pt idx="3">
                  <c:v>#N/A</c:v>
                </c:pt>
                <c:pt idx="4">
                  <c:v>1.1548387830433562</c:v>
                </c:pt>
                <c:pt idx="5">
                  <c:v>0.74066022500967998</c:v>
                </c:pt>
                <c:pt idx="6">
                  <c:v>0.69709475989564229</c:v>
                </c:pt>
                <c:pt idx="7">
                  <c:v>#N/A</c:v>
                </c:pt>
                <c:pt idx="8">
                  <c:v>1.3427011909606419</c:v>
                </c:pt>
                <c:pt idx="9">
                  <c:v>0.8759286904818806</c:v>
                </c:pt>
                <c:pt idx="10">
                  <c:v>0.71594090491443452</c:v>
                </c:pt>
                <c:pt idx="11">
                  <c:v>#N/A</c:v>
                </c:pt>
                <c:pt idx="12">
                  <c:v>1.0284034824454578</c:v>
                </c:pt>
                <c:pt idx="13">
                  <c:v>0.72918038496668203</c:v>
                </c:pt>
                <c:pt idx="14">
                  <c:v>0.61165444387967871</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1.5273501066580812</c:v>
                </c:pt>
                <c:pt idx="1">
                  <c:v>1.8518050738327361</c:v>
                </c:pt>
                <c:pt idx="2">
                  <c:v>2.1353892644833059</c:v>
                </c:pt>
                <c:pt idx="3">
                  <c:v>#N/A</c:v>
                </c:pt>
                <c:pt idx="4">
                  <c:v>1.8009040513505739</c:v>
                </c:pt>
                <c:pt idx="5">
                  <c:v>2.0584504690669885</c:v>
                </c:pt>
                <c:pt idx="6">
                  <c:v>2.5042116027491548</c:v>
                </c:pt>
                <c:pt idx="7">
                  <c:v>#N/A</c:v>
                </c:pt>
                <c:pt idx="8">
                  <c:v>1.664915854299684</c:v>
                </c:pt>
                <c:pt idx="9">
                  <c:v>2.0453569772616293</c:v>
                </c:pt>
                <c:pt idx="10">
                  <c:v>2.6273852148568855</c:v>
                </c:pt>
                <c:pt idx="11">
                  <c:v>#N/A</c:v>
                </c:pt>
                <c:pt idx="12">
                  <c:v>1.329286148900612</c:v>
                </c:pt>
                <c:pt idx="13">
                  <c:v>1.5700691802091296</c:v>
                </c:pt>
                <c:pt idx="14">
                  <c:v>2.2310198848079947</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Bachelor Degree Level_Female_NILF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12.578926973596094</c:v>
                </c:pt>
                <c:pt idx="1">
                  <c:v>11.567700734529518</c:v>
                </c:pt>
                <c:pt idx="2">
                  <c:v>9.974319929134225</c:v>
                </c:pt>
                <c:pt idx="3">
                  <c:v>#N/A</c:v>
                </c:pt>
                <c:pt idx="4">
                  <c:v>16.037486348357071</c:v>
                </c:pt>
                <c:pt idx="5">
                  <c:v>15.634587950921366</c:v>
                </c:pt>
                <c:pt idx="6">
                  <c:v>13.145061099103103</c:v>
                </c:pt>
                <c:pt idx="7">
                  <c:v>#N/A</c:v>
                </c:pt>
                <c:pt idx="8">
                  <c:v>11.649816417968553</c:v>
                </c:pt>
                <c:pt idx="9">
                  <c:v>11.694613793871039</c:v>
                </c:pt>
                <c:pt idx="10">
                  <c:v>12.024093466492786</c:v>
                </c:pt>
                <c:pt idx="11">
                  <c:v>#N/A</c:v>
                </c:pt>
                <c:pt idx="12">
                  <c:v>36.634740404743141</c:v>
                </c:pt>
                <c:pt idx="13">
                  <c:v>31.819251538047126</c:v>
                </c:pt>
                <c:pt idx="14">
                  <c:v>30.338175883992029</c:v>
                </c:pt>
              </c:numCache>
            </c:numRef>
          </c:val>
          <c:smooth val="0"/>
          <c:extLst>
            <c:ext xmlns:c16="http://schemas.microsoft.com/office/drawing/2014/chart" uri="{C3380CC4-5D6E-409C-BE32-E72D297353CC}">
              <c16:uniqueId val="{00000000-BC01-3F49-94AF-DD010E13F55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81.293574084586453</c:v>
                </c:pt>
                <c:pt idx="1">
                  <c:v>80.665135911752358</c:v>
                </c:pt>
                <c:pt idx="2">
                  <c:v>78.441029343379967</c:v>
                </c:pt>
                <c:pt idx="3">
                  <c:v>#N/A</c:v>
                </c:pt>
                <c:pt idx="4">
                  <c:v>82.328584012704269</c:v>
                </c:pt>
                <c:pt idx="5">
                  <c:v>82.821935504311611</c:v>
                </c:pt>
                <c:pt idx="6">
                  <c:v>82.346778391386238</c:v>
                </c:pt>
                <c:pt idx="7">
                  <c:v>#N/A</c:v>
                </c:pt>
                <c:pt idx="8">
                  <c:v>79.787286175346679</c:v>
                </c:pt>
                <c:pt idx="9">
                  <c:v>78.960904623482364</c:v>
                </c:pt>
                <c:pt idx="10">
                  <c:v>78.04711743824295</c:v>
                </c:pt>
                <c:pt idx="11">
                  <c:v>#N/A</c:v>
                </c:pt>
                <c:pt idx="12">
                  <c:v>53.077321541791662</c:v>
                </c:pt>
                <c:pt idx="13">
                  <c:v>55.393468056532903</c:v>
                </c:pt>
                <c:pt idx="14">
                  <c:v>54.972633735911963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9.1809360741946904</c:v>
                </c:pt>
                <c:pt idx="1">
                  <c:v>9.7268152629779099</c:v>
                </c:pt>
                <c:pt idx="2">
                  <c:v>11.382797236406599</c:v>
                </c:pt>
                <c:pt idx="3">
                  <c:v>#N/A</c:v>
                </c:pt>
                <c:pt idx="4">
                  <c:v>8.6144513878222284</c:v>
                </c:pt>
                <c:pt idx="5">
                  <c:v>8.6324633889927771</c:v>
                </c:pt>
                <c:pt idx="6">
                  <c:v>9.1024170009586332</c:v>
                </c:pt>
                <c:pt idx="7">
                  <c:v>#N/A</c:v>
                </c:pt>
                <c:pt idx="8">
                  <c:v>9.2017518856214853</c:v>
                </c:pt>
                <c:pt idx="9">
                  <c:v>9.8798909281926885</c:v>
                </c:pt>
                <c:pt idx="10">
                  <c:v>10.4090506754027</c:v>
                </c:pt>
                <c:pt idx="11">
                  <c:v>#N/A</c:v>
                </c:pt>
                <c:pt idx="12">
                  <c:v>16.36872217862696</c:v>
                </c:pt>
                <c:pt idx="13">
                  <c:v>16.356279676623725</c:v>
                </c:pt>
                <c:pt idx="14">
                  <c:v>16.011082979473379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3.8264012640516869</c:v>
                </c:pt>
                <c:pt idx="1">
                  <c:v>3.3443466359471534</c:v>
                </c:pt>
                <c:pt idx="2">
                  <c:v>2.9151028060913475</c:v>
                </c:pt>
                <c:pt idx="3">
                  <c:v>#N/A</c:v>
                </c:pt>
                <c:pt idx="4">
                  <c:v>3.8395677854550256</c:v>
                </c:pt>
                <c:pt idx="5">
                  <c:v>3.2864310512100396</c:v>
                </c:pt>
                <c:pt idx="6">
                  <c:v>2.5590941529288522</c:v>
                </c:pt>
                <c:pt idx="7">
                  <c:v>#N/A</c:v>
                </c:pt>
                <c:pt idx="8">
                  <c:v>3.866867525977689</c:v>
                </c:pt>
                <c:pt idx="9">
                  <c:v>3.3480451895409615</c:v>
                </c:pt>
                <c:pt idx="10">
                  <c:v>2.4930563876546388</c:v>
                </c:pt>
                <c:pt idx="11">
                  <c:v>#N/A</c:v>
                </c:pt>
                <c:pt idx="12">
                  <c:v>3.6939980448305412</c:v>
                </c:pt>
                <c:pt idx="13">
                  <c:v>3.6522333281694137</c:v>
                </c:pt>
                <c:pt idx="14">
                  <c:v>3.0521073956301854</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2.0171223664694198</c:v>
                </c:pt>
                <c:pt idx="1">
                  <c:v>2.3612181219082258</c:v>
                </c:pt>
                <c:pt idx="2">
                  <c:v>3.0184458983014859</c:v>
                </c:pt>
                <c:pt idx="3">
                  <c:v>#N/A</c:v>
                </c:pt>
                <c:pt idx="4">
                  <c:v>1.7872262085537058</c:v>
                </c:pt>
                <c:pt idx="5">
                  <c:v>2.0243665455156545</c:v>
                </c:pt>
                <c:pt idx="6">
                  <c:v>2.4585164720443915</c:v>
                </c:pt>
                <c:pt idx="7">
                  <c:v>#N/A</c:v>
                </c:pt>
                <c:pt idx="8">
                  <c:v>1.9743440673750694</c:v>
                </c:pt>
                <c:pt idx="9">
                  <c:v>2.5019684178816952</c:v>
                </c:pt>
                <c:pt idx="10">
                  <c:v>3.2878454434437208</c:v>
                </c:pt>
                <c:pt idx="11">
                  <c:v>#N/A</c:v>
                </c:pt>
                <c:pt idx="12">
                  <c:v>2.4326818560334438</c:v>
                </c:pt>
                <c:pt idx="13">
                  <c:v>2.6902726302688951</c:v>
                </c:pt>
                <c:pt idx="14">
                  <c:v>3.7322037029111628</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3.6819662106977504</c:v>
                </c:pt>
                <c:pt idx="1">
                  <c:v>3.9024840674143428</c:v>
                </c:pt>
                <c:pt idx="2">
                  <c:v>4.242624715820595</c:v>
                </c:pt>
                <c:pt idx="3">
                  <c:v>#N/A</c:v>
                </c:pt>
                <c:pt idx="4">
                  <c:v>3.4301706054647632</c:v>
                </c:pt>
                <c:pt idx="5">
                  <c:v>3.2348035099699204</c:v>
                </c:pt>
                <c:pt idx="6">
                  <c:v>3.5331939826818868</c:v>
                </c:pt>
                <c:pt idx="7">
                  <c:v>#N/A</c:v>
                </c:pt>
                <c:pt idx="8">
                  <c:v>5.1697503456790681</c:v>
                </c:pt>
                <c:pt idx="9">
                  <c:v>5.3091908409022901</c:v>
                </c:pt>
                <c:pt idx="10">
                  <c:v>5.7629300552559943</c:v>
                </c:pt>
                <c:pt idx="11">
                  <c:v>#N/A</c:v>
                </c:pt>
                <c:pt idx="12">
                  <c:v>24.427276378717391</c:v>
                </c:pt>
                <c:pt idx="13">
                  <c:v>21.907746308405073</c:v>
                </c:pt>
                <c:pt idx="14">
                  <c:v>22.231972186073317</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#,##0.0_);_(* \(#,##0.0\);_(* "-"??_);_(@_)</c:formatCode>
                <c:ptCount val="3"/>
                <c:pt idx="0">
                  <c:v>8.4697351657593138</c:v>
                </c:pt>
                <c:pt idx="1">
                  <c:v>8.7462669533866215</c:v>
                </c:pt>
                <c:pt idx="2">
                  <c:v>9.3019062460428668</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Professionals</c:v>
                </c:pt>
              </c:strCache>
            </c:strRef>
          </c:tx>
          <c:spPr>
            <a:ln w="28575" cap="rnd">
              <a:solidFill>
                <a:schemeClr val="accent5"/>
              </a:solidFill>
              <a:prstDash val="solid"/>
              <a:round/>
            </a:ln>
            <a:effectLst/>
          </c:spPr>
          <c:marker>
            <c:symbol val="circle"/>
            <c:size val="7"/>
            <c:spPr>
              <a:solidFill>
                <a:schemeClr val="accent5"/>
              </a:solidFill>
              <a:ln w="9525">
                <a:solidFill>
                  <a:schemeClr val="accent5"/>
                </a:solidFill>
                <a:prstDash val="solid"/>
              </a:ln>
              <a:effectLst/>
            </c:spPr>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Sheet1!$C$2:$C$4</c:f>
              <c:numCache>
                <c:formatCode>_(* #,##0.0_);_(* \(#,##0.0\);_(* "-"??_);_(@_)</c:formatCode>
                <c:ptCount val="3"/>
                <c:pt idx="0">
                  <c:v>49.248902656614618</c:v>
                </c:pt>
                <c:pt idx="1">
                  <c:v>49.024103461736026</c:v>
                </c:pt>
                <c:pt idx="2">
                  <c:v>47.327943819038033</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#,##0.0_);_(* \(#,##0.0\);_(* "-"??_);_(@_)</c:formatCode>
                <c:ptCount val="3"/>
                <c:pt idx="0">
                  <c:v>1.6595603489317101</c:v>
                </c:pt>
                <c:pt idx="1">
                  <c:v>1.5771089484041303</c:v>
                </c:pt>
                <c:pt idx="2">
                  <c:v>1.7098015270901132</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Sheet1!$E$2:$E$4</c:f>
              <c:numCache>
                <c:formatCode>_(* #,##0.0_);_(* \(#,##0.0\);_(* "-"??_);_(@_)</c:formatCode>
                <c:ptCount val="3"/>
                <c:pt idx="0">
                  <c:v>18.119915667680257</c:v>
                </c:pt>
                <c:pt idx="1">
                  <c:v>19.330899094354887</c:v>
                </c:pt>
                <c:pt idx="2">
                  <c:v>20.807930468171936</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#,##0.0_);_(* \(#,##0.0\);_(* "-"??_);_(@_)</c:formatCode>
                <c:ptCount val="3"/>
                <c:pt idx="0">
                  <c:v>1.2883901885946696</c:v>
                </c:pt>
                <c:pt idx="1">
                  <c:v>1.2065017991534699</c:v>
                </c:pt>
                <c:pt idx="2">
                  <c:v>1.3737866643278851</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Sheet1!$G$2:$G$4</c:f>
              <c:numCache>
                <c:formatCode>_(* #,##0.0_);_(* \(#,##0.0\);_(* "-"??_);_(@_)</c:formatCode>
                <c:ptCount val="3"/>
                <c:pt idx="0">
                  <c:v>21.213495972419416</c:v>
                </c:pt>
                <c:pt idx="1">
                  <c:v>20.115119742964875</c:v>
                </c:pt>
                <c:pt idx="2">
                  <c:v>19.47863127532916</c:v>
                </c:pt>
              </c:numCache>
            </c:numRef>
          </c:val>
          <c:smooth val="0"/>
          <c:extLst>
            <c:ext xmlns:c16="http://schemas.microsoft.com/office/drawing/2014/chart" uri="{C3380CC4-5D6E-409C-BE32-E72D297353CC}">
              <c16:uniqueId val="{00000000-0DAB-9B4C-BAD7-80A1E3F4C5A4}"/>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8.1349593626546692</c:v>
                </c:pt>
                <c:pt idx="1">
                  <c:v>8.0807755025873256</c:v>
                </c:pt>
                <c:pt idx="2">
                  <c:v>8.1768782266233231</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4.9090480779289782</c:v>
                </c:pt>
                <c:pt idx="1">
                  <c:v>5.1737545755745931</c:v>
                </c:pt>
                <c:pt idx="2">
                  <c:v>5.3123158348221935</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2.3521517463094015</c:v>
                </c:pt>
                <c:pt idx="1">
                  <c:v>2.352789641651567</c:v>
                </c:pt>
                <c:pt idx="2">
                  <c:v>2.3177203349807192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41.08099827933988</c:v>
                </c:pt>
                <c:pt idx="1">
                  <c:v>42.863059566735224</c:v>
                </c:pt>
                <c:pt idx="2">
                  <c:v>42.709111034852221</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7.2430810184169445</c:v>
                </c:pt>
                <c:pt idx="1">
                  <c:v>7.0518586708914892</c:v>
                </c:pt>
                <c:pt idx="2">
                  <c:v>7.5181831869660112</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Sheet1!$G$2:$G$4</c:f>
              <c:numCache>
                <c:formatCode>_(* #,##0.00_);_(* \(#,##0.00\);_(* "-"??_);_(@_)</c:formatCode>
                <c:ptCount val="3"/>
                <c:pt idx="0">
                  <c:v>36.279761515350124</c:v>
                </c:pt>
                <c:pt idx="1">
                  <c:v>34.477762042559789</c:v>
                </c:pt>
                <c:pt idx="2">
                  <c:v>33.965791381755544</c:v>
                </c:pt>
              </c:numCache>
            </c:numRef>
          </c:val>
          <c:smooth val="0"/>
          <c:extLst>
            <c:ext xmlns:c16="http://schemas.microsoft.com/office/drawing/2014/chart" uri="{C3380CC4-5D6E-409C-BE32-E72D297353CC}">
              <c16:uniqueId val="{00000000-B087-BE4A-AF47-E2BD6955503D}"/>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17.494223548826795</c:v>
                </c:pt>
                <c:pt idx="1">
                  <c:v>17.722708507520181</c:v>
                </c:pt>
                <c:pt idx="2">
                  <c:v>17.877059048083154</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Professionals</c:v>
                </c:pt>
              </c:strCache>
            </c:strRef>
          </c:tx>
          <c:spPr>
            <a:ln w="28575" cap="rnd">
              <a:solidFill>
                <a:schemeClr val="accent5"/>
              </a:solidFill>
              <a:prstDash val="solid"/>
              <a:round/>
            </a:ln>
            <a:effectLst/>
          </c:spPr>
          <c:marker>
            <c:symbol val="circle"/>
            <c:size val="7"/>
            <c:spPr>
              <a:solidFill>
                <a:schemeClr val="accent5"/>
              </a:solidFill>
              <a:ln w="9525">
                <a:solidFill>
                  <a:schemeClr val="accent5"/>
                </a:solidFill>
                <a:prstDash val="solid"/>
              </a:ln>
              <a:effectLst/>
            </c:spPr>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Sheet1!$C$2:$C$4</c:f>
              <c:numCache>
                <c:formatCode>_(* #,##0.00_);_(* \(#,##0.00\);_(* "-"??_);_(@_)</c:formatCode>
                <c:ptCount val="3"/>
                <c:pt idx="0">
                  <c:v>49.760683233986128</c:v>
                </c:pt>
                <c:pt idx="1">
                  <c:v>48.139576152240828</c:v>
                </c:pt>
                <c:pt idx="2">
                  <c:v>44.242614979708947</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4.3103654405926521</c:v>
                </c:pt>
                <c:pt idx="1">
                  <c:v>4.5140072609199695</c:v>
                </c:pt>
                <c:pt idx="2">
                  <c:v>4.93485440132942</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12.427064353707596</c:v>
                </c:pt>
                <c:pt idx="1">
                  <c:v>13.505234173931687</c:v>
                </c:pt>
                <c:pt idx="2">
                  <c:v>14.752019950362735</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3.4304904495597421</c:v>
                </c:pt>
                <c:pt idx="1">
                  <c:v>3.5588769376277138</c:v>
                </c:pt>
                <c:pt idx="2">
                  <c:v>4.3569930066543066</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12.577172973327093</c:v>
                </c:pt>
                <c:pt idx="1">
                  <c:v>12.559596967759621</c:v>
                </c:pt>
                <c:pt idx="2">
                  <c:v>13.836458613861431</c:v>
                </c:pt>
              </c:numCache>
            </c:numRef>
          </c:val>
          <c:smooth val="0"/>
          <c:extLst>
            <c:ext xmlns:c16="http://schemas.microsoft.com/office/drawing/2014/chart" uri="{C3380CC4-5D6E-409C-BE32-E72D297353CC}">
              <c16:uniqueId val="{00000000-0DAB-9B4C-BAD7-80A1E3F4C5A4}"/>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Year 12</c:v>
                </c:pt>
                <c:pt idx="1">
                  <c:v>Bachelor</c:v>
                </c:pt>
                <c:pt idx="2">
                  <c:v>Year 12</c:v>
                </c:pt>
                <c:pt idx="3">
                  <c:v>Bachelor</c:v>
                </c:pt>
              </c:strCache>
            </c:strRef>
          </c:cat>
          <c:val>
            <c:numRef>
              <c:f>Sheet1!$B$2:$B$5</c:f>
              <c:numCache>
                <c:formatCode>0.00</c:formatCode>
                <c:ptCount val="4"/>
                <c:pt idx="0">
                  <c:v>2.901482245308828</c:v>
                </c:pt>
                <c:pt idx="1">
                  <c:v>4.4258457848324255</c:v>
                </c:pt>
                <c:pt idx="2">
                  <c:v>4.1286218028345507</c:v>
                </c:pt>
                <c:pt idx="3">
                  <c:v>5.5767313044455067</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Year 12</c:v>
                </c:pt>
                <c:pt idx="1">
                  <c:v>Bachelor</c:v>
                </c:pt>
                <c:pt idx="2">
                  <c:v>Year 12</c:v>
                </c:pt>
                <c:pt idx="3">
                  <c:v>Bachelor</c:v>
                </c:pt>
              </c:strCache>
            </c:strRef>
          </c:cat>
          <c:val>
            <c:numRef>
              <c:f>Sheet1!$C$2:$C$5</c:f>
              <c:numCache>
                <c:formatCode>0.00</c:formatCode>
                <c:ptCount val="4"/>
                <c:pt idx="0">
                  <c:v>3.1012827701546986</c:v>
                </c:pt>
                <c:pt idx="1">
                  <c:v>4.5767987728415358</c:v>
                </c:pt>
                <c:pt idx="2">
                  <c:v>4.2860459539822804</c:v>
                </c:pt>
                <c:pt idx="3">
                  <c:v>5.7654396229115985</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dLbls>
            <c:spPr>
              <a:noFill/>
              <a:ln>
                <a:noFill/>
              </a:ln>
              <a:effectLst/>
            </c:spPr>
            <c:txPr>
              <a:bodyPr wrap="square" lIns="38100" tIns="19050" rIns="38100" bIns="19050" anchor="ctr">
                <a:spAutoFit/>
              </a:bodyPr>
              <a:lstStyle/>
              <a:p>
                <a:pPr>
                  <a:defRPr sz="1600">
                    <a:solidFill>
                      <a:schemeClr val="bg1"/>
                    </a:solidFill>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Year 12</c:v>
                </c:pt>
                <c:pt idx="1">
                  <c:v>Bachelor</c:v>
                </c:pt>
                <c:pt idx="2">
                  <c:v>Year 12</c:v>
                </c:pt>
                <c:pt idx="3">
                  <c:v>Bachelor</c:v>
                </c:pt>
              </c:strCache>
            </c:strRef>
          </c:cat>
          <c:val>
            <c:numRef>
              <c:f>Sheet1!$D$2:$D$5</c:f>
              <c:numCache>
                <c:formatCode>0.00</c:formatCode>
                <c:ptCount val="4"/>
                <c:pt idx="0">
                  <c:v>3.2123058364639601</c:v>
                </c:pt>
                <c:pt idx="1">
                  <c:v>4.6085930319917052</c:v>
                </c:pt>
                <c:pt idx="2">
                  <c:v>4.1594031011529484</c:v>
                </c:pt>
                <c:pt idx="3">
                  <c:v>5.4348416174317311</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8"/>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17.816150876298511</c:v>
                </c:pt>
                <c:pt idx="1">
                  <c:v>16.698882215292521</c:v>
                </c:pt>
                <c:pt idx="2">
                  <c:v>15.447399126671142</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8.5071120408718173</c:v>
                </c:pt>
                <c:pt idx="1">
                  <c:v>8.3976254724857622</c:v>
                </c:pt>
                <c:pt idx="2">
                  <c:v>7.8830419395669464</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9.7721680449512398</c:v>
                </c:pt>
                <c:pt idx="1">
                  <c:v>10.061754382669056</c:v>
                </c:pt>
                <c:pt idx="2">
                  <c:v>9.3246247048517272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23.025637435403667</c:v>
                </c:pt>
                <c:pt idx="1">
                  <c:v>22.649801421164835</c:v>
                </c:pt>
                <c:pt idx="2">
                  <c:v>22.040920693667321</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21.156092317480457</c:v>
                </c:pt>
                <c:pt idx="1">
                  <c:v>22.310789215463078</c:v>
                </c:pt>
                <c:pt idx="2">
                  <c:v>23.242357830879534</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19.722839284994304</c:v>
                </c:pt>
                <c:pt idx="1">
                  <c:v>19.881147292924748</c:v>
                </c:pt>
                <c:pt idx="2">
                  <c:v>22.061655704363336</c:v>
                </c:pt>
              </c:numCache>
            </c:numRef>
          </c:val>
          <c:smooth val="0"/>
          <c:extLst>
            <c:ext xmlns:c16="http://schemas.microsoft.com/office/drawing/2014/chart" uri="{C3380CC4-5D6E-409C-BE32-E72D297353CC}">
              <c16:uniqueId val="{00000000-B087-BE4A-AF47-E2BD6955503D}"/>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8.8752625225605435</c:v>
                </c:pt>
                <c:pt idx="1">
                  <c:v>8.7127262001044006</c:v>
                </c:pt>
                <c:pt idx="2">
                  <c:v>8.6699018387955782</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Professionals</c:v>
                </c:pt>
              </c:strCache>
            </c:strRef>
          </c:tx>
          <c:spPr>
            <a:ln w="28575" cap="rnd">
              <a:solidFill>
                <a:schemeClr val="accent5"/>
              </a:solidFill>
              <a:prstDash val="solid"/>
              <a:round/>
            </a:ln>
            <a:effectLst/>
          </c:spPr>
          <c:marker>
            <c:symbol val="circle"/>
            <c:size val="7"/>
            <c:spPr>
              <a:solidFill>
                <a:schemeClr val="accent5"/>
              </a:solidFill>
              <a:ln w="9525">
                <a:solidFill>
                  <a:schemeClr val="accent5"/>
                </a:solidFill>
                <a:prstDash val="solid"/>
              </a:ln>
              <a:effectLst/>
            </c:spPr>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Sheet1!$C$2:$C$4</c:f>
              <c:numCache>
                <c:formatCode>_(* #,##0.00_);_(* \(#,##0.00\);_(* "-"??_);_(@_)</c:formatCode>
                <c:ptCount val="3"/>
                <c:pt idx="0">
                  <c:v>54.592620062731484</c:v>
                </c:pt>
                <c:pt idx="1">
                  <c:v>55.336425095355047</c:v>
                </c:pt>
                <c:pt idx="2">
                  <c:v>54.838135390573846</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1.9500458525839175</c:v>
                </c:pt>
                <c:pt idx="1">
                  <c:v>1.7557890236863209</c:v>
                </c:pt>
                <c:pt idx="2">
                  <c:v>1.9306593027084964</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19.427035870121731</c:v>
                </c:pt>
                <c:pt idx="1">
                  <c:v>19.826148009836842</c:v>
                </c:pt>
                <c:pt idx="2">
                  <c:v>21.309610291956307</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0.7968425107711985</c:v>
                </c:pt>
                <c:pt idx="1">
                  <c:v>0.72357902211801683</c:v>
                </c:pt>
                <c:pt idx="2">
                  <c:v>0.9196509426925974</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14.358193181231121</c:v>
                </c:pt>
                <c:pt idx="1">
                  <c:v>13.645332648899375</c:v>
                </c:pt>
                <c:pt idx="2">
                  <c:v>12.332042233273189</c:v>
                </c:pt>
              </c:numCache>
            </c:numRef>
          </c:val>
          <c:smooth val="0"/>
          <c:extLst>
            <c:ext xmlns:c16="http://schemas.microsoft.com/office/drawing/2014/chart" uri="{C3380CC4-5D6E-409C-BE32-E72D297353CC}">
              <c16:uniqueId val="{00000000-0DAB-9B4C-BAD7-80A1E3F4C5A4}"/>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8.2627998598630121</c:v>
                </c:pt>
                <c:pt idx="1">
                  <c:v>8.2347461337550083</c:v>
                </c:pt>
                <c:pt idx="2">
                  <c:v>8.7019755086806558</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5.7111978655093774</c:v>
                </c:pt>
                <c:pt idx="1">
                  <c:v>6.3143936490140282</c:v>
                </c:pt>
                <c:pt idx="2">
                  <c:v>6.6900296491790439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2.3797058573516034</c:v>
                </c:pt>
                <c:pt idx="1">
                  <c:v>2.354584282469137</c:v>
                </c:pt>
                <c:pt idx="2">
                  <c:v>2.3880372416238416</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45.625180221414467</c:v>
                </c:pt>
                <c:pt idx="1">
                  <c:v>45.428556468148869</c:v>
                </c:pt>
                <c:pt idx="2">
                  <c:v>45.150298164042319</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6.2638143809159441</c:v>
                </c:pt>
                <c:pt idx="1">
                  <c:v>5.8306749648899894</c:v>
                </c:pt>
                <c:pt idx="2">
                  <c:v>6.3019577047334989</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31.757301814945588</c:v>
                </c:pt>
                <c:pt idx="1">
                  <c:v>31.837044501722978</c:v>
                </c:pt>
                <c:pt idx="2">
                  <c:v>30.767701731740647</c:v>
                </c:pt>
              </c:numCache>
            </c:numRef>
          </c:val>
          <c:smooth val="0"/>
          <c:extLst>
            <c:ext xmlns:c16="http://schemas.microsoft.com/office/drawing/2014/chart" uri="{C3380CC4-5D6E-409C-BE32-E72D297353CC}">
              <c16:uniqueId val="{00000000-B087-BE4A-AF47-E2BD6955503D}"/>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14.411340540934344</c:v>
                </c:pt>
                <c:pt idx="1">
                  <c:v>13.990787355521153</c:v>
                </c:pt>
                <c:pt idx="2">
                  <c:v>13.53865395178968</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Professionals</c:v>
                </c:pt>
              </c:strCache>
            </c:strRef>
          </c:tx>
          <c:spPr>
            <a:ln w="28575" cap="rnd">
              <a:solidFill>
                <a:schemeClr val="accent5"/>
              </a:solidFill>
              <a:prstDash val="solid"/>
              <a:round/>
            </a:ln>
            <a:effectLst/>
          </c:spPr>
          <c:marker>
            <c:symbol val="circle"/>
            <c:size val="7"/>
            <c:spPr>
              <a:solidFill>
                <a:schemeClr val="accent5"/>
              </a:solidFill>
              <a:ln w="9525">
                <a:solidFill>
                  <a:schemeClr val="accent5"/>
                </a:solidFill>
                <a:prstDash val="solid"/>
              </a:ln>
              <a:effectLst/>
            </c:spPr>
          </c:marker>
          <c:dLbls>
            <c:dLbl>
              <c:idx val="2"/>
              <c:layout>
                <c:manualLayout>
                  <c:x val="-8.1827606478476048E-2"/>
                  <c:y val="-3.499841375934590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C8C-614E-9B06-68140B08A441}"/>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Sheet1!$C$2:$C$4</c:f>
              <c:numCache>
                <c:formatCode>_(* #,##0.00_);_(* \(#,##0.00\);_(* "-"??_);_(@_)</c:formatCode>
                <c:ptCount val="3"/>
                <c:pt idx="0">
                  <c:v>56.607566380090169</c:v>
                </c:pt>
                <c:pt idx="1">
                  <c:v>55.56057532134448</c:v>
                </c:pt>
                <c:pt idx="2">
                  <c:v>51.186402614499357</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5.2820067356438072</c:v>
                </c:pt>
                <c:pt idx="1">
                  <c:v>5.2179197801576302</c:v>
                </c:pt>
                <c:pt idx="2">
                  <c:v>5.6358125156451733</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15.016682877338202</c:v>
                </c:pt>
                <c:pt idx="1">
                  <c:v>16.052284180439223</c:v>
                </c:pt>
                <c:pt idx="2">
                  <c:v>18.265490445653224</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2.7732209938482493</c:v>
                </c:pt>
                <c:pt idx="1">
                  <c:v>2.7238323740815518</c:v>
                </c:pt>
                <c:pt idx="2">
                  <c:v>3.8943860057426511</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5.909182472145238</c:v>
                </c:pt>
                <c:pt idx="1">
                  <c:v>6.4546009884559652</c:v>
                </c:pt>
                <c:pt idx="2">
                  <c:v>7.4792544666699214</c:v>
                </c:pt>
              </c:numCache>
            </c:numRef>
          </c:val>
          <c:smooth val="0"/>
          <c:extLst>
            <c:ext xmlns:c16="http://schemas.microsoft.com/office/drawing/2014/chart" uri="{C3380CC4-5D6E-409C-BE32-E72D297353CC}">
              <c16:uniqueId val="{00000000-0DAB-9B4C-BAD7-80A1E3F4C5A4}"/>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15.554190838838668</c:v>
                </c:pt>
                <c:pt idx="1">
                  <c:v>14.136981581035112</c:v>
                </c:pt>
                <c:pt idx="2">
                  <c:v>12.508303523619935</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8.4900158831579571</c:v>
                </c:pt>
                <c:pt idx="1">
                  <c:v>8.7663649366293281</c:v>
                </c:pt>
                <c:pt idx="2">
                  <c:v>8.0169719425937931</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12.058027230122095</c:v>
                </c:pt>
                <c:pt idx="1">
                  <c:v>12.047788972294065</c:v>
                </c:pt>
                <c:pt idx="2">
                  <c:v>10.471015330154442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26.226399618896739</c:v>
                </c:pt>
                <c:pt idx="1">
                  <c:v>25.613077047861623</c:v>
                </c:pt>
                <c:pt idx="2">
                  <c:v>25.653122639524906</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26.469066925724519</c:v>
                </c:pt>
                <c:pt idx="1">
                  <c:v>26.563216967622566</c:v>
                </c:pt>
                <c:pt idx="2">
                  <c:v>26.594199491195287</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11.202299503260024</c:v>
                </c:pt>
                <c:pt idx="1">
                  <c:v>12.872570494557305</c:v>
                </c:pt>
                <c:pt idx="2">
                  <c:v>16.75638707291164</c:v>
                </c:pt>
              </c:numCache>
            </c:numRef>
          </c:val>
          <c:smooth val="0"/>
          <c:extLst>
            <c:ext xmlns:c16="http://schemas.microsoft.com/office/drawing/2014/chart" uri="{C3380CC4-5D6E-409C-BE32-E72D297353CC}">
              <c16:uniqueId val="{00000000-B087-BE4A-AF47-E2BD6955503D}"/>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872542926272205"/>
          <c:y val="2.748372598577032E-2"/>
          <c:w val="0.69571636985700813"/>
          <c:h val="0.88440870819265049"/>
        </c:manualLayout>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15.554190838838668</c:v>
                </c:pt>
                <c:pt idx="1">
                  <c:v>14.136981581035112</c:v>
                </c:pt>
                <c:pt idx="2">
                  <c:v>12.508303523619935</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8.4900158831579571</c:v>
                </c:pt>
                <c:pt idx="1">
                  <c:v>8.7663649366293281</c:v>
                </c:pt>
                <c:pt idx="2">
                  <c:v>8.0169719425937931</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12.058027230122095</c:v>
                </c:pt>
                <c:pt idx="1">
                  <c:v>12.047788972294065</c:v>
                </c:pt>
                <c:pt idx="2">
                  <c:v>10.471015330154442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26.226399618896739</c:v>
                </c:pt>
                <c:pt idx="1">
                  <c:v>25.613077047861623</c:v>
                </c:pt>
                <c:pt idx="2">
                  <c:v>25.653122639524906</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26.469066925724519</c:v>
                </c:pt>
                <c:pt idx="1">
                  <c:v>26.563216967622566</c:v>
                </c:pt>
                <c:pt idx="2">
                  <c:v>26.594199491195287</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11.202299503260024</c:v>
                </c:pt>
                <c:pt idx="1">
                  <c:v>12.872570494557305</c:v>
                </c:pt>
                <c:pt idx="2">
                  <c:v>16.75638707291164</c:v>
                </c:pt>
              </c:numCache>
            </c:numRef>
          </c:val>
          <c:smooth val="0"/>
          <c:extLst>
            <c:ext xmlns:c16="http://schemas.microsoft.com/office/drawing/2014/chart" uri="{C3380CC4-5D6E-409C-BE32-E72D297353CC}">
              <c16:uniqueId val="{00000000-B087-BE4A-AF47-E2BD6955503D}"/>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8.7575558435895307</c:v>
                </c:pt>
                <c:pt idx="1">
                  <c:v>9.0705592029874538</c:v>
                </c:pt>
                <c:pt idx="2">
                  <c:v>9.1714180520321804</c:v>
                </c:pt>
              </c:numCache>
            </c:numRef>
          </c:val>
          <c:smooth val="0"/>
          <c:extLst>
            <c:ext xmlns:c16="http://schemas.microsoft.com/office/drawing/2014/chart" uri="{C3380CC4-5D6E-409C-BE32-E72D297353CC}">
              <c16:uniqueId val="{00000000-AAA7-FC45-AB4E-AC7C4EA7AD8E}"/>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21.906534513075698</c:v>
                </c:pt>
                <c:pt idx="1">
                  <c:v>19.504843441925402</c:v>
                </c:pt>
                <c:pt idx="2">
                  <c:v>15.431049904974603</c:v>
                </c:pt>
              </c:numCache>
            </c:numRef>
          </c:val>
          <c:smooth val="0"/>
          <c:extLst>
            <c:ext xmlns:c16="http://schemas.microsoft.com/office/drawing/2014/chart" uri="{C3380CC4-5D6E-409C-BE32-E72D297353CC}">
              <c16:uniqueId val="{00000001-AAA7-FC45-AB4E-AC7C4EA7AD8E}"/>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3.2313379691021824</c:v>
                </c:pt>
                <c:pt idx="1">
                  <c:v>3.2825104090536401</c:v>
                </c:pt>
                <c:pt idx="2">
                  <c:v>3.3341369710211999</c:v>
                </c:pt>
              </c:numCache>
            </c:numRef>
          </c:val>
          <c:smooth val="0"/>
          <c:extLst>
            <c:ext xmlns:c16="http://schemas.microsoft.com/office/drawing/2014/chart" uri="{C3380CC4-5D6E-409C-BE32-E72D297353CC}">
              <c16:uniqueId val="{00000002-AAA7-FC45-AB4E-AC7C4EA7AD8E}"/>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37.67328042496117</c:v>
                </c:pt>
                <c:pt idx="1">
                  <c:v>41.446317786889018</c:v>
                </c:pt>
                <c:pt idx="2">
                  <c:v>44.901836647166192</c:v>
                </c:pt>
              </c:numCache>
            </c:numRef>
          </c:val>
          <c:smooth val="0"/>
          <c:extLst>
            <c:ext xmlns:c16="http://schemas.microsoft.com/office/drawing/2014/chart" uri="{C3380CC4-5D6E-409C-BE32-E72D297353CC}">
              <c16:uniqueId val="{00000003-AAA7-FC45-AB4E-AC7C4EA7AD8E}"/>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2.4633455204908197</c:v>
                </c:pt>
                <c:pt idx="1">
                  <c:v>2.2949504813694075</c:v>
                </c:pt>
                <c:pt idx="2">
                  <c:v>2.6997933076577114</c:v>
                </c:pt>
              </c:numCache>
            </c:numRef>
          </c:val>
          <c:smooth val="0"/>
          <c:extLst>
            <c:ext xmlns:c16="http://schemas.microsoft.com/office/drawing/2014/chart" uri="{C3380CC4-5D6E-409C-BE32-E72D297353CC}">
              <c16:uniqueId val="{00000004-AAA7-FC45-AB4E-AC7C4EA7AD8E}"/>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25.967945728780595</c:v>
                </c:pt>
                <c:pt idx="1">
                  <c:v>24.400818677775067</c:v>
                </c:pt>
                <c:pt idx="2">
                  <c:v>24.461765117148115</c:v>
                </c:pt>
              </c:numCache>
            </c:numRef>
          </c:val>
          <c:smooth val="0"/>
          <c:extLst>
            <c:ext xmlns:c16="http://schemas.microsoft.com/office/drawing/2014/chart" uri="{C3380CC4-5D6E-409C-BE32-E72D297353CC}">
              <c16:uniqueId val="{00000005-AAA7-FC45-AB4E-AC7C4EA7AD8E}"/>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8.4697351657593138</c:v>
                </c:pt>
                <c:pt idx="1">
                  <c:v>8.7462669533866215</c:v>
                </c:pt>
                <c:pt idx="2">
                  <c:v>9.3019062460428668</c:v>
                </c:pt>
              </c:numCache>
            </c:numRef>
          </c:val>
          <c:smooth val="0"/>
          <c:extLst>
            <c:ext xmlns:c16="http://schemas.microsoft.com/office/drawing/2014/chart" uri="{C3380CC4-5D6E-409C-BE32-E72D297353CC}">
              <c16:uniqueId val="{00000000-DAFB-094E-94AE-39566CAED1F1}"/>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49.248902656614618</c:v>
                </c:pt>
                <c:pt idx="1">
                  <c:v>49.024103461736026</c:v>
                </c:pt>
                <c:pt idx="2">
                  <c:v>47.327943819038033</c:v>
                </c:pt>
              </c:numCache>
            </c:numRef>
          </c:val>
          <c:smooth val="0"/>
          <c:extLst>
            <c:ext xmlns:c16="http://schemas.microsoft.com/office/drawing/2014/chart" uri="{C3380CC4-5D6E-409C-BE32-E72D297353CC}">
              <c16:uniqueId val="{00000001-DAFB-094E-94AE-39566CAED1F1}"/>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1.6595603489317101</c:v>
                </c:pt>
                <c:pt idx="1">
                  <c:v>1.5771089484041303</c:v>
                </c:pt>
                <c:pt idx="2">
                  <c:v>1.7098015270901132</c:v>
                </c:pt>
              </c:numCache>
            </c:numRef>
          </c:val>
          <c:smooth val="0"/>
          <c:extLst>
            <c:ext xmlns:c16="http://schemas.microsoft.com/office/drawing/2014/chart" uri="{C3380CC4-5D6E-409C-BE32-E72D297353CC}">
              <c16:uniqueId val="{00000002-DAFB-094E-94AE-39566CAED1F1}"/>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18.119915667680257</c:v>
                </c:pt>
                <c:pt idx="1">
                  <c:v>19.330899094354887</c:v>
                </c:pt>
                <c:pt idx="2">
                  <c:v>20.807930468171936</c:v>
                </c:pt>
              </c:numCache>
            </c:numRef>
          </c:val>
          <c:smooth val="0"/>
          <c:extLst>
            <c:ext xmlns:c16="http://schemas.microsoft.com/office/drawing/2014/chart" uri="{C3380CC4-5D6E-409C-BE32-E72D297353CC}">
              <c16:uniqueId val="{00000003-DAFB-094E-94AE-39566CAED1F1}"/>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1.2883901885946696</c:v>
                </c:pt>
                <c:pt idx="1">
                  <c:v>1.2065017991534699</c:v>
                </c:pt>
                <c:pt idx="2">
                  <c:v>1.3737866643278851</c:v>
                </c:pt>
              </c:numCache>
            </c:numRef>
          </c:val>
          <c:smooth val="0"/>
          <c:extLst>
            <c:ext xmlns:c16="http://schemas.microsoft.com/office/drawing/2014/chart" uri="{C3380CC4-5D6E-409C-BE32-E72D297353CC}">
              <c16:uniqueId val="{00000004-DAFB-094E-94AE-39566CAED1F1}"/>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21.213495972419416</c:v>
                </c:pt>
                <c:pt idx="1">
                  <c:v>20.115119742964875</c:v>
                </c:pt>
                <c:pt idx="2">
                  <c:v>19.47863127532916</c:v>
                </c:pt>
              </c:numCache>
            </c:numRef>
          </c:val>
          <c:smooth val="0"/>
          <c:extLst>
            <c:ext xmlns:c16="http://schemas.microsoft.com/office/drawing/2014/chart" uri="{C3380CC4-5D6E-409C-BE32-E72D297353CC}">
              <c16:uniqueId val="{00000005-DAFB-094E-94AE-39566CAED1F1}"/>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872542926272205"/>
          <c:y val="2.748372598577032E-2"/>
          <c:w val="0.69571636985700813"/>
          <c:h val="0.88440870819265049"/>
        </c:manualLayout>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17.816150876298511</c:v>
                </c:pt>
                <c:pt idx="1">
                  <c:v>16.698882215292521</c:v>
                </c:pt>
                <c:pt idx="2">
                  <c:v>15.447399126671142</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8.5071120408718173</c:v>
                </c:pt>
                <c:pt idx="1">
                  <c:v>8.3976254724857622</c:v>
                </c:pt>
                <c:pt idx="2">
                  <c:v>7.8830419395669464</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9.7721680449512398</c:v>
                </c:pt>
                <c:pt idx="1">
                  <c:v>10.061754382669056</c:v>
                </c:pt>
                <c:pt idx="2">
                  <c:v>9.3246247048517272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23.025637435403667</c:v>
                </c:pt>
                <c:pt idx="1">
                  <c:v>22.649801421164835</c:v>
                </c:pt>
                <c:pt idx="2">
                  <c:v>22.040920693667321</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21.156092317480457</c:v>
                </c:pt>
                <c:pt idx="1">
                  <c:v>22.310789215463078</c:v>
                </c:pt>
                <c:pt idx="2">
                  <c:v>23.242357830879534</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19.722839284994304</c:v>
                </c:pt>
                <c:pt idx="1">
                  <c:v>19.881147292924748</c:v>
                </c:pt>
                <c:pt idx="2">
                  <c:v>22.061655704363336</c:v>
                </c:pt>
              </c:numCache>
            </c:numRef>
          </c:val>
          <c:smooth val="0"/>
          <c:extLst>
            <c:ext xmlns:c16="http://schemas.microsoft.com/office/drawing/2014/chart" uri="{C3380CC4-5D6E-409C-BE32-E72D297353CC}">
              <c16:uniqueId val="{00000000-B087-BE4A-AF47-E2BD6955503D}"/>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18.303355921562879</c:v>
                </c:pt>
                <c:pt idx="1">
                  <c:v>18.58214490157366</c:v>
                </c:pt>
                <c:pt idx="2">
                  <c:v>18.113764585903329</c:v>
                </c:pt>
              </c:numCache>
            </c:numRef>
          </c:val>
          <c:smooth val="0"/>
          <c:extLst>
            <c:ext xmlns:c16="http://schemas.microsoft.com/office/drawing/2014/chart" uri="{C3380CC4-5D6E-409C-BE32-E72D297353CC}">
              <c16:uniqueId val="{00000000-AAA7-FC45-AB4E-AC7C4EA7AD8E}"/>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23.82272037115488</c:v>
                </c:pt>
                <c:pt idx="1">
                  <c:v>21.873681349233351</c:v>
                </c:pt>
                <c:pt idx="2">
                  <c:v>17.844746113878138</c:v>
                </c:pt>
              </c:numCache>
            </c:numRef>
          </c:val>
          <c:smooth val="0"/>
          <c:extLst>
            <c:ext xmlns:c16="http://schemas.microsoft.com/office/drawing/2014/chart" uri="{C3380CC4-5D6E-409C-BE32-E72D297353CC}">
              <c16:uniqueId val="{00000001-AAA7-FC45-AB4E-AC7C4EA7AD8E}"/>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14.503800769497342</c:v>
                </c:pt>
                <c:pt idx="1">
                  <c:v>14.805604400999831</c:v>
                </c:pt>
                <c:pt idx="2">
                  <c:v>15.118486941542331</c:v>
                </c:pt>
              </c:numCache>
            </c:numRef>
          </c:val>
          <c:smooth val="0"/>
          <c:extLst>
            <c:ext xmlns:c16="http://schemas.microsoft.com/office/drawing/2014/chart" uri="{C3380CC4-5D6E-409C-BE32-E72D297353CC}">
              <c16:uniqueId val="{00000002-AAA7-FC45-AB4E-AC7C4EA7AD8E}"/>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21.380709318336351</c:v>
                </c:pt>
                <c:pt idx="1">
                  <c:v>22.69038168857908</c:v>
                </c:pt>
                <c:pt idx="2">
                  <c:v>23.3409414750144</c:v>
                </c:pt>
              </c:numCache>
            </c:numRef>
          </c:val>
          <c:smooth val="0"/>
          <c:extLst>
            <c:ext xmlns:c16="http://schemas.microsoft.com/office/drawing/2014/chart" uri="{C3380CC4-5D6E-409C-BE32-E72D297353CC}">
              <c16:uniqueId val="{00000003-AAA7-FC45-AB4E-AC7C4EA7AD8E}"/>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7.3057480712653513</c:v>
                </c:pt>
                <c:pt idx="1">
                  <c:v>7.5903722110948841</c:v>
                </c:pt>
                <c:pt idx="2">
                  <c:v>9.3338604588244554</c:v>
                </c:pt>
              </c:numCache>
            </c:numRef>
          </c:val>
          <c:smooth val="0"/>
          <c:extLst>
            <c:ext xmlns:c16="http://schemas.microsoft.com/office/drawing/2014/chart" uri="{C3380CC4-5D6E-409C-BE32-E72D297353CC}">
              <c16:uniqueId val="{00000004-AAA7-FC45-AB4E-AC7C4EA7AD8E}"/>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14.683665548183201</c:v>
                </c:pt>
                <c:pt idx="1">
                  <c:v>14.45781544851919</c:v>
                </c:pt>
                <c:pt idx="2">
                  <c:v>16.248200424837332</c:v>
                </c:pt>
              </c:numCache>
            </c:numRef>
          </c:val>
          <c:smooth val="0"/>
          <c:extLst>
            <c:ext xmlns:c16="http://schemas.microsoft.com/office/drawing/2014/chart" uri="{C3380CC4-5D6E-409C-BE32-E72D297353CC}">
              <c16:uniqueId val="{00000005-AAA7-FC45-AB4E-AC7C4EA7AD8E}"/>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Women</c:v>
                </c:pt>
                <c:pt idx="1">
                  <c:v>Men</c:v>
                </c:pt>
                <c:pt idx="2">
                  <c:v>Women</c:v>
                </c:pt>
                <c:pt idx="3">
                  <c:v>Men</c:v>
                </c:pt>
              </c:strCache>
            </c:strRef>
          </c:cat>
          <c:val>
            <c:numRef>
              <c:f>Sheet1!$B$2:$B$5</c:f>
              <c:numCache>
                <c:formatCode>0.00</c:formatCode>
                <c:ptCount val="4"/>
                <c:pt idx="0">
                  <c:v>0.15243635395235977</c:v>
                </c:pt>
                <c:pt idx="1">
                  <c:v>0.14481095016109563</c:v>
                </c:pt>
                <c:pt idx="2">
                  <c:v>0.60470318134569667</c:v>
                </c:pt>
                <c:pt idx="3">
                  <c:v>0.80285809520002127</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Women</c:v>
                </c:pt>
                <c:pt idx="1">
                  <c:v>Men</c:v>
                </c:pt>
                <c:pt idx="2">
                  <c:v>Women</c:v>
                </c:pt>
                <c:pt idx="3">
                  <c:v>Men</c:v>
                </c:pt>
              </c:strCache>
            </c:strRef>
          </c:cat>
          <c:val>
            <c:numRef>
              <c:f>Sheet1!$C$2:$C$5</c:f>
              <c:numCache>
                <c:formatCode>0.00</c:formatCode>
                <c:ptCount val="4"/>
                <c:pt idx="0">
                  <c:v>0.14755160026868375</c:v>
                </c:pt>
                <c:pt idx="1">
                  <c:v>0.14793936689293186</c:v>
                </c:pt>
                <c:pt idx="2">
                  <c:v>0.62610751380067442</c:v>
                </c:pt>
                <c:pt idx="3">
                  <c:v>0.87187965642437093</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dLbls>
            <c:spPr>
              <a:noFill/>
              <a:ln>
                <a:noFill/>
              </a:ln>
              <a:effectLst/>
            </c:spPr>
            <c:txPr>
              <a:bodyPr wrap="square" lIns="38100" tIns="19050" rIns="38100" bIns="19050" anchor="ctr">
                <a:spAutoFit/>
              </a:bodyPr>
              <a:lstStyle/>
              <a:p>
                <a:pPr>
                  <a:defRPr sz="1600">
                    <a:solidFill>
                      <a:schemeClr val="bg1"/>
                    </a:solidFill>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Women</c:v>
                </c:pt>
                <c:pt idx="1">
                  <c:v>Men</c:v>
                </c:pt>
                <c:pt idx="2">
                  <c:v>Women</c:v>
                </c:pt>
                <c:pt idx="3">
                  <c:v>Men</c:v>
                </c:pt>
              </c:strCache>
            </c:strRef>
          </c:cat>
          <c:val>
            <c:numRef>
              <c:f>Sheet1!$D$2:$D$5</c:f>
              <c:numCache>
                <c:formatCode>0.00</c:formatCode>
                <c:ptCount val="4"/>
                <c:pt idx="0">
                  <c:v>0.13962871955277451</c:v>
                </c:pt>
                <c:pt idx="1">
                  <c:v>0.12754385162787835</c:v>
                </c:pt>
                <c:pt idx="2">
                  <c:v>0.58517345004048948</c:v>
                </c:pt>
                <c:pt idx="3">
                  <c:v>0.78856615887161685</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2"/>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17.494223548826795</c:v>
                </c:pt>
                <c:pt idx="1">
                  <c:v>17.722708507520181</c:v>
                </c:pt>
                <c:pt idx="2">
                  <c:v>17.877059048083154</c:v>
                </c:pt>
              </c:numCache>
            </c:numRef>
          </c:val>
          <c:smooth val="0"/>
          <c:extLst>
            <c:ext xmlns:c16="http://schemas.microsoft.com/office/drawing/2014/chart" uri="{C3380CC4-5D6E-409C-BE32-E72D297353CC}">
              <c16:uniqueId val="{00000000-DAFB-094E-94AE-39566CAED1F1}"/>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49.760683233986128</c:v>
                </c:pt>
                <c:pt idx="1">
                  <c:v>48.139576152240828</c:v>
                </c:pt>
                <c:pt idx="2">
                  <c:v>44.242614979708947</c:v>
                </c:pt>
              </c:numCache>
            </c:numRef>
          </c:val>
          <c:smooth val="0"/>
          <c:extLst>
            <c:ext xmlns:c16="http://schemas.microsoft.com/office/drawing/2014/chart" uri="{C3380CC4-5D6E-409C-BE32-E72D297353CC}">
              <c16:uniqueId val="{00000001-DAFB-094E-94AE-39566CAED1F1}"/>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4.3103654405926521</c:v>
                </c:pt>
                <c:pt idx="1">
                  <c:v>4.5140072609199695</c:v>
                </c:pt>
                <c:pt idx="2">
                  <c:v>4.93485440132942</c:v>
                </c:pt>
              </c:numCache>
            </c:numRef>
          </c:val>
          <c:smooth val="0"/>
          <c:extLst>
            <c:ext xmlns:c16="http://schemas.microsoft.com/office/drawing/2014/chart" uri="{C3380CC4-5D6E-409C-BE32-E72D297353CC}">
              <c16:uniqueId val="{00000002-DAFB-094E-94AE-39566CAED1F1}"/>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12.427064353707596</c:v>
                </c:pt>
                <c:pt idx="1">
                  <c:v>13.505234173931687</c:v>
                </c:pt>
                <c:pt idx="2">
                  <c:v>14.752019950362735</c:v>
                </c:pt>
              </c:numCache>
            </c:numRef>
          </c:val>
          <c:smooth val="0"/>
          <c:extLst>
            <c:ext xmlns:c16="http://schemas.microsoft.com/office/drawing/2014/chart" uri="{C3380CC4-5D6E-409C-BE32-E72D297353CC}">
              <c16:uniqueId val="{00000003-DAFB-094E-94AE-39566CAED1F1}"/>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3.4304904495597421</c:v>
                </c:pt>
                <c:pt idx="1">
                  <c:v>3.5588769376277138</c:v>
                </c:pt>
                <c:pt idx="2">
                  <c:v>4.3569930066543066</c:v>
                </c:pt>
              </c:numCache>
            </c:numRef>
          </c:val>
          <c:smooth val="0"/>
          <c:extLst>
            <c:ext xmlns:c16="http://schemas.microsoft.com/office/drawing/2014/chart" uri="{C3380CC4-5D6E-409C-BE32-E72D297353CC}">
              <c16:uniqueId val="{00000004-DAFB-094E-94AE-39566CAED1F1}"/>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12.577172973327093</c:v>
                </c:pt>
                <c:pt idx="1">
                  <c:v>12.559596967759621</c:v>
                </c:pt>
                <c:pt idx="2">
                  <c:v>13.836458613861431</c:v>
                </c:pt>
              </c:numCache>
            </c:numRef>
          </c:val>
          <c:smooth val="0"/>
          <c:extLst>
            <c:ext xmlns:c16="http://schemas.microsoft.com/office/drawing/2014/chart" uri="{C3380CC4-5D6E-409C-BE32-E72D297353CC}">
              <c16:uniqueId val="{00000005-DAFB-094E-94AE-39566CAED1F1}"/>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872542926272205"/>
          <c:y val="2.748372598577032E-2"/>
          <c:w val="0.69571636985700813"/>
          <c:h val="0.88440870819265049"/>
        </c:manualLayout>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8.2627998598630121</c:v>
                </c:pt>
                <c:pt idx="1">
                  <c:v>8.2347461337550083</c:v>
                </c:pt>
                <c:pt idx="2">
                  <c:v>8.7019755086806558</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5.7111978655093774</c:v>
                </c:pt>
                <c:pt idx="1">
                  <c:v>6.3143936490140282</c:v>
                </c:pt>
                <c:pt idx="2">
                  <c:v>6.6900296491790439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2.3797058573516034</c:v>
                </c:pt>
                <c:pt idx="1">
                  <c:v>2.354584282469137</c:v>
                </c:pt>
                <c:pt idx="2">
                  <c:v>2.3880372416238416</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45.625180221414467</c:v>
                </c:pt>
                <c:pt idx="1">
                  <c:v>45.428556468148869</c:v>
                </c:pt>
                <c:pt idx="2">
                  <c:v>45.150298164042319</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6.2638143809159441</c:v>
                </c:pt>
                <c:pt idx="1">
                  <c:v>5.8306749648899894</c:v>
                </c:pt>
                <c:pt idx="2">
                  <c:v>6.3019577047334989</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31.757301814945588</c:v>
                </c:pt>
                <c:pt idx="1">
                  <c:v>31.837044501722978</c:v>
                </c:pt>
                <c:pt idx="2">
                  <c:v>30.767701731740647</c:v>
                </c:pt>
              </c:numCache>
            </c:numRef>
          </c:val>
          <c:smooth val="0"/>
          <c:extLst>
            <c:ext xmlns:c16="http://schemas.microsoft.com/office/drawing/2014/chart" uri="{C3380CC4-5D6E-409C-BE32-E72D297353CC}">
              <c16:uniqueId val="{00000000-B087-BE4A-AF47-E2BD6955503D}"/>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9.905374571623291</c:v>
                </c:pt>
                <c:pt idx="1">
                  <c:v>10.274081498584589</c:v>
                </c:pt>
                <c:pt idx="2">
                  <c:v>9.622823560086232</c:v>
                </c:pt>
              </c:numCache>
            </c:numRef>
          </c:val>
          <c:smooth val="0"/>
          <c:extLst>
            <c:ext xmlns:c16="http://schemas.microsoft.com/office/drawing/2014/chart" uri="{C3380CC4-5D6E-409C-BE32-E72D297353CC}">
              <c16:uniqueId val="{00000000-AAA7-FC45-AB4E-AC7C4EA7AD8E}"/>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14.911674103625819</c:v>
                </c:pt>
                <c:pt idx="1">
                  <c:v>14.794808509906591</c:v>
                </c:pt>
                <c:pt idx="2">
                  <c:v>12.012513524792638</c:v>
                </c:pt>
              </c:numCache>
            </c:numRef>
          </c:val>
          <c:smooth val="0"/>
          <c:extLst>
            <c:ext xmlns:c16="http://schemas.microsoft.com/office/drawing/2014/chart" uri="{C3380CC4-5D6E-409C-BE32-E72D297353CC}">
              <c16:uniqueId val="{00000001-AAA7-FC45-AB4E-AC7C4EA7AD8E}"/>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3.9138578684502408</c:v>
                </c:pt>
                <c:pt idx="1">
                  <c:v>3.7769650623984452</c:v>
                </c:pt>
                <c:pt idx="2">
                  <c:v>4.0689086767559592</c:v>
                </c:pt>
              </c:numCache>
            </c:numRef>
          </c:val>
          <c:smooth val="0"/>
          <c:extLst>
            <c:ext xmlns:c16="http://schemas.microsoft.com/office/drawing/2014/chart" uri="{C3380CC4-5D6E-409C-BE32-E72D297353CC}">
              <c16:uniqueId val="{00000002-AAA7-FC45-AB4E-AC7C4EA7AD8E}"/>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47.301318068314565</c:v>
                </c:pt>
                <c:pt idx="1">
                  <c:v>48.393782736048124</c:v>
                </c:pt>
                <c:pt idx="2">
                  <c:v>50.421705429866662</c:v>
                </c:pt>
              </c:numCache>
            </c:numRef>
          </c:val>
          <c:smooth val="0"/>
          <c:extLst>
            <c:ext xmlns:c16="http://schemas.microsoft.com/office/drawing/2014/chart" uri="{C3380CC4-5D6E-409C-BE32-E72D297353CC}">
              <c16:uniqueId val="{00000003-AAA7-FC45-AB4E-AC7C4EA7AD8E}"/>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2.3077294262560635</c:v>
                </c:pt>
                <c:pt idx="1">
                  <c:v>2.1342773487752162</c:v>
                </c:pt>
                <c:pt idx="2">
                  <c:v>2.6126174935849704</c:v>
                </c:pt>
              </c:numCache>
            </c:numRef>
          </c:val>
          <c:smooth val="0"/>
          <c:extLst>
            <c:ext xmlns:c16="http://schemas.microsoft.com/office/drawing/2014/chart" uri="{C3380CC4-5D6E-409C-BE32-E72D297353CC}">
              <c16:uniqueId val="{00000004-AAA7-FC45-AB4E-AC7C4EA7AD8E}"/>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21.660045961730013</c:v>
                </c:pt>
                <c:pt idx="1">
                  <c:v>20.626084844287035</c:v>
                </c:pt>
                <c:pt idx="2">
                  <c:v>21.261431314913544</c:v>
                </c:pt>
              </c:numCache>
            </c:numRef>
          </c:val>
          <c:smooth val="0"/>
          <c:extLst>
            <c:ext xmlns:c16="http://schemas.microsoft.com/office/drawing/2014/chart" uri="{C3380CC4-5D6E-409C-BE32-E72D297353CC}">
              <c16:uniqueId val="{00000005-AAA7-FC45-AB4E-AC7C4EA7AD8E}"/>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8.8752625225605435</c:v>
                </c:pt>
                <c:pt idx="1">
                  <c:v>8.7127262001044006</c:v>
                </c:pt>
                <c:pt idx="2">
                  <c:v>8.6699018387955782</c:v>
                </c:pt>
              </c:numCache>
            </c:numRef>
          </c:val>
          <c:smooth val="0"/>
          <c:extLst>
            <c:ext xmlns:c16="http://schemas.microsoft.com/office/drawing/2014/chart" uri="{C3380CC4-5D6E-409C-BE32-E72D297353CC}">
              <c16:uniqueId val="{00000000-DAFB-094E-94AE-39566CAED1F1}"/>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54.592620062731484</c:v>
                </c:pt>
                <c:pt idx="1">
                  <c:v>55.336425095355047</c:v>
                </c:pt>
                <c:pt idx="2">
                  <c:v>54.838135390573846</c:v>
                </c:pt>
              </c:numCache>
            </c:numRef>
          </c:val>
          <c:smooth val="0"/>
          <c:extLst>
            <c:ext xmlns:c16="http://schemas.microsoft.com/office/drawing/2014/chart" uri="{C3380CC4-5D6E-409C-BE32-E72D297353CC}">
              <c16:uniqueId val="{00000001-DAFB-094E-94AE-39566CAED1F1}"/>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1.9500458525839175</c:v>
                </c:pt>
                <c:pt idx="1">
                  <c:v>1.7557890236863209</c:v>
                </c:pt>
                <c:pt idx="2">
                  <c:v>1.9306593027084964</c:v>
                </c:pt>
              </c:numCache>
            </c:numRef>
          </c:val>
          <c:smooth val="0"/>
          <c:extLst>
            <c:ext xmlns:c16="http://schemas.microsoft.com/office/drawing/2014/chart" uri="{C3380CC4-5D6E-409C-BE32-E72D297353CC}">
              <c16:uniqueId val="{00000002-DAFB-094E-94AE-39566CAED1F1}"/>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19.427035870121731</c:v>
                </c:pt>
                <c:pt idx="1">
                  <c:v>19.826148009836842</c:v>
                </c:pt>
                <c:pt idx="2">
                  <c:v>21.309610291956307</c:v>
                </c:pt>
              </c:numCache>
            </c:numRef>
          </c:val>
          <c:smooth val="0"/>
          <c:extLst>
            <c:ext xmlns:c16="http://schemas.microsoft.com/office/drawing/2014/chart" uri="{C3380CC4-5D6E-409C-BE32-E72D297353CC}">
              <c16:uniqueId val="{00000003-DAFB-094E-94AE-39566CAED1F1}"/>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0.7968425107711985</c:v>
                </c:pt>
                <c:pt idx="1">
                  <c:v>0.72357902211801683</c:v>
                </c:pt>
                <c:pt idx="2">
                  <c:v>0.9196509426925974</c:v>
                </c:pt>
              </c:numCache>
            </c:numRef>
          </c:val>
          <c:smooth val="0"/>
          <c:extLst>
            <c:ext xmlns:c16="http://schemas.microsoft.com/office/drawing/2014/chart" uri="{C3380CC4-5D6E-409C-BE32-E72D297353CC}">
              <c16:uniqueId val="{00000004-DAFB-094E-94AE-39566CAED1F1}"/>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14.358193181231121</c:v>
                </c:pt>
                <c:pt idx="1">
                  <c:v>13.645332648899375</c:v>
                </c:pt>
                <c:pt idx="2">
                  <c:v>12.332042233273189</c:v>
                </c:pt>
              </c:numCache>
            </c:numRef>
          </c:val>
          <c:smooth val="0"/>
          <c:extLst>
            <c:ext xmlns:c16="http://schemas.microsoft.com/office/drawing/2014/chart" uri="{C3380CC4-5D6E-409C-BE32-E72D297353CC}">
              <c16:uniqueId val="{00000005-DAFB-094E-94AE-39566CAED1F1}"/>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872542926272205"/>
          <c:y val="2.748372598577032E-2"/>
          <c:w val="0.69571636985700813"/>
          <c:h val="0.88440870819265049"/>
        </c:manualLayout>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15.554190838838668</c:v>
                </c:pt>
                <c:pt idx="1">
                  <c:v>14.136981581035112</c:v>
                </c:pt>
                <c:pt idx="2">
                  <c:v>12.508303523619935</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8.4900158831579571</c:v>
                </c:pt>
                <c:pt idx="1">
                  <c:v>8.7663649366293281</c:v>
                </c:pt>
                <c:pt idx="2">
                  <c:v>8.0169719425937931</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12.058027230122095</c:v>
                </c:pt>
                <c:pt idx="1">
                  <c:v>12.047788972294065</c:v>
                </c:pt>
                <c:pt idx="2">
                  <c:v>10.471015330154442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26.226399618896739</c:v>
                </c:pt>
                <c:pt idx="1">
                  <c:v>25.613077047861623</c:v>
                </c:pt>
                <c:pt idx="2">
                  <c:v>25.653122639524906</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26.469066925724519</c:v>
                </c:pt>
                <c:pt idx="1">
                  <c:v>26.563216967622566</c:v>
                </c:pt>
                <c:pt idx="2">
                  <c:v>26.594199491195287</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11.202299503260024</c:v>
                </c:pt>
                <c:pt idx="1">
                  <c:v>12.872570494557305</c:v>
                </c:pt>
                <c:pt idx="2">
                  <c:v>16.75638707291164</c:v>
                </c:pt>
              </c:numCache>
            </c:numRef>
          </c:val>
          <c:smooth val="0"/>
          <c:extLst>
            <c:ext xmlns:c16="http://schemas.microsoft.com/office/drawing/2014/chart" uri="{C3380CC4-5D6E-409C-BE32-E72D297353CC}">
              <c16:uniqueId val="{00000000-B087-BE4A-AF47-E2BD6955503D}"/>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0.00</c:formatCode>
                <c:ptCount val="3"/>
                <c:pt idx="0">
                  <c:v>15.897166268531024</c:v>
                </c:pt>
                <c:pt idx="1">
                  <c:v>15.397258086741004</c:v>
                </c:pt>
                <c:pt idx="2">
                  <c:v>14.474414535339239</c:v>
                </c:pt>
              </c:numCache>
            </c:numRef>
          </c:val>
          <c:smooth val="0"/>
          <c:extLst>
            <c:ext xmlns:c16="http://schemas.microsoft.com/office/drawing/2014/chart" uri="{C3380CC4-5D6E-409C-BE32-E72D297353CC}">
              <c16:uniqueId val="{00000000-AAA7-FC45-AB4E-AC7C4EA7AD8E}"/>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0.00</c:formatCode>
                <c:ptCount val="3"/>
                <c:pt idx="0">
                  <c:v>22.369122861771277</c:v>
                </c:pt>
                <c:pt idx="1">
                  <c:v>21.58532274362824</c:v>
                </c:pt>
                <c:pt idx="2">
                  <c:v>16.801116839859905</c:v>
                </c:pt>
              </c:numCache>
            </c:numRef>
          </c:val>
          <c:smooth val="0"/>
          <c:extLst>
            <c:ext xmlns:c16="http://schemas.microsoft.com/office/drawing/2014/chart" uri="{C3380CC4-5D6E-409C-BE32-E72D297353CC}">
              <c16:uniqueId val="{00000001-AAA7-FC45-AB4E-AC7C4EA7AD8E}"/>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0.00</c:formatCode>
                <c:ptCount val="3"/>
                <c:pt idx="0">
                  <c:v>18.378777288013787</c:v>
                </c:pt>
                <c:pt idx="1">
                  <c:v>18.400275993504028</c:v>
                </c:pt>
                <c:pt idx="2">
                  <c:v>19.332834652154112</c:v>
                </c:pt>
              </c:numCache>
            </c:numRef>
          </c:val>
          <c:smooth val="0"/>
          <c:extLst>
            <c:ext xmlns:c16="http://schemas.microsoft.com/office/drawing/2014/chart" uri="{C3380CC4-5D6E-409C-BE32-E72D297353CC}">
              <c16:uniqueId val="{00000002-AAA7-FC45-AB4E-AC7C4EA7AD8E}"/>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0.00</c:formatCode>
                <c:ptCount val="3"/>
                <c:pt idx="0">
                  <c:v>27.756204503572114</c:v>
                </c:pt>
                <c:pt idx="1">
                  <c:v>27.97847408340872</c:v>
                </c:pt>
                <c:pt idx="2">
                  <c:v>28.120440124818749</c:v>
                </c:pt>
              </c:numCache>
            </c:numRef>
          </c:val>
          <c:smooth val="0"/>
          <c:extLst>
            <c:ext xmlns:c16="http://schemas.microsoft.com/office/drawing/2014/chart" uri="{C3380CC4-5D6E-409C-BE32-E72D297353CC}">
              <c16:uniqueId val="{00000003-AAA7-FC45-AB4E-AC7C4EA7AD8E}"/>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0.00</c:formatCode>
                <c:ptCount val="3"/>
                <c:pt idx="0">
                  <c:v>8.2661216823227015</c:v>
                </c:pt>
                <c:pt idx="1">
                  <c:v>8.2028313007700682</c:v>
                </c:pt>
                <c:pt idx="2">
                  <c:v>10.962334819510938</c:v>
                </c:pt>
              </c:numCache>
            </c:numRef>
          </c:val>
          <c:smooth val="0"/>
          <c:extLst>
            <c:ext xmlns:c16="http://schemas.microsoft.com/office/drawing/2014/chart" uri="{C3380CC4-5D6E-409C-BE32-E72D297353CC}">
              <c16:uniqueId val="{00000004-AAA7-FC45-AB4E-AC7C4EA7AD8E}"/>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0.00</c:formatCode>
                <c:ptCount val="3"/>
                <c:pt idx="0">
                  <c:v>7.3326073957890943</c:v>
                </c:pt>
                <c:pt idx="1">
                  <c:v>8.4358377919479413</c:v>
                </c:pt>
                <c:pt idx="2">
                  <c:v>10.308859028317062</c:v>
                </c:pt>
              </c:numCache>
            </c:numRef>
          </c:val>
          <c:smooth val="0"/>
          <c:extLst>
            <c:ext xmlns:c16="http://schemas.microsoft.com/office/drawing/2014/chart" uri="{C3380CC4-5D6E-409C-BE32-E72D297353CC}">
              <c16:uniqueId val="{00000005-AAA7-FC45-AB4E-AC7C4EA7AD8E}"/>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numRef>
              <c:f>Sheet1!$A$2:$A$4</c:f>
              <c:numCache>
                <c:formatCode>General</c:formatCode>
                <c:ptCount val="3"/>
                <c:pt idx="0">
                  <c:v>2006</c:v>
                </c:pt>
                <c:pt idx="1">
                  <c:v>2011</c:v>
                </c:pt>
                <c:pt idx="2">
                  <c:v>2016</c:v>
                </c:pt>
              </c:numCache>
            </c:numRef>
          </c:cat>
          <c:val>
            <c:numRef>
              <c:f>Sheet1!$B$2:$B$4</c:f>
              <c:numCache>
                <c:formatCode>_(* #,##0.00_);_(* \(#,##0.00\);_(* "-"??_);_(@_)</c:formatCode>
                <c:ptCount val="3"/>
                <c:pt idx="0">
                  <c:v>14.411340540934344</c:v>
                </c:pt>
                <c:pt idx="1">
                  <c:v>13.990787355521153</c:v>
                </c:pt>
                <c:pt idx="2">
                  <c:v>13.53865395178968</c:v>
                </c:pt>
              </c:numCache>
            </c:numRef>
          </c:val>
          <c:smooth val="0"/>
          <c:extLst>
            <c:ext xmlns:c16="http://schemas.microsoft.com/office/drawing/2014/chart" uri="{C3380CC4-5D6E-409C-BE32-E72D297353CC}">
              <c16:uniqueId val="{00000000-DAFB-094E-94AE-39566CAED1F1}"/>
            </c:ext>
          </c:extLst>
        </c:ser>
        <c:ser>
          <c:idx val="1"/>
          <c:order val="1"/>
          <c:tx>
            <c:strRef>
              <c:f>Sheet1!$C$1</c:f>
              <c:strCache>
                <c:ptCount val="1"/>
                <c:pt idx="0">
                  <c:v>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56.607566380090169</c:v>
                </c:pt>
                <c:pt idx="1">
                  <c:v>55.56057532134448</c:v>
                </c:pt>
                <c:pt idx="2">
                  <c:v>51.186402614499357</c:v>
                </c:pt>
              </c:numCache>
            </c:numRef>
          </c:val>
          <c:smooth val="0"/>
          <c:extLst>
            <c:ext xmlns:c16="http://schemas.microsoft.com/office/drawing/2014/chart" uri="{C3380CC4-5D6E-409C-BE32-E72D297353CC}">
              <c16:uniqueId val="{00000001-DAFB-094E-94AE-39566CAED1F1}"/>
            </c:ext>
          </c:extLst>
        </c:ser>
        <c:ser>
          <c:idx val="2"/>
          <c:order val="2"/>
          <c:tx>
            <c:strRef>
              <c:f>Sheet1!$D$1</c:f>
              <c:strCache>
                <c:ptCount val="1"/>
                <c:pt idx="0">
                  <c:v>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5.2820067356438072</c:v>
                </c:pt>
                <c:pt idx="1">
                  <c:v>5.2179197801576302</c:v>
                </c:pt>
                <c:pt idx="2">
                  <c:v>5.6358125156451733</c:v>
                </c:pt>
              </c:numCache>
            </c:numRef>
          </c:val>
          <c:smooth val="0"/>
          <c:extLst>
            <c:ext xmlns:c16="http://schemas.microsoft.com/office/drawing/2014/chart" uri="{C3380CC4-5D6E-409C-BE32-E72D297353CC}">
              <c16:uniqueId val="{00000002-DAFB-094E-94AE-39566CAED1F1}"/>
            </c:ext>
          </c:extLst>
        </c:ser>
        <c:ser>
          <c:idx val="3"/>
          <c:order val="3"/>
          <c:tx>
            <c:strRef>
              <c:f>Sheet1!$E$1</c:f>
              <c:strCache>
                <c:ptCount val="1"/>
                <c:pt idx="0">
                  <c:v>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15.016682877338202</c:v>
                </c:pt>
                <c:pt idx="1">
                  <c:v>16.052284180439223</c:v>
                </c:pt>
                <c:pt idx="2">
                  <c:v>18.265490445653224</c:v>
                </c:pt>
              </c:numCache>
            </c:numRef>
          </c:val>
          <c:smooth val="0"/>
          <c:extLst>
            <c:ext xmlns:c16="http://schemas.microsoft.com/office/drawing/2014/chart" uri="{C3380CC4-5D6E-409C-BE32-E72D297353CC}">
              <c16:uniqueId val="{00000003-DAFB-094E-94AE-39566CAED1F1}"/>
            </c:ext>
          </c:extLst>
        </c:ser>
        <c:ser>
          <c:idx val="4"/>
          <c:order val="4"/>
          <c:tx>
            <c:strRef>
              <c:f>Sheet1!$F$1</c:f>
              <c:strCache>
                <c:ptCount val="1"/>
                <c:pt idx="0">
                  <c:v>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2.7732209938482493</c:v>
                </c:pt>
                <c:pt idx="1">
                  <c:v>2.7238323740815518</c:v>
                </c:pt>
                <c:pt idx="2">
                  <c:v>3.8943860057426511</c:v>
                </c:pt>
              </c:numCache>
            </c:numRef>
          </c:val>
          <c:smooth val="0"/>
          <c:extLst>
            <c:ext xmlns:c16="http://schemas.microsoft.com/office/drawing/2014/chart" uri="{C3380CC4-5D6E-409C-BE32-E72D297353CC}">
              <c16:uniqueId val="{00000004-DAFB-094E-94AE-39566CAED1F1}"/>
            </c:ext>
          </c:extLst>
        </c:ser>
        <c:ser>
          <c:idx val="5"/>
          <c:order val="5"/>
          <c:tx>
            <c:strRef>
              <c:f>Sheet1!$G$1</c:f>
              <c:strCache>
                <c:ptCount val="1"/>
                <c:pt idx="0">
                  <c:v>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5.909182472145238</c:v>
                </c:pt>
                <c:pt idx="1">
                  <c:v>6.4546009884559652</c:v>
                </c:pt>
                <c:pt idx="2">
                  <c:v>7.4792544666699214</c:v>
                </c:pt>
              </c:numCache>
            </c:numRef>
          </c:val>
          <c:smooth val="0"/>
          <c:extLst>
            <c:ext xmlns:c16="http://schemas.microsoft.com/office/drawing/2014/chart" uri="{C3380CC4-5D6E-409C-BE32-E72D297353CC}">
              <c16:uniqueId val="{00000005-DAFB-094E-94AE-39566CAED1F1}"/>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Year 12 or equivalent_Female_Managers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8.2627998598630121</c:v>
                </c:pt>
                <c:pt idx="1">
                  <c:v>8.2347461337550083</c:v>
                </c:pt>
                <c:pt idx="2">
                  <c:v>8.7019755086806558</c:v>
                </c:pt>
                <c:pt idx="3">
                  <c:v>#N/A</c:v>
                </c:pt>
                <c:pt idx="4">
                  <c:v>9.1242739251319129</c:v>
                </c:pt>
                <c:pt idx="5">
                  <c:v>8.9939077409636443</c:v>
                </c:pt>
                <c:pt idx="6">
                  <c:v>9.3185305900211173</c:v>
                </c:pt>
                <c:pt idx="7">
                  <c:v>#N/A</c:v>
                </c:pt>
                <c:pt idx="8">
                  <c:v>9.669937237878294</c:v>
                </c:pt>
                <c:pt idx="9">
                  <c:v>9.5019600966802944</c:v>
                </c:pt>
                <c:pt idx="10">
                  <c:v>9.4003582821653211</c:v>
                </c:pt>
                <c:pt idx="11">
                  <c:v>#N/A</c:v>
                </c:pt>
                <c:pt idx="12">
                  <c:v>6.4404276625490526</c:v>
                </c:pt>
                <c:pt idx="13">
                  <c:v>6.5925671379275386</c:v>
                </c:pt>
                <c:pt idx="14">
                  <c:v>6.4571887306545177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Year 12 or equivalent_Female_Professionals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5.7111978655093774</c:v>
                </c:pt>
                <c:pt idx="1">
                  <c:v>6.3143936490140282</c:v>
                </c:pt>
                <c:pt idx="2">
                  <c:v>6.6900296491790439</c:v>
                </c:pt>
                <c:pt idx="3">
                  <c:v>#N/A</c:v>
                </c:pt>
                <c:pt idx="4">
                  <c:v>5.8636178013283571</c:v>
                </c:pt>
                <c:pt idx="5">
                  <c:v>5.9042487000876527</c:v>
                </c:pt>
                <c:pt idx="6">
                  <c:v>6.2894595046701163</c:v>
                </c:pt>
                <c:pt idx="7">
                  <c:v>#N/A</c:v>
                </c:pt>
                <c:pt idx="8">
                  <c:v>5.349644883433089</c:v>
                </c:pt>
                <c:pt idx="9">
                  <c:v>5.5533565716361544</c:v>
                </c:pt>
                <c:pt idx="10">
                  <c:v>5.611932870784786</c:v>
                </c:pt>
                <c:pt idx="11">
                  <c:v>#N/A</c:v>
                </c:pt>
                <c:pt idx="12">
                  <c:v>3.2865586507195443</c:v>
                </c:pt>
                <c:pt idx="13">
                  <c:v>3.5552847559461727</c:v>
                </c:pt>
                <c:pt idx="14">
                  <c:v>3.5605771413037437</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Year 12 or equivalent_Female_Tech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2.3797058573516034</c:v>
                </c:pt>
                <c:pt idx="1">
                  <c:v>2.354584282469137</c:v>
                </c:pt>
                <c:pt idx="2">
                  <c:v>2.3880372416238416</c:v>
                </c:pt>
                <c:pt idx="3">
                  <c:v>#N/A</c:v>
                </c:pt>
                <c:pt idx="4">
                  <c:v>2.4434348025351817</c:v>
                </c:pt>
                <c:pt idx="5">
                  <c:v>2.3654434600546881</c:v>
                </c:pt>
                <c:pt idx="6">
                  <c:v>2.3488263715978439</c:v>
                </c:pt>
                <c:pt idx="7">
                  <c:v>#N/A</c:v>
                </c:pt>
                <c:pt idx="8">
                  <c:v>2.7702876559921252</c:v>
                </c:pt>
                <c:pt idx="9">
                  <c:v>2.7203730156373345</c:v>
                </c:pt>
                <c:pt idx="10">
                  <c:v>2.4317253854875096</c:v>
                </c:pt>
                <c:pt idx="11">
                  <c:v>#N/A</c:v>
                </c:pt>
                <c:pt idx="12">
                  <c:v>1.6540673808240354</c:v>
                </c:pt>
                <c:pt idx="13">
                  <c:v>1.8660421315375664</c:v>
                </c:pt>
                <c:pt idx="14">
                  <c:v>1.9331606337134979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Year 12 or equivalent_Female_Service,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45.625180221414467</c:v>
                </c:pt>
                <c:pt idx="1">
                  <c:v>45.428556468148869</c:v>
                </c:pt>
                <c:pt idx="2">
                  <c:v>45.150298164042319</c:v>
                </c:pt>
                <c:pt idx="3">
                  <c:v>#N/A</c:v>
                </c:pt>
                <c:pt idx="4">
                  <c:v>45.566961844690759</c:v>
                </c:pt>
                <c:pt idx="5">
                  <c:v>46.369708945335937</c:v>
                </c:pt>
                <c:pt idx="6">
                  <c:v>45.043139479160708</c:v>
                </c:pt>
                <c:pt idx="7">
                  <c:v>#N/A</c:v>
                </c:pt>
                <c:pt idx="8">
                  <c:v>43.423099231936405</c:v>
                </c:pt>
                <c:pt idx="9">
                  <c:v>46.097721239883107</c:v>
                </c:pt>
                <c:pt idx="10">
                  <c:v>46.400390159412311</c:v>
                </c:pt>
                <c:pt idx="11">
                  <c:v>#N/A</c:v>
                </c:pt>
                <c:pt idx="12">
                  <c:v>26.609763212354174</c:v>
                </c:pt>
                <c:pt idx="13">
                  <c:v>30.917580936734829</c:v>
                </c:pt>
                <c:pt idx="14">
                  <c:v>32.238366239838271</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Year 12 or equivalent_Female_Labourer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6.2638143809159441</c:v>
                </c:pt>
                <c:pt idx="1">
                  <c:v>5.8306749648899894</c:v>
                </c:pt>
                <c:pt idx="2">
                  <c:v>6.3019577047334989</c:v>
                </c:pt>
                <c:pt idx="3">
                  <c:v>#N/A</c:v>
                </c:pt>
                <c:pt idx="4">
                  <c:v>7.445114417959644</c:v>
                </c:pt>
                <c:pt idx="5">
                  <c:v>7.0515246180146764</c:v>
                </c:pt>
                <c:pt idx="6">
                  <c:v>7.6117456146684628</c:v>
                </c:pt>
                <c:pt idx="7">
                  <c:v>#N/A</c:v>
                </c:pt>
                <c:pt idx="8">
                  <c:v>10.185891274919967</c:v>
                </c:pt>
                <c:pt idx="9">
                  <c:v>9.4131427156666447</c:v>
                </c:pt>
                <c:pt idx="10">
                  <c:v>8.8823401134233997</c:v>
                </c:pt>
                <c:pt idx="11">
                  <c:v>#N/A</c:v>
                </c:pt>
                <c:pt idx="12">
                  <c:v>5.6522740332976484</c:v>
                </c:pt>
                <c:pt idx="13">
                  <c:v>6.5776545185810633</c:v>
                </c:pt>
                <c:pt idx="14">
                  <c:v>7.6873217592132921</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Year 12 or equivalent_Female_Not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31.757301814945588</c:v>
                </c:pt>
                <c:pt idx="1">
                  <c:v>31.837044501722978</c:v>
                </c:pt>
                <c:pt idx="2">
                  <c:v>30.767701731740647</c:v>
                </c:pt>
                <c:pt idx="3">
                  <c:v>#N/A</c:v>
                </c:pt>
                <c:pt idx="4">
                  <c:v>29.556597208354145</c:v>
                </c:pt>
                <c:pt idx="5">
                  <c:v>29.315166535543405</c:v>
                </c:pt>
                <c:pt idx="6">
                  <c:v>29.388298439881748</c:v>
                </c:pt>
                <c:pt idx="7">
                  <c:v>#N/A</c:v>
                </c:pt>
                <c:pt idx="8">
                  <c:v>28.601139715840127</c:v>
                </c:pt>
                <c:pt idx="9">
                  <c:v>26.713446360496459</c:v>
                </c:pt>
                <c:pt idx="10">
                  <c:v>27.273253188726677</c:v>
                </c:pt>
                <c:pt idx="11">
                  <c:v>#N/A</c:v>
                </c:pt>
                <c:pt idx="12">
                  <c:v>56.356909060255546</c:v>
                </c:pt>
                <c:pt idx="13">
                  <c:v>50.490870519272832</c:v>
                </c:pt>
                <c:pt idx="14">
                  <c:v>48.123385495276693</c:v>
                </c:pt>
              </c:numCache>
            </c:numRef>
          </c:val>
          <c:smooth val="0"/>
          <c:extLst>
            <c:ext xmlns:c16="http://schemas.microsoft.com/office/drawing/2014/chart" uri="{C3380CC4-5D6E-409C-BE32-E72D297353CC}">
              <c16:uniqueId val="{00000000-2E29-DC4E-BA5C-629920649AC6}"/>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Year 12 or equivalent_Male_Managers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15.554190838838668</c:v>
                </c:pt>
                <c:pt idx="1">
                  <c:v>14.136981581035112</c:v>
                </c:pt>
                <c:pt idx="2">
                  <c:v>12.508303523619935</c:v>
                </c:pt>
                <c:pt idx="3">
                  <c:v>#N/A</c:v>
                </c:pt>
                <c:pt idx="4">
                  <c:v>21.566260105857289</c:v>
                </c:pt>
                <c:pt idx="5">
                  <c:v>20.088872546685565</c:v>
                </c:pt>
                <c:pt idx="6">
                  <c:v>18.596864687108273</c:v>
                </c:pt>
                <c:pt idx="7">
                  <c:v>#N/A</c:v>
                </c:pt>
                <c:pt idx="8">
                  <c:v>22.561150910309586</c:v>
                </c:pt>
                <c:pt idx="9">
                  <c:v>21.113140237995019</c:v>
                </c:pt>
                <c:pt idx="10">
                  <c:v>19.637684162100157</c:v>
                </c:pt>
                <c:pt idx="11">
                  <c:v>#N/A</c:v>
                </c:pt>
                <c:pt idx="12">
                  <c:v>16.465974294810856</c:v>
                </c:pt>
                <c:pt idx="13">
                  <c:v>16.151436121645997</c:v>
                </c:pt>
                <c:pt idx="14">
                  <c:v>15.605192900264987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Year 12 or equivalent_Male_Professionals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8.4900158831579571</c:v>
                </c:pt>
                <c:pt idx="1">
                  <c:v>8.7663649366293281</c:v>
                </c:pt>
                <c:pt idx="2">
                  <c:v>8.0169719425937931</c:v>
                </c:pt>
                <c:pt idx="3">
                  <c:v>#N/A</c:v>
                </c:pt>
                <c:pt idx="4">
                  <c:v>10.557525622890726</c:v>
                </c:pt>
                <c:pt idx="5">
                  <c:v>9.9437244630155277</c:v>
                </c:pt>
                <c:pt idx="6">
                  <c:v>9.5506658624639815</c:v>
                </c:pt>
                <c:pt idx="7">
                  <c:v>#N/A</c:v>
                </c:pt>
                <c:pt idx="8">
                  <c:v>9.6983791755259361</c:v>
                </c:pt>
                <c:pt idx="9">
                  <c:v>9.726898368419306</c:v>
                </c:pt>
                <c:pt idx="10">
                  <c:v>9.3839308639504111</c:v>
                </c:pt>
                <c:pt idx="11">
                  <c:v>#N/A</c:v>
                </c:pt>
                <c:pt idx="12">
                  <c:v>7.2370685408647208</c:v>
                </c:pt>
                <c:pt idx="13">
                  <c:v>7.096889264264485</c:v>
                </c:pt>
                <c:pt idx="14">
                  <c:v>6.6902208833983199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Year 12 or equivalent_Male_Tech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12.058027230122095</c:v>
                </c:pt>
                <c:pt idx="1">
                  <c:v>12.047788972294065</c:v>
                </c:pt>
                <c:pt idx="2">
                  <c:v>10.471015330154442</c:v>
                </c:pt>
                <c:pt idx="3">
                  <c:v>#N/A</c:v>
                </c:pt>
                <c:pt idx="4">
                  <c:v>9.9415317065669058</c:v>
                </c:pt>
                <c:pt idx="5">
                  <c:v>10.209187918270931</c:v>
                </c:pt>
                <c:pt idx="6">
                  <c:v>9.6332500960796583</c:v>
                </c:pt>
                <c:pt idx="7">
                  <c:v>#N/A</c:v>
                </c:pt>
                <c:pt idx="8">
                  <c:v>9.0035565706288416</c:v>
                </c:pt>
                <c:pt idx="9">
                  <c:v>9.2667692480764821</c:v>
                </c:pt>
                <c:pt idx="10">
                  <c:v>8.8657758916654839</c:v>
                </c:pt>
                <c:pt idx="11">
                  <c:v>#N/A</c:v>
                </c:pt>
                <c:pt idx="12">
                  <c:v>5.7144580724091307</c:v>
                </c:pt>
                <c:pt idx="13">
                  <c:v>6.6308690569014646</c:v>
                </c:pt>
                <c:pt idx="14">
                  <c:v>6.7410371764426502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Year 12 or equivalent_Male_Service,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26.226399618896739</c:v>
                </c:pt>
                <c:pt idx="1">
                  <c:v>25.613077047861623</c:v>
                </c:pt>
                <c:pt idx="2">
                  <c:v>25.653122639524906</c:v>
                </c:pt>
                <c:pt idx="3">
                  <c:v>#N/A</c:v>
                </c:pt>
                <c:pt idx="4">
                  <c:v>25.327648505957075</c:v>
                </c:pt>
                <c:pt idx="5">
                  <c:v>23.636926014359126</c:v>
                </c:pt>
                <c:pt idx="6">
                  <c:v>21.993671560587625</c:v>
                </c:pt>
                <c:pt idx="7">
                  <c:v>#N/A</c:v>
                </c:pt>
                <c:pt idx="8">
                  <c:v>22.93541508460601</c:v>
                </c:pt>
                <c:pt idx="9">
                  <c:v>22.556182110888152</c:v>
                </c:pt>
                <c:pt idx="10">
                  <c:v>22.191132701332062</c:v>
                </c:pt>
                <c:pt idx="11">
                  <c:v>#N/A</c:v>
                </c:pt>
                <c:pt idx="12">
                  <c:v>16.767949222904939</c:v>
                </c:pt>
                <c:pt idx="13">
                  <c:v>17.67085037012999</c:v>
                </c:pt>
                <c:pt idx="14">
                  <c:v>17.26460196916068</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Year 12 or equivalent_Male_Labourer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26.469066925724519</c:v>
                </c:pt>
                <c:pt idx="1">
                  <c:v>26.563216967622566</c:v>
                </c:pt>
                <c:pt idx="2">
                  <c:v>26.594199491195287</c:v>
                </c:pt>
                <c:pt idx="3">
                  <c:v>#N/A</c:v>
                </c:pt>
                <c:pt idx="4">
                  <c:v>20.853490751980637</c:v>
                </c:pt>
                <c:pt idx="5">
                  <c:v>23.628126068523418</c:v>
                </c:pt>
                <c:pt idx="6">
                  <c:v>25.101484925027808</c:v>
                </c:pt>
                <c:pt idx="7">
                  <c:v>#N/A</c:v>
                </c:pt>
                <c:pt idx="8">
                  <c:v>20.184774739528784</c:v>
                </c:pt>
                <c:pt idx="9">
                  <c:v>21.24609090490446</c:v>
                </c:pt>
                <c:pt idx="10">
                  <c:v>22.094007625920451</c:v>
                </c:pt>
                <c:pt idx="11">
                  <c:v>#N/A</c:v>
                </c:pt>
                <c:pt idx="12">
                  <c:v>15.649871090617603</c:v>
                </c:pt>
                <c:pt idx="13">
                  <c:v>17.417567533024659</c:v>
                </c:pt>
                <c:pt idx="14">
                  <c:v>19.001774829862981</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Year 12 or equivalent_Male_Not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11.202299503260024</c:v>
                </c:pt>
                <c:pt idx="1">
                  <c:v>12.872570494557305</c:v>
                </c:pt>
                <c:pt idx="2">
                  <c:v>16.75638707291164</c:v>
                </c:pt>
                <c:pt idx="3">
                  <c:v>#N/A</c:v>
                </c:pt>
                <c:pt idx="4">
                  <c:v>11.753543306747371</c:v>
                </c:pt>
                <c:pt idx="5">
                  <c:v>12.493162989145432</c:v>
                </c:pt>
                <c:pt idx="6">
                  <c:v>15.124062868732654</c:v>
                </c:pt>
                <c:pt idx="7">
                  <c:v>#N/A</c:v>
                </c:pt>
                <c:pt idx="8">
                  <c:v>15.616723519400841</c:v>
                </c:pt>
                <c:pt idx="9">
                  <c:v>16.090919129716578</c:v>
                </c:pt>
                <c:pt idx="10">
                  <c:v>17.827468755031425</c:v>
                </c:pt>
                <c:pt idx="11">
                  <c:v>#N/A</c:v>
                </c:pt>
                <c:pt idx="12">
                  <c:v>38.164678778392755</c:v>
                </c:pt>
                <c:pt idx="13">
                  <c:v>35.0323876540334</c:v>
                </c:pt>
                <c:pt idx="14">
                  <c:v>34.697172240870387</c:v>
                </c:pt>
              </c:numCache>
            </c:numRef>
          </c:val>
          <c:smooth val="0"/>
          <c:extLst>
            <c:ext xmlns:c16="http://schemas.microsoft.com/office/drawing/2014/chart" uri="{C3380CC4-5D6E-409C-BE32-E72D297353CC}">
              <c16:uniqueId val="{00000000-2E29-DC4E-BA5C-629920649AC6}"/>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Advanced Diploma and Diploma Level_Female_Managers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9.905374571623291</c:v>
                </c:pt>
                <c:pt idx="1">
                  <c:v>10.274081498584589</c:v>
                </c:pt>
                <c:pt idx="2">
                  <c:v>9.622823560086232</c:v>
                </c:pt>
                <c:pt idx="3">
                  <c:v>#N/A</c:v>
                </c:pt>
                <c:pt idx="4">
                  <c:v>9.4758380573727674</c:v>
                </c:pt>
                <c:pt idx="5">
                  <c:v>10.438273716329181</c:v>
                </c:pt>
                <c:pt idx="6">
                  <c:v>10.979646889116434</c:v>
                </c:pt>
                <c:pt idx="7">
                  <c:v>#N/A</c:v>
                </c:pt>
                <c:pt idx="8">
                  <c:v>9.537714178516234</c:v>
                </c:pt>
                <c:pt idx="9">
                  <c:v>10.058899892319651</c:v>
                </c:pt>
                <c:pt idx="10">
                  <c:v>10.692428452182803</c:v>
                </c:pt>
                <c:pt idx="11">
                  <c:v>#N/A</c:v>
                </c:pt>
                <c:pt idx="12">
                  <c:v>7.2321401786761417</c:v>
                </c:pt>
                <c:pt idx="13">
                  <c:v>6.9490353295815934</c:v>
                </c:pt>
                <c:pt idx="14">
                  <c:v>7.3703810603979036</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Advanced Diploma and Diploma Level_Female_Professionals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14.911674103625819</c:v>
                </c:pt>
                <c:pt idx="1">
                  <c:v>14.794808509906591</c:v>
                </c:pt>
                <c:pt idx="2">
                  <c:v>12.012513524792638</c:v>
                </c:pt>
                <c:pt idx="3">
                  <c:v>#N/A</c:v>
                </c:pt>
                <c:pt idx="4">
                  <c:v>23.71344194273561</c:v>
                </c:pt>
                <c:pt idx="5">
                  <c:v>18.332286651033357</c:v>
                </c:pt>
                <c:pt idx="6">
                  <c:v>14.200784513329747</c:v>
                </c:pt>
                <c:pt idx="7">
                  <c:v>#N/A</c:v>
                </c:pt>
                <c:pt idx="8">
                  <c:v>32.430119379100788</c:v>
                </c:pt>
                <c:pt idx="9">
                  <c:v>26.130681628289057</c:v>
                </c:pt>
                <c:pt idx="10">
                  <c:v>19.150231152176381</c:v>
                </c:pt>
                <c:pt idx="11">
                  <c:v>#N/A</c:v>
                </c:pt>
                <c:pt idx="12">
                  <c:v>21.989697211182449</c:v>
                </c:pt>
                <c:pt idx="13">
                  <c:v>23.069578887006184</c:v>
                </c:pt>
                <c:pt idx="14">
                  <c:v>19.623129027315393</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Advanced Diploma and Diploma Level_Female_Tech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3.9138578684502408</c:v>
                </c:pt>
                <c:pt idx="1">
                  <c:v>3.7769650623984452</c:v>
                </c:pt>
                <c:pt idx="2">
                  <c:v>4.0689086767559592</c:v>
                </c:pt>
                <c:pt idx="3">
                  <c:v>#N/A</c:v>
                </c:pt>
                <c:pt idx="4">
                  <c:v>3.4560136284065299</c:v>
                </c:pt>
                <c:pt idx="5">
                  <c:v>3.4281739228694592</c:v>
                </c:pt>
                <c:pt idx="6">
                  <c:v>3.5170719394153864</c:v>
                </c:pt>
                <c:pt idx="7">
                  <c:v>#N/A</c:v>
                </c:pt>
                <c:pt idx="8">
                  <c:v>3.4369256900512482</c:v>
                </c:pt>
                <c:pt idx="9">
                  <c:v>3.5545149791504946</c:v>
                </c:pt>
                <c:pt idx="10">
                  <c:v>3.2975858624870527</c:v>
                </c:pt>
                <c:pt idx="11">
                  <c:v>#N/A</c:v>
                </c:pt>
                <c:pt idx="12">
                  <c:v>2.0540198521122108</c:v>
                </c:pt>
                <c:pt idx="13">
                  <c:v>2.3311584686440989</c:v>
                </c:pt>
                <c:pt idx="14">
                  <c:v>2.4313058560630312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Advanced Diploma and Diploma Level_Female_Service,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47.301318068314565</c:v>
                </c:pt>
                <c:pt idx="1">
                  <c:v>48.393782736048124</c:v>
                </c:pt>
                <c:pt idx="2">
                  <c:v>50.421705429866662</c:v>
                </c:pt>
                <c:pt idx="3">
                  <c:v>#N/A</c:v>
                </c:pt>
                <c:pt idx="4">
                  <c:v>38.673979522058005</c:v>
                </c:pt>
                <c:pt idx="5">
                  <c:v>43.803995550840298</c:v>
                </c:pt>
                <c:pt idx="6">
                  <c:v>47.360249991040504</c:v>
                </c:pt>
                <c:pt idx="7">
                  <c:v>#N/A</c:v>
                </c:pt>
                <c:pt idx="8">
                  <c:v>34.577354740764875</c:v>
                </c:pt>
                <c:pt idx="9">
                  <c:v>40.578291283995448</c:v>
                </c:pt>
                <c:pt idx="10">
                  <c:v>45.853707884943631</c:v>
                </c:pt>
                <c:pt idx="11">
                  <c:v>#N/A</c:v>
                </c:pt>
                <c:pt idx="12">
                  <c:v>23.553237864585636</c:v>
                </c:pt>
                <c:pt idx="13">
                  <c:v>28.079150585258173</c:v>
                </c:pt>
                <c:pt idx="14">
                  <c:v>32.528198455444709</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Advanced Diploma and Diploma Level_Female_Labourer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2.3077294262560635</c:v>
                </c:pt>
                <c:pt idx="1">
                  <c:v>2.1342773487752162</c:v>
                </c:pt>
                <c:pt idx="2">
                  <c:v>2.6126174935849704</c:v>
                </c:pt>
                <c:pt idx="3">
                  <c:v>#N/A</c:v>
                </c:pt>
                <c:pt idx="4">
                  <c:v>2.6874237540496417</c:v>
                </c:pt>
                <c:pt idx="5">
                  <c:v>2.4370335229432483</c:v>
                </c:pt>
                <c:pt idx="6">
                  <c:v>2.7269113149850912</c:v>
                </c:pt>
                <c:pt idx="7">
                  <c:v>#N/A</c:v>
                </c:pt>
                <c:pt idx="8">
                  <c:v>2.8080364326024068</c:v>
                </c:pt>
                <c:pt idx="9">
                  <c:v>2.7660750717598148</c:v>
                </c:pt>
                <c:pt idx="10">
                  <c:v>2.8852775760735589</c:v>
                </c:pt>
                <c:pt idx="11">
                  <c:v>#N/A</c:v>
                </c:pt>
                <c:pt idx="12">
                  <c:v>1.8743255750684136</c:v>
                </c:pt>
                <c:pt idx="13">
                  <c:v>1.9221317419779353</c:v>
                </c:pt>
                <c:pt idx="14">
                  <c:v>2.3816229523953645</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Advanced Diploma and Diploma Level_Female_Not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21.660045961730013</c:v>
                </c:pt>
                <c:pt idx="1">
                  <c:v>20.626084844287035</c:v>
                </c:pt>
                <c:pt idx="2">
                  <c:v>21.261431314913544</c:v>
                </c:pt>
                <c:pt idx="3">
                  <c:v>#N/A</c:v>
                </c:pt>
                <c:pt idx="4">
                  <c:v>21.993303095377438</c:v>
                </c:pt>
                <c:pt idx="5">
                  <c:v>21.560236635984459</c:v>
                </c:pt>
                <c:pt idx="6">
                  <c:v>21.215335352112834</c:v>
                </c:pt>
                <c:pt idx="7">
                  <c:v>#N/A</c:v>
                </c:pt>
                <c:pt idx="8">
                  <c:v>17.209849578964452</c:v>
                </c:pt>
                <c:pt idx="9">
                  <c:v>16.911537144485539</c:v>
                </c:pt>
                <c:pt idx="10">
                  <c:v>18.120769072136575</c:v>
                </c:pt>
                <c:pt idx="11">
                  <c:v>#N/A</c:v>
                </c:pt>
                <c:pt idx="12">
                  <c:v>43.296579318375144</c:v>
                </c:pt>
                <c:pt idx="13">
                  <c:v>37.648944987532012</c:v>
                </c:pt>
                <c:pt idx="14">
                  <c:v>35.665362648383592</c:v>
                </c:pt>
              </c:numCache>
            </c:numRef>
          </c:val>
          <c:smooth val="0"/>
          <c:extLst>
            <c:ext xmlns:c16="http://schemas.microsoft.com/office/drawing/2014/chart" uri="{C3380CC4-5D6E-409C-BE32-E72D297353CC}">
              <c16:uniqueId val="{00000000-2E29-DC4E-BA5C-629920649AC6}"/>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9.2453397194193598E-2"/>
          <c:w val="0.90208236208236203"/>
          <c:h val="0.83069545625206698"/>
        </c:manualLayout>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cat>
            <c:strRef>
              <c:f>Sheet1!$A$2:$A$10</c:f>
              <c:strCache>
                <c:ptCount val="9"/>
                <c:pt idx="0">
                  <c:v>24-34</c:v>
                </c:pt>
                <c:pt idx="1">
                  <c:v>35-44</c:v>
                </c:pt>
                <c:pt idx="2">
                  <c:v>45-54</c:v>
                </c:pt>
                <c:pt idx="3">
                  <c:v>55-64</c:v>
                </c:pt>
                <c:pt idx="5">
                  <c:v>24-34</c:v>
                </c:pt>
                <c:pt idx="6">
                  <c:v>35-44</c:v>
                </c:pt>
                <c:pt idx="7">
                  <c:v>45-54</c:v>
                </c:pt>
                <c:pt idx="8">
                  <c:v>55-64</c:v>
                </c:pt>
              </c:strCache>
            </c:strRef>
          </c:cat>
          <c:val>
            <c:numRef>
              <c:f>Sheet1!$B$2:$B$10</c:f>
              <c:numCache>
                <c:formatCode>0</c:formatCode>
                <c:ptCount val="9"/>
                <c:pt idx="0">
                  <c:v>442.58457848324252</c:v>
                </c:pt>
                <c:pt idx="1">
                  <c:v>424.04001003868916</c:v>
                </c:pt>
                <c:pt idx="2">
                  <c:v>484.89349563228603</c:v>
                </c:pt>
                <c:pt idx="3">
                  <c:v>367.65834355687281</c:v>
                </c:pt>
                <c:pt idx="5">
                  <c:v>557.67313044455068</c:v>
                </c:pt>
                <c:pt idx="6">
                  <c:v>698.04514467966203</c:v>
                </c:pt>
                <c:pt idx="7">
                  <c:v>694.8055529777879</c:v>
                </c:pt>
                <c:pt idx="8">
                  <c:v>565.38981170101954</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Sheet1!$A$2:$A$10</c:f>
              <c:strCache>
                <c:ptCount val="9"/>
                <c:pt idx="0">
                  <c:v>24-34</c:v>
                </c:pt>
                <c:pt idx="1">
                  <c:v>35-44</c:v>
                </c:pt>
                <c:pt idx="2">
                  <c:v>45-54</c:v>
                </c:pt>
                <c:pt idx="3">
                  <c:v>55-64</c:v>
                </c:pt>
                <c:pt idx="5">
                  <c:v>24-34</c:v>
                </c:pt>
                <c:pt idx="6">
                  <c:v>35-44</c:v>
                </c:pt>
                <c:pt idx="7">
                  <c:v>45-54</c:v>
                </c:pt>
                <c:pt idx="8">
                  <c:v>55-64</c:v>
                </c:pt>
              </c:strCache>
            </c:strRef>
          </c:cat>
          <c:val>
            <c:numRef>
              <c:f>Sheet1!$C$2:$C$10</c:f>
              <c:numCache>
                <c:formatCode>0</c:formatCode>
                <c:ptCount val="9"/>
                <c:pt idx="0">
                  <c:v>457.67987728415358</c:v>
                </c:pt>
                <c:pt idx="1">
                  <c:v>451.29839139703034</c:v>
                </c:pt>
                <c:pt idx="2">
                  <c:v>501.74597759772359</c:v>
                </c:pt>
                <c:pt idx="3">
                  <c:v>406.01300545146705</c:v>
                </c:pt>
                <c:pt idx="5">
                  <c:v>576.54396229115991</c:v>
                </c:pt>
                <c:pt idx="6">
                  <c:v>739.19192799120765</c:v>
                </c:pt>
                <c:pt idx="7">
                  <c:v>738.60077989142121</c:v>
                </c:pt>
                <c:pt idx="8">
                  <c:v>604.0561754458314</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cat>
            <c:strRef>
              <c:f>Sheet1!$A$2:$A$10</c:f>
              <c:strCache>
                <c:ptCount val="9"/>
                <c:pt idx="0">
                  <c:v>24-34</c:v>
                </c:pt>
                <c:pt idx="1">
                  <c:v>35-44</c:v>
                </c:pt>
                <c:pt idx="2">
                  <c:v>45-54</c:v>
                </c:pt>
                <c:pt idx="3">
                  <c:v>55-64</c:v>
                </c:pt>
                <c:pt idx="5">
                  <c:v>24-34</c:v>
                </c:pt>
                <c:pt idx="6">
                  <c:v>35-44</c:v>
                </c:pt>
                <c:pt idx="7">
                  <c:v>45-54</c:v>
                </c:pt>
                <c:pt idx="8">
                  <c:v>55-64</c:v>
                </c:pt>
              </c:strCache>
            </c:strRef>
          </c:cat>
          <c:val>
            <c:numRef>
              <c:f>Sheet1!$D$2:$D$10</c:f>
              <c:numCache>
                <c:formatCode>0</c:formatCode>
                <c:ptCount val="9"/>
                <c:pt idx="0">
                  <c:v>460.85930319917048</c:v>
                </c:pt>
                <c:pt idx="1">
                  <c:v>467.00065688144036</c:v>
                </c:pt>
                <c:pt idx="2">
                  <c:v>508.9395784058899</c:v>
                </c:pt>
                <c:pt idx="3">
                  <c:v>428.77868626958968</c:v>
                </c:pt>
                <c:pt idx="5">
                  <c:v>543.4841617431731</c:v>
                </c:pt>
                <c:pt idx="6">
                  <c:v>722.27762989431119</c:v>
                </c:pt>
                <c:pt idx="7">
                  <c:v>729.56857251372537</c:v>
                </c:pt>
                <c:pt idx="8">
                  <c:v>607.98489468183254</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800"/>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1800"/>
            </a:pPr>
            <a:endParaRPr lang="en-US"/>
          </a:p>
        </c:txPr>
        <c:crossAx val="324265856"/>
        <c:crosses val="autoZero"/>
        <c:crossBetween val="between"/>
        <c:majorUnit val="200"/>
      </c:valAx>
    </c:plotArea>
    <c:plotVisOnly val="1"/>
    <c:dispBlanksAs val="gap"/>
    <c:showDLblsOverMax val="0"/>
  </c:chart>
  <c:txPr>
    <a:bodyPr/>
    <a:lstStyle/>
    <a:p>
      <a:pPr>
        <a:defRPr sz="1800"/>
      </a:pPr>
      <a:endParaRPr lang="en-US"/>
    </a:p>
  </c:txPr>
  <c:externalData r:id="rId2">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Advanced Diploma and Diploma Level_Female_Managers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9.905374571623291</c:v>
                </c:pt>
                <c:pt idx="1">
                  <c:v>10.274081498584589</c:v>
                </c:pt>
                <c:pt idx="2">
                  <c:v>9.622823560086232</c:v>
                </c:pt>
                <c:pt idx="3">
                  <c:v>#N/A</c:v>
                </c:pt>
                <c:pt idx="4">
                  <c:v>9.4758380573727674</c:v>
                </c:pt>
                <c:pt idx="5">
                  <c:v>10.438273716329181</c:v>
                </c:pt>
                <c:pt idx="6">
                  <c:v>10.979646889116434</c:v>
                </c:pt>
                <c:pt idx="7">
                  <c:v>#N/A</c:v>
                </c:pt>
                <c:pt idx="8">
                  <c:v>9.537714178516234</c:v>
                </c:pt>
                <c:pt idx="9">
                  <c:v>10.058899892319651</c:v>
                </c:pt>
                <c:pt idx="10">
                  <c:v>10.692428452182803</c:v>
                </c:pt>
                <c:pt idx="11">
                  <c:v>#N/A</c:v>
                </c:pt>
                <c:pt idx="12">
                  <c:v>7.2321401786761417</c:v>
                </c:pt>
                <c:pt idx="13">
                  <c:v>6.9490353295815934</c:v>
                </c:pt>
                <c:pt idx="14">
                  <c:v>7.3703810603979036</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Advanced Diploma and Diploma Level_Female_Professionals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14.911674103625819</c:v>
                </c:pt>
                <c:pt idx="1">
                  <c:v>14.794808509906591</c:v>
                </c:pt>
                <c:pt idx="2">
                  <c:v>12.012513524792638</c:v>
                </c:pt>
                <c:pt idx="3">
                  <c:v>#N/A</c:v>
                </c:pt>
                <c:pt idx="4">
                  <c:v>23.71344194273561</c:v>
                </c:pt>
                <c:pt idx="5">
                  <c:v>18.332286651033357</c:v>
                </c:pt>
                <c:pt idx="6">
                  <c:v>14.200784513329747</c:v>
                </c:pt>
                <c:pt idx="7">
                  <c:v>#N/A</c:v>
                </c:pt>
                <c:pt idx="8">
                  <c:v>32.430119379100788</c:v>
                </c:pt>
                <c:pt idx="9">
                  <c:v>26.130681628289057</c:v>
                </c:pt>
                <c:pt idx="10">
                  <c:v>19.150231152176381</c:v>
                </c:pt>
                <c:pt idx="11">
                  <c:v>#N/A</c:v>
                </c:pt>
                <c:pt idx="12">
                  <c:v>21.989697211182449</c:v>
                </c:pt>
                <c:pt idx="13">
                  <c:v>23.069578887006184</c:v>
                </c:pt>
                <c:pt idx="14">
                  <c:v>19.623129027315393</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Advanced Diploma and Diploma Level_Female_Tech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3.9138578684502408</c:v>
                </c:pt>
                <c:pt idx="1">
                  <c:v>3.7769650623984452</c:v>
                </c:pt>
                <c:pt idx="2">
                  <c:v>4.0689086767559592</c:v>
                </c:pt>
                <c:pt idx="3">
                  <c:v>#N/A</c:v>
                </c:pt>
                <c:pt idx="4">
                  <c:v>3.4560136284065299</c:v>
                </c:pt>
                <c:pt idx="5">
                  <c:v>3.4281739228694592</c:v>
                </c:pt>
                <c:pt idx="6">
                  <c:v>3.5170719394153864</c:v>
                </c:pt>
                <c:pt idx="7">
                  <c:v>#N/A</c:v>
                </c:pt>
                <c:pt idx="8">
                  <c:v>3.4369256900512482</c:v>
                </c:pt>
                <c:pt idx="9">
                  <c:v>3.5545149791504946</c:v>
                </c:pt>
                <c:pt idx="10">
                  <c:v>3.2975858624870527</c:v>
                </c:pt>
                <c:pt idx="11">
                  <c:v>#N/A</c:v>
                </c:pt>
                <c:pt idx="12">
                  <c:v>2.0540198521122108</c:v>
                </c:pt>
                <c:pt idx="13">
                  <c:v>2.3311584686440989</c:v>
                </c:pt>
                <c:pt idx="14">
                  <c:v>2.4313058560630312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Advanced Diploma and Diploma Level_Female_Service,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47.301318068314565</c:v>
                </c:pt>
                <c:pt idx="1">
                  <c:v>48.393782736048124</c:v>
                </c:pt>
                <c:pt idx="2">
                  <c:v>50.421705429866662</c:v>
                </c:pt>
                <c:pt idx="3">
                  <c:v>#N/A</c:v>
                </c:pt>
                <c:pt idx="4">
                  <c:v>38.673979522058005</c:v>
                </c:pt>
                <c:pt idx="5">
                  <c:v>43.803995550840298</c:v>
                </c:pt>
                <c:pt idx="6">
                  <c:v>47.360249991040504</c:v>
                </c:pt>
                <c:pt idx="7">
                  <c:v>#N/A</c:v>
                </c:pt>
                <c:pt idx="8">
                  <c:v>34.577354740764875</c:v>
                </c:pt>
                <c:pt idx="9">
                  <c:v>40.578291283995448</c:v>
                </c:pt>
                <c:pt idx="10">
                  <c:v>45.853707884943631</c:v>
                </c:pt>
                <c:pt idx="11">
                  <c:v>#N/A</c:v>
                </c:pt>
                <c:pt idx="12">
                  <c:v>23.553237864585636</c:v>
                </c:pt>
                <c:pt idx="13">
                  <c:v>28.079150585258173</c:v>
                </c:pt>
                <c:pt idx="14">
                  <c:v>32.528198455444709</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Advanced Diploma and Diploma Level_Female_Labourer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2.3077294262560635</c:v>
                </c:pt>
                <c:pt idx="1">
                  <c:v>2.1342773487752162</c:v>
                </c:pt>
                <c:pt idx="2">
                  <c:v>2.6126174935849704</c:v>
                </c:pt>
                <c:pt idx="3">
                  <c:v>#N/A</c:v>
                </c:pt>
                <c:pt idx="4">
                  <c:v>2.6874237540496417</c:v>
                </c:pt>
                <c:pt idx="5">
                  <c:v>2.4370335229432483</c:v>
                </c:pt>
                <c:pt idx="6">
                  <c:v>2.7269113149850912</c:v>
                </c:pt>
                <c:pt idx="7">
                  <c:v>#N/A</c:v>
                </c:pt>
                <c:pt idx="8">
                  <c:v>2.8080364326024068</c:v>
                </c:pt>
                <c:pt idx="9">
                  <c:v>2.7660750717598148</c:v>
                </c:pt>
                <c:pt idx="10">
                  <c:v>2.8852775760735589</c:v>
                </c:pt>
                <c:pt idx="11">
                  <c:v>#N/A</c:v>
                </c:pt>
                <c:pt idx="12">
                  <c:v>1.8743255750684136</c:v>
                </c:pt>
                <c:pt idx="13">
                  <c:v>1.9221317419779353</c:v>
                </c:pt>
                <c:pt idx="14">
                  <c:v>2.3816229523953645</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Advanced Diploma and Diploma Level_Female_Not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21.660045961730013</c:v>
                </c:pt>
                <c:pt idx="1">
                  <c:v>20.626084844287035</c:v>
                </c:pt>
                <c:pt idx="2">
                  <c:v>21.261431314913544</c:v>
                </c:pt>
                <c:pt idx="3">
                  <c:v>#N/A</c:v>
                </c:pt>
                <c:pt idx="4">
                  <c:v>21.993303095377438</c:v>
                </c:pt>
                <c:pt idx="5">
                  <c:v>21.560236635984459</c:v>
                </c:pt>
                <c:pt idx="6">
                  <c:v>21.215335352112834</c:v>
                </c:pt>
                <c:pt idx="7">
                  <c:v>#N/A</c:v>
                </c:pt>
                <c:pt idx="8">
                  <c:v>17.209849578964452</c:v>
                </c:pt>
                <c:pt idx="9">
                  <c:v>16.911537144485539</c:v>
                </c:pt>
                <c:pt idx="10">
                  <c:v>18.120769072136575</c:v>
                </c:pt>
                <c:pt idx="11">
                  <c:v>#N/A</c:v>
                </c:pt>
                <c:pt idx="12">
                  <c:v>43.296579318375144</c:v>
                </c:pt>
                <c:pt idx="13">
                  <c:v>37.648944987532012</c:v>
                </c:pt>
                <c:pt idx="14">
                  <c:v>35.665362648383592</c:v>
                </c:pt>
              </c:numCache>
            </c:numRef>
          </c:val>
          <c:smooth val="0"/>
          <c:extLst>
            <c:ext xmlns:c16="http://schemas.microsoft.com/office/drawing/2014/chart" uri="{C3380CC4-5D6E-409C-BE32-E72D297353CC}">
              <c16:uniqueId val="{00000000-2E29-DC4E-BA5C-629920649AC6}"/>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Level_Female_Managers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8.8752625225605435</c:v>
                </c:pt>
                <c:pt idx="1">
                  <c:v>8.7127262001044006</c:v>
                </c:pt>
                <c:pt idx="2">
                  <c:v>8.6699018387955782</c:v>
                </c:pt>
                <c:pt idx="3">
                  <c:v>#N/A</c:v>
                </c:pt>
                <c:pt idx="4">
                  <c:v>9.8881938909106104</c:v>
                </c:pt>
                <c:pt idx="5">
                  <c:v>10.950369334301019</c:v>
                </c:pt>
                <c:pt idx="6">
                  <c:v>12.02093490383556</c:v>
                </c:pt>
                <c:pt idx="7">
                  <c:v>#N/A</c:v>
                </c:pt>
                <c:pt idx="8">
                  <c:v>9.9149260444860623</c:v>
                </c:pt>
                <c:pt idx="9">
                  <c:v>10.27408795089927</c:v>
                </c:pt>
                <c:pt idx="10">
                  <c:v>11.467404947029987</c:v>
                </c:pt>
                <c:pt idx="11">
                  <c:v>#N/A</c:v>
                </c:pt>
                <c:pt idx="12">
                  <c:v>7.2141155088744515</c:v>
                </c:pt>
                <c:pt idx="13">
                  <c:v>7.3758020068158503</c:v>
                </c:pt>
                <c:pt idx="14">
                  <c:v>7.6324816358391327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Level_Female_Professionals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54.592620062731484</c:v>
                </c:pt>
                <c:pt idx="1">
                  <c:v>55.336425095355047</c:v>
                </c:pt>
                <c:pt idx="2">
                  <c:v>54.838135390573846</c:v>
                </c:pt>
                <c:pt idx="3">
                  <c:v>#N/A</c:v>
                </c:pt>
                <c:pt idx="4">
                  <c:v>50.980904014627285</c:v>
                </c:pt>
                <c:pt idx="5">
                  <c:v>49.305208900702283</c:v>
                </c:pt>
                <c:pt idx="6">
                  <c:v>48.580884181375986</c:v>
                </c:pt>
                <c:pt idx="7">
                  <c:v>#N/A</c:v>
                </c:pt>
                <c:pt idx="8">
                  <c:v>55.929992551545503</c:v>
                </c:pt>
                <c:pt idx="9">
                  <c:v>53.347624335544104</c:v>
                </c:pt>
                <c:pt idx="10">
                  <c:v>49.172619533353171</c:v>
                </c:pt>
                <c:pt idx="11">
                  <c:v>#N/A</c:v>
                </c:pt>
                <c:pt idx="12">
                  <c:v>38.657890840481457</c:v>
                </c:pt>
                <c:pt idx="13">
                  <c:v>41.619493537729888</c:v>
                </c:pt>
                <c:pt idx="14">
                  <c:v>41.2164533474403</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Level_Female_Tech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1.9500458525839175</c:v>
                </c:pt>
                <c:pt idx="1">
                  <c:v>1.7557890236863209</c:v>
                </c:pt>
                <c:pt idx="2">
                  <c:v>1.9306593027084964</c:v>
                </c:pt>
                <c:pt idx="3">
                  <c:v>#N/A</c:v>
                </c:pt>
                <c:pt idx="4">
                  <c:v>1.7335798480995586</c:v>
                </c:pt>
                <c:pt idx="5">
                  <c:v>1.6598509146227882</c:v>
                </c:pt>
                <c:pt idx="6">
                  <c:v>1.7889921450412309</c:v>
                </c:pt>
                <c:pt idx="7">
                  <c:v>#N/A</c:v>
                </c:pt>
                <c:pt idx="8">
                  <c:v>1.658076614143561</c:v>
                </c:pt>
                <c:pt idx="9">
                  <c:v>1.6629981127211952</c:v>
                </c:pt>
                <c:pt idx="10">
                  <c:v>1.80968489938065</c:v>
                </c:pt>
                <c:pt idx="11">
                  <c:v>#N/A</c:v>
                </c:pt>
                <c:pt idx="12">
                  <c:v>1.0495096123813681</c:v>
                </c:pt>
                <c:pt idx="13">
                  <c:v>1.1791021812372626</c:v>
                </c:pt>
                <c:pt idx="14">
                  <c:v>1.2690472022439137</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Level_Female_Service,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19.427035870121731</c:v>
                </c:pt>
                <c:pt idx="1">
                  <c:v>19.826148009836842</c:v>
                </c:pt>
                <c:pt idx="2">
                  <c:v>21.309610291956307</c:v>
                </c:pt>
                <c:pt idx="3">
                  <c:v>#N/A</c:v>
                </c:pt>
                <c:pt idx="4">
                  <c:v>17.907891950712376</c:v>
                </c:pt>
                <c:pt idx="5">
                  <c:v>19.13447265459213</c:v>
                </c:pt>
                <c:pt idx="6">
                  <c:v>20.534960093027678</c:v>
                </c:pt>
                <c:pt idx="7">
                  <c:v>#N/A</c:v>
                </c:pt>
                <c:pt idx="8">
                  <c:v>17.2015915152712</c:v>
                </c:pt>
                <c:pt idx="9">
                  <c:v>19.046784586860923</c:v>
                </c:pt>
                <c:pt idx="10">
                  <c:v>20.951645277769941</c:v>
                </c:pt>
                <c:pt idx="11">
                  <c:v>#N/A</c:v>
                </c:pt>
                <c:pt idx="12">
                  <c:v>13.3645990888371</c:v>
                </c:pt>
                <c:pt idx="13">
                  <c:v>14.68789456549105</c:v>
                </c:pt>
                <c:pt idx="14">
                  <c:v>15.501157341365541</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Level_Female_Labourer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0.7968425107711985</c:v>
                </c:pt>
                <c:pt idx="1">
                  <c:v>0.72357902211801683</c:v>
                </c:pt>
                <c:pt idx="2">
                  <c:v>0.9196509426925974</c:v>
                </c:pt>
                <c:pt idx="3">
                  <c:v>#N/A</c:v>
                </c:pt>
                <c:pt idx="4">
                  <c:v>1.3249173394558116</c:v>
                </c:pt>
                <c:pt idx="5">
                  <c:v>0.98334126644428133</c:v>
                </c:pt>
                <c:pt idx="6">
                  <c:v>1.1640550591028251</c:v>
                </c:pt>
                <c:pt idx="7">
                  <c:v>#N/A</c:v>
                </c:pt>
                <c:pt idx="8">
                  <c:v>1.68628750411171</c:v>
                </c:pt>
                <c:pt idx="9">
                  <c:v>1.6808937080053468</c:v>
                </c:pt>
                <c:pt idx="10">
                  <c:v>1.7087144864395918</c:v>
                </c:pt>
                <c:pt idx="11">
                  <c:v>#N/A</c:v>
                </c:pt>
                <c:pt idx="12">
                  <c:v>1.3017153978965115</c:v>
                </c:pt>
                <c:pt idx="13">
                  <c:v>1.3735942302558435</c:v>
                </c:pt>
                <c:pt idx="14">
                  <c:v>1.5239863307841788</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Bachelor Degree Level_Female_Not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14.358193181231121</c:v>
                </c:pt>
                <c:pt idx="1">
                  <c:v>13.645332648899375</c:v>
                </c:pt>
                <c:pt idx="2">
                  <c:v>12.332042233273189</c:v>
                </c:pt>
                <c:pt idx="3">
                  <c:v>#N/A</c:v>
                </c:pt>
                <c:pt idx="4">
                  <c:v>18.164512956194361</c:v>
                </c:pt>
                <c:pt idx="5">
                  <c:v>17.966756929337496</c:v>
                </c:pt>
                <c:pt idx="6">
                  <c:v>15.910173617616726</c:v>
                </c:pt>
                <c:pt idx="7">
                  <c:v>#N/A</c:v>
                </c:pt>
                <c:pt idx="8">
                  <c:v>13.609125770441972</c:v>
                </c:pt>
                <c:pt idx="9">
                  <c:v>13.987611305969159</c:v>
                </c:pt>
                <c:pt idx="10">
                  <c:v>14.889930856026663</c:v>
                </c:pt>
                <c:pt idx="11">
                  <c:v>#N/A</c:v>
                </c:pt>
                <c:pt idx="12">
                  <c:v>38.412169551529111</c:v>
                </c:pt>
                <c:pt idx="13">
                  <c:v>33.764113478470108</c:v>
                </c:pt>
                <c:pt idx="14">
                  <c:v>32.856874142326937</c:v>
                </c:pt>
              </c:numCache>
            </c:numRef>
          </c:val>
          <c:smooth val="0"/>
          <c:extLst>
            <c:ext xmlns:c16="http://schemas.microsoft.com/office/drawing/2014/chart" uri="{C3380CC4-5D6E-409C-BE32-E72D297353CC}">
              <c16:uniqueId val="{00000000-2E29-DC4E-BA5C-629920649AC6}"/>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Level_Male_Managers</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14.411340540934344</c:v>
                </c:pt>
                <c:pt idx="1">
                  <c:v>13.990787355521153</c:v>
                </c:pt>
                <c:pt idx="2">
                  <c:v>13.53865395178968</c:v>
                </c:pt>
                <c:pt idx="3">
                  <c:v>#N/A</c:v>
                </c:pt>
                <c:pt idx="4">
                  <c:v>22.65652599026371</c:v>
                </c:pt>
                <c:pt idx="5">
                  <c:v>22.979567327814664</c:v>
                </c:pt>
                <c:pt idx="6">
                  <c:v>22.613914420378723</c:v>
                </c:pt>
                <c:pt idx="7">
                  <c:v>#N/A</c:v>
                </c:pt>
                <c:pt idx="8">
                  <c:v>22.575630243276031</c:v>
                </c:pt>
                <c:pt idx="9">
                  <c:v>23.181408031643961</c:v>
                </c:pt>
                <c:pt idx="10">
                  <c:v>24.137020209518774</c:v>
                </c:pt>
                <c:pt idx="11">
                  <c:v>#N/A</c:v>
                </c:pt>
                <c:pt idx="12">
                  <c:v>15.885970885614807</c:v>
                </c:pt>
                <c:pt idx="13">
                  <c:v>16.653255448898811</c:v>
                </c:pt>
                <c:pt idx="14">
                  <c:v>17.112649858874853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Level_Male_Professionals</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56.607566380090169</c:v>
                </c:pt>
                <c:pt idx="1">
                  <c:v>55.56057532134448</c:v>
                </c:pt>
                <c:pt idx="2">
                  <c:v>51.186402614499357</c:v>
                </c:pt>
                <c:pt idx="3">
                  <c:v>#N/A</c:v>
                </c:pt>
                <c:pt idx="4">
                  <c:v>51.643106246305237</c:v>
                </c:pt>
                <c:pt idx="5">
                  <c:v>50.241977903577506</c:v>
                </c:pt>
                <c:pt idx="6">
                  <c:v>47.419397528002499</c:v>
                </c:pt>
                <c:pt idx="7">
                  <c:v>#N/A</c:v>
                </c:pt>
                <c:pt idx="8">
                  <c:v>51.920849572266278</c:v>
                </c:pt>
                <c:pt idx="9">
                  <c:v>48.624597930406019</c:v>
                </c:pt>
                <c:pt idx="10">
                  <c:v>44.445860620728027</c:v>
                </c:pt>
                <c:pt idx="11">
                  <c:v>#N/A</c:v>
                </c:pt>
                <c:pt idx="12">
                  <c:v>42.40346138488853</c:v>
                </c:pt>
                <c:pt idx="13">
                  <c:v>42.255128561764813</c:v>
                </c:pt>
                <c:pt idx="14">
                  <c:v>38.891949728789065</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Level_Male_Tech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5.2820067356438072</c:v>
                </c:pt>
                <c:pt idx="1">
                  <c:v>5.2179197801576302</c:v>
                </c:pt>
                <c:pt idx="2">
                  <c:v>5.6358125156451733</c:v>
                </c:pt>
                <c:pt idx="3">
                  <c:v>#N/A</c:v>
                </c:pt>
                <c:pt idx="4">
                  <c:v>4.8388366547551351</c:v>
                </c:pt>
                <c:pt idx="5">
                  <c:v>5.0643980441174445</c:v>
                </c:pt>
                <c:pt idx="6">
                  <c:v>5.6153703792640259</c:v>
                </c:pt>
                <c:pt idx="7">
                  <c:v>#N/A</c:v>
                </c:pt>
                <c:pt idx="8">
                  <c:v>4.1659517319691597</c:v>
                </c:pt>
                <c:pt idx="9">
                  <c:v>4.7910321392877204</c:v>
                </c:pt>
                <c:pt idx="10">
                  <c:v>5.1912113321326512</c:v>
                </c:pt>
                <c:pt idx="11">
                  <c:v>#N/A</c:v>
                </c:pt>
                <c:pt idx="12">
                  <c:v>2.7326634945896622</c:v>
                </c:pt>
                <c:pt idx="13">
                  <c:v>3.3312015400503903</c:v>
                </c:pt>
                <c:pt idx="14">
                  <c:v>3.7432146379684803</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Level_Male_Service,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15.016682877338202</c:v>
                </c:pt>
                <c:pt idx="1">
                  <c:v>16.052284180439223</c:v>
                </c:pt>
                <c:pt idx="2">
                  <c:v>18.265490445653224</c:v>
                </c:pt>
                <c:pt idx="3">
                  <c:v>#N/A</c:v>
                </c:pt>
                <c:pt idx="4">
                  <c:v>12.044674835068587</c:v>
                </c:pt>
                <c:pt idx="5">
                  <c:v>13.203732131745429</c:v>
                </c:pt>
                <c:pt idx="6">
                  <c:v>14.350624769523449</c:v>
                </c:pt>
                <c:pt idx="7">
                  <c:v>#N/A</c:v>
                </c:pt>
                <c:pt idx="8">
                  <c:v>10.166200811413646</c:v>
                </c:pt>
                <c:pt idx="9">
                  <c:v>11.229313708229512</c:v>
                </c:pt>
                <c:pt idx="10">
                  <c:v>12.499758522915371</c:v>
                </c:pt>
                <c:pt idx="11">
                  <c:v>#N/A</c:v>
                </c:pt>
                <c:pt idx="12">
                  <c:v>8.484216175072941</c:v>
                </c:pt>
                <c:pt idx="13">
                  <c:v>9.0818261911407827</c:v>
                </c:pt>
                <c:pt idx="14">
                  <c:v>9.5395472796166274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Level_Male_Labourer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2.7732209938482493</c:v>
                </c:pt>
                <c:pt idx="1">
                  <c:v>2.7238323740815518</c:v>
                </c:pt>
                <c:pt idx="2">
                  <c:v>3.8943860057426511</c:v>
                </c:pt>
                <c:pt idx="3">
                  <c:v>#N/A</c:v>
                </c:pt>
                <c:pt idx="4">
                  <c:v>3.3722619568803203</c:v>
                </c:pt>
                <c:pt idx="5">
                  <c:v>3.0830619916463915</c:v>
                </c:pt>
                <c:pt idx="6">
                  <c:v>3.8240756687762691</c:v>
                </c:pt>
                <c:pt idx="7">
                  <c:v>#N/A</c:v>
                </c:pt>
                <c:pt idx="8">
                  <c:v>3.7490766066483792</c:v>
                </c:pt>
                <c:pt idx="9">
                  <c:v>4.1435428478463932</c:v>
                </c:pt>
                <c:pt idx="10">
                  <c:v>4.4354163736887928</c:v>
                </c:pt>
                <c:pt idx="11">
                  <c:v>#N/A</c:v>
                </c:pt>
                <c:pt idx="12">
                  <c:v>3.1364217278990116</c:v>
                </c:pt>
                <c:pt idx="13">
                  <c:v>3.6797111170031345</c:v>
                </c:pt>
                <c:pt idx="14">
                  <c:v>4.4155423231017021</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Bachelor Degree Level_Male_Not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5.909182472145238</c:v>
                </c:pt>
                <c:pt idx="1">
                  <c:v>6.4546009884559652</c:v>
                </c:pt>
                <c:pt idx="2">
                  <c:v>7.4792544666699214</c:v>
                </c:pt>
                <c:pt idx="3">
                  <c:v>#N/A</c:v>
                </c:pt>
                <c:pt idx="4">
                  <c:v>5.444594316727013</c:v>
                </c:pt>
                <c:pt idx="5">
                  <c:v>5.4272626010985565</c:v>
                </c:pt>
                <c:pt idx="6">
                  <c:v>6.1766172340550245</c:v>
                </c:pt>
                <c:pt idx="7">
                  <c:v>#N/A</c:v>
                </c:pt>
                <c:pt idx="8">
                  <c:v>7.4222910344265074</c:v>
                </c:pt>
                <c:pt idx="9">
                  <c:v>8.0301053425863937</c:v>
                </c:pt>
                <c:pt idx="10">
                  <c:v>9.2907329410163797</c:v>
                </c:pt>
                <c:pt idx="11">
                  <c:v>#N/A</c:v>
                </c:pt>
                <c:pt idx="12">
                  <c:v>27.357266331935058</c:v>
                </c:pt>
                <c:pt idx="13">
                  <c:v>24.998877141142067</c:v>
                </c:pt>
                <c:pt idx="14">
                  <c:v>26.297096171649269</c:v>
                </c:pt>
              </c:numCache>
            </c:numRef>
          </c:val>
          <c:smooth val="0"/>
          <c:extLst>
            <c:ext xmlns:c16="http://schemas.microsoft.com/office/drawing/2014/chart" uri="{C3380CC4-5D6E-409C-BE32-E72D297353CC}">
              <c16:uniqueId val="{00000000-2E29-DC4E-BA5C-629920649AC6}"/>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Column2</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General</c:formatCode>
                <c:ptCount val="15"/>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Level_Female_Mgr &amp; prof</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63.467882585292031</c:v>
                </c:pt>
                <c:pt idx="1">
                  <c:v>64.049151295459453</c:v>
                </c:pt>
                <c:pt idx="2">
                  <c:v>63.508037229369421</c:v>
                </c:pt>
                <c:pt idx="3">
                  <c:v>#N/A</c:v>
                </c:pt>
                <c:pt idx="4">
                  <c:v>60.869097905537899</c:v>
                </c:pt>
                <c:pt idx="5">
                  <c:v>60.255578235003298</c:v>
                </c:pt>
                <c:pt idx="6">
                  <c:v>60.601819085211545</c:v>
                </c:pt>
                <c:pt idx="7">
                  <c:v>#N/A</c:v>
                </c:pt>
                <c:pt idx="8">
                  <c:v>65.844918596031562</c:v>
                </c:pt>
                <c:pt idx="9">
                  <c:v>63.621712286443376</c:v>
                </c:pt>
                <c:pt idx="10">
                  <c:v>60.640024480383161</c:v>
                </c:pt>
                <c:pt idx="11">
                  <c:v>#N/A</c:v>
                </c:pt>
                <c:pt idx="12">
                  <c:v>45.872006349355907</c:v>
                </c:pt>
                <c:pt idx="13">
                  <c:v>48.995295544545741</c:v>
                </c:pt>
                <c:pt idx="14">
                  <c:v>48.848934983279435</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Level_Female_Tech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1.9500458525839175</c:v>
                </c:pt>
                <c:pt idx="1">
                  <c:v>1.7557890236863209</c:v>
                </c:pt>
                <c:pt idx="2">
                  <c:v>1.9306593027084964</c:v>
                </c:pt>
                <c:pt idx="3">
                  <c:v>#N/A</c:v>
                </c:pt>
                <c:pt idx="4">
                  <c:v>1.7335798480995586</c:v>
                </c:pt>
                <c:pt idx="5">
                  <c:v>1.6598509146227882</c:v>
                </c:pt>
                <c:pt idx="6">
                  <c:v>1.7889921450412309</c:v>
                </c:pt>
                <c:pt idx="7">
                  <c:v>#N/A</c:v>
                </c:pt>
                <c:pt idx="8">
                  <c:v>1.658076614143561</c:v>
                </c:pt>
                <c:pt idx="9">
                  <c:v>1.6629981127211952</c:v>
                </c:pt>
                <c:pt idx="10">
                  <c:v>1.80968489938065</c:v>
                </c:pt>
                <c:pt idx="11">
                  <c:v>#N/A</c:v>
                </c:pt>
                <c:pt idx="12">
                  <c:v>1.0495096123813681</c:v>
                </c:pt>
                <c:pt idx="13">
                  <c:v>1.1791021812372626</c:v>
                </c:pt>
                <c:pt idx="14">
                  <c:v>1.2690472022439137</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Level_Female_Service,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19.427035870121731</c:v>
                </c:pt>
                <c:pt idx="1">
                  <c:v>19.826148009836842</c:v>
                </c:pt>
                <c:pt idx="2">
                  <c:v>21.309610291956307</c:v>
                </c:pt>
                <c:pt idx="3">
                  <c:v>#N/A</c:v>
                </c:pt>
                <c:pt idx="4">
                  <c:v>17.907891950712376</c:v>
                </c:pt>
                <c:pt idx="5">
                  <c:v>19.13447265459213</c:v>
                </c:pt>
                <c:pt idx="6">
                  <c:v>20.534960093027678</c:v>
                </c:pt>
                <c:pt idx="7">
                  <c:v>#N/A</c:v>
                </c:pt>
                <c:pt idx="8">
                  <c:v>17.2015915152712</c:v>
                </c:pt>
                <c:pt idx="9">
                  <c:v>19.046784586860923</c:v>
                </c:pt>
                <c:pt idx="10">
                  <c:v>20.951645277769941</c:v>
                </c:pt>
                <c:pt idx="11">
                  <c:v>#N/A</c:v>
                </c:pt>
                <c:pt idx="12">
                  <c:v>13.3645990888371</c:v>
                </c:pt>
                <c:pt idx="13">
                  <c:v>14.68789456549105</c:v>
                </c:pt>
                <c:pt idx="14">
                  <c:v>15.501157341365541</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Level_Female_Labourer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0.7968425107711985</c:v>
                </c:pt>
                <c:pt idx="1">
                  <c:v>0.72357902211801683</c:v>
                </c:pt>
                <c:pt idx="2">
                  <c:v>0.9196509426925974</c:v>
                </c:pt>
                <c:pt idx="3">
                  <c:v>#N/A</c:v>
                </c:pt>
                <c:pt idx="4">
                  <c:v>1.3249173394558116</c:v>
                </c:pt>
                <c:pt idx="5">
                  <c:v>0.98334126644428133</c:v>
                </c:pt>
                <c:pt idx="6">
                  <c:v>1.1640550591028251</c:v>
                </c:pt>
                <c:pt idx="7">
                  <c:v>#N/A</c:v>
                </c:pt>
                <c:pt idx="8">
                  <c:v>1.68628750411171</c:v>
                </c:pt>
                <c:pt idx="9">
                  <c:v>1.6808937080053468</c:v>
                </c:pt>
                <c:pt idx="10">
                  <c:v>1.7087144864395918</c:v>
                </c:pt>
                <c:pt idx="11">
                  <c:v>#N/A</c:v>
                </c:pt>
                <c:pt idx="12">
                  <c:v>1.3017153978965115</c:v>
                </c:pt>
                <c:pt idx="13">
                  <c:v>1.3735942302558435</c:v>
                </c:pt>
                <c:pt idx="14">
                  <c:v>1.5239863307841788</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Bachelor Degree Level_Female_Not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14.358193181231121</c:v>
                </c:pt>
                <c:pt idx="1">
                  <c:v>13.645332648899375</c:v>
                </c:pt>
                <c:pt idx="2">
                  <c:v>12.332042233273189</c:v>
                </c:pt>
                <c:pt idx="3">
                  <c:v>#N/A</c:v>
                </c:pt>
                <c:pt idx="4">
                  <c:v>18.164512956194361</c:v>
                </c:pt>
                <c:pt idx="5">
                  <c:v>17.966756929337496</c:v>
                </c:pt>
                <c:pt idx="6">
                  <c:v>15.910173617616726</c:v>
                </c:pt>
                <c:pt idx="7">
                  <c:v>#N/A</c:v>
                </c:pt>
                <c:pt idx="8">
                  <c:v>13.609125770441972</c:v>
                </c:pt>
                <c:pt idx="9">
                  <c:v>13.987611305969159</c:v>
                </c:pt>
                <c:pt idx="10">
                  <c:v>14.889930856026663</c:v>
                </c:pt>
                <c:pt idx="11">
                  <c:v>#N/A</c:v>
                </c:pt>
                <c:pt idx="12">
                  <c:v>38.412169551529111</c:v>
                </c:pt>
                <c:pt idx="13">
                  <c:v>33.764113478470108</c:v>
                </c:pt>
                <c:pt idx="14">
                  <c:v>32.856874142326937</c:v>
                </c:pt>
              </c:numCache>
            </c:numRef>
          </c:val>
          <c:smooth val="0"/>
          <c:extLst>
            <c:ext xmlns:c16="http://schemas.microsoft.com/office/drawing/2014/chart" uri="{C3380CC4-5D6E-409C-BE32-E72D297353CC}">
              <c16:uniqueId val="{00000000-2E29-DC4E-BA5C-629920649AC6}"/>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Column2</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General</c:formatCode>
                <c:ptCount val="15"/>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Level_Female_Mgr &amp; prof</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71.018906921024509</c:v>
                </c:pt>
                <c:pt idx="1">
                  <c:v>69.551362676865637</c:v>
                </c:pt>
                <c:pt idx="2">
                  <c:v>64.725056566289041</c:v>
                </c:pt>
                <c:pt idx="3">
                  <c:v>#N/A</c:v>
                </c:pt>
                <c:pt idx="4">
                  <c:v>74.299632236568954</c:v>
                </c:pt>
                <c:pt idx="5">
                  <c:v>73.22154523139217</c:v>
                </c:pt>
                <c:pt idx="6">
                  <c:v>70.033311948381225</c:v>
                </c:pt>
                <c:pt idx="7">
                  <c:v>#N/A</c:v>
                </c:pt>
                <c:pt idx="8">
                  <c:v>74.496479815542301</c:v>
                </c:pt>
                <c:pt idx="9">
                  <c:v>71.80600596204998</c:v>
                </c:pt>
                <c:pt idx="10">
                  <c:v>68.582880830246808</c:v>
                </c:pt>
                <c:pt idx="11">
                  <c:v>#N/A</c:v>
                </c:pt>
                <c:pt idx="12">
                  <c:v>58.28943227050334</c:v>
                </c:pt>
                <c:pt idx="13">
                  <c:v>58.908384010663625</c:v>
                </c:pt>
                <c:pt idx="14">
                  <c:v>56.004599587663918</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Level_Female_Tech and trades</c:v>
                </c:pt>
              </c:strCache>
            </c:strRef>
          </c:tx>
          <c:spPr>
            <a:ln w="28575" cap="rnd">
              <a:solidFill>
                <a:schemeClr val="accent1"/>
              </a:solidFill>
              <a:round/>
            </a:ln>
            <a:effectLst/>
          </c:spPr>
          <c:marker>
            <c:symbol val="circle"/>
            <c:size val="7"/>
            <c:spPr>
              <a:solidFill>
                <a:schemeClr val="accent1"/>
              </a:solidFill>
              <a:ln w="9525">
                <a:solidFill>
                  <a:schemeClr val="accent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5.2820067356438072</c:v>
                </c:pt>
                <c:pt idx="1">
                  <c:v>5.2179197801576302</c:v>
                </c:pt>
                <c:pt idx="2">
                  <c:v>5.6358125156451733</c:v>
                </c:pt>
                <c:pt idx="3">
                  <c:v>#N/A</c:v>
                </c:pt>
                <c:pt idx="4">
                  <c:v>4.8388366547551351</c:v>
                </c:pt>
                <c:pt idx="5">
                  <c:v>5.0643980441174445</c:v>
                </c:pt>
                <c:pt idx="6">
                  <c:v>5.6153703792640259</c:v>
                </c:pt>
                <c:pt idx="7">
                  <c:v>#N/A</c:v>
                </c:pt>
                <c:pt idx="8">
                  <c:v>4.1659517319691597</c:v>
                </c:pt>
                <c:pt idx="9">
                  <c:v>4.7910321392877204</c:v>
                </c:pt>
                <c:pt idx="10">
                  <c:v>5.1912113321326512</c:v>
                </c:pt>
                <c:pt idx="11">
                  <c:v>#N/A</c:v>
                </c:pt>
                <c:pt idx="12">
                  <c:v>2.7326634945896622</c:v>
                </c:pt>
                <c:pt idx="13">
                  <c:v>3.3312015400503903</c:v>
                </c:pt>
                <c:pt idx="14">
                  <c:v>3.7432146379684803</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Level_Female_Service, admin and sales</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15.016682877338202</c:v>
                </c:pt>
                <c:pt idx="1">
                  <c:v>16.052284180439223</c:v>
                </c:pt>
                <c:pt idx="2">
                  <c:v>18.265490445653224</c:v>
                </c:pt>
                <c:pt idx="3">
                  <c:v>#N/A</c:v>
                </c:pt>
                <c:pt idx="4">
                  <c:v>12.044674835068587</c:v>
                </c:pt>
                <c:pt idx="5">
                  <c:v>13.203732131745429</c:v>
                </c:pt>
                <c:pt idx="6">
                  <c:v>14.350624769523449</c:v>
                </c:pt>
                <c:pt idx="7">
                  <c:v>#N/A</c:v>
                </c:pt>
                <c:pt idx="8">
                  <c:v>10.166200811413646</c:v>
                </c:pt>
                <c:pt idx="9">
                  <c:v>11.229313708229512</c:v>
                </c:pt>
                <c:pt idx="10">
                  <c:v>12.499758522915371</c:v>
                </c:pt>
                <c:pt idx="11">
                  <c:v>#N/A</c:v>
                </c:pt>
                <c:pt idx="12">
                  <c:v>8.484216175072941</c:v>
                </c:pt>
                <c:pt idx="13">
                  <c:v>9.0818261911407827</c:v>
                </c:pt>
                <c:pt idx="14">
                  <c:v>9.5395472796166274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Level_Female_Labourer</c:v>
                </c:pt>
              </c:strCache>
            </c:strRef>
          </c:tx>
          <c:spPr>
            <a:ln w="28575" cap="rnd">
              <a:solidFill>
                <a:schemeClr val="bg2"/>
              </a:solidFill>
              <a:prstDash val="solid"/>
              <a:round/>
            </a:ln>
            <a:effectLst/>
          </c:spPr>
          <c:marker>
            <c:symbol val="circle"/>
            <c:size val="7"/>
            <c:spPr>
              <a:solidFill>
                <a:schemeClr val="bg2"/>
              </a:solidFill>
              <a:ln w="9525">
                <a:solidFill>
                  <a:schemeClr val="bg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2.7732209938482493</c:v>
                </c:pt>
                <c:pt idx="1">
                  <c:v>2.7238323740815518</c:v>
                </c:pt>
                <c:pt idx="2">
                  <c:v>3.8943860057426511</c:v>
                </c:pt>
                <c:pt idx="3">
                  <c:v>#N/A</c:v>
                </c:pt>
                <c:pt idx="4">
                  <c:v>3.3722619568803203</c:v>
                </c:pt>
                <c:pt idx="5">
                  <c:v>3.0830619916463915</c:v>
                </c:pt>
                <c:pt idx="6">
                  <c:v>3.8240756687762691</c:v>
                </c:pt>
                <c:pt idx="7">
                  <c:v>#N/A</c:v>
                </c:pt>
                <c:pt idx="8">
                  <c:v>3.7490766066483792</c:v>
                </c:pt>
                <c:pt idx="9">
                  <c:v>4.1435428478463932</c:v>
                </c:pt>
                <c:pt idx="10">
                  <c:v>4.4354163736887928</c:v>
                </c:pt>
                <c:pt idx="11">
                  <c:v>#N/A</c:v>
                </c:pt>
                <c:pt idx="12">
                  <c:v>3.1364217278990116</c:v>
                </c:pt>
                <c:pt idx="13">
                  <c:v>3.6797111170031345</c:v>
                </c:pt>
                <c:pt idx="14">
                  <c:v>4.4155423231017021</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Bachelor Degree Level_Female_Not employed</c:v>
                </c:pt>
              </c:strCache>
            </c:strRef>
          </c:tx>
          <c:spPr>
            <a:ln w="28575" cap="rnd">
              <a:solidFill>
                <a:schemeClr val="tx1"/>
              </a:solidFill>
              <a:prstDash val="sysDash"/>
              <a:round/>
            </a:ln>
            <a:effectLst/>
          </c:spPr>
          <c:marker>
            <c:symbol val="circle"/>
            <c:size val="7"/>
            <c:spPr>
              <a:solidFill>
                <a:schemeClr val="tx1"/>
              </a:solidFill>
              <a:ln w="9525">
                <a:solidFill>
                  <a:schemeClr val="tx1"/>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Sheet1!$G$2:$G$16</c:f>
              <c:numCache>
                <c:formatCode>_(* #,##0.00_);_(* \(#,##0.00\);_(* "-"??_);_(@_)</c:formatCode>
                <c:ptCount val="15"/>
                <c:pt idx="0">
                  <c:v>5.909182472145238</c:v>
                </c:pt>
                <c:pt idx="1">
                  <c:v>6.4546009884559652</c:v>
                </c:pt>
                <c:pt idx="2">
                  <c:v>7.4792544666699214</c:v>
                </c:pt>
                <c:pt idx="3">
                  <c:v>#N/A</c:v>
                </c:pt>
                <c:pt idx="4">
                  <c:v>5.444594316727013</c:v>
                </c:pt>
                <c:pt idx="5">
                  <c:v>5.4272626010985565</c:v>
                </c:pt>
                <c:pt idx="6">
                  <c:v>6.1766172340550245</c:v>
                </c:pt>
                <c:pt idx="7">
                  <c:v>#N/A</c:v>
                </c:pt>
                <c:pt idx="8">
                  <c:v>7.4222910344265074</c:v>
                </c:pt>
                <c:pt idx="9">
                  <c:v>8.0301053425863937</c:v>
                </c:pt>
                <c:pt idx="10">
                  <c:v>9.2907329410163797</c:v>
                </c:pt>
                <c:pt idx="11">
                  <c:v>#N/A</c:v>
                </c:pt>
                <c:pt idx="12">
                  <c:v>27.357266331935058</c:v>
                </c:pt>
                <c:pt idx="13">
                  <c:v>24.998877141142067</c:v>
                </c:pt>
                <c:pt idx="14">
                  <c:v>26.297096171649269</c:v>
                </c:pt>
              </c:numCache>
            </c:numRef>
          </c:val>
          <c:smooth val="0"/>
          <c:extLst>
            <c:ext xmlns:c16="http://schemas.microsoft.com/office/drawing/2014/chart" uri="{C3380CC4-5D6E-409C-BE32-E72D297353CC}">
              <c16:uniqueId val="{00000000-2E29-DC4E-BA5C-629920649AC6}"/>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6772142992615"/>
          <c:h val="0.88585331000291634"/>
        </c:manualLayout>
      </c:layout>
      <c:lineChart>
        <c:grouping val="standard"/>
        <c:varyColors val="0"/>
        <c:ser>
          <c:idx val="0"/>
          <c:order val="0"/>
          <c:tx>
            <c:strRef>
              <c:f>Sheet1!$B$1</c:f>
              <c:strCache>
                <c:ptCount val="1"/>
                <c:pt idx="0">
                  <c:v>2006_Y12</c:v>
                </c:pt>
              </c:strCache>
            </c:strRef>
          </c:tx>
          <c:spPr>
            <a:ln w="38100">
              <a:solidFill>
                <a:srgbClr val="FFC35A"/>
              </a:solidFill>
              <a:prstDash val="sysDot"/>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Sheet1!$B$2:$B$20</c:f>
              <c:numCache>
                <c:formatCode>0</c:formatCode>
                <c:ptCount val="19"/>
                <c:pt idx="0">
                  <c:v>16.024779381684297</c:v>
                </c:pt>
                <c:pt idx="1">
                  <c:v>21.83424235238321</c:v>
                </c:pt>
                <c:pt idx="2">
                  <c:v>26.720478325859492</c:v>
                </c:pt>
                <c:pt idx="3">
                  <c:v>32.317974803335893</c:v>
                </c:pt>
                <c:pt idx="4">
                  <c:v>37.812911725955203</c:v>
                </c:pt>
                <c:pt idx="5">
                  <c:v>43.559042113955407</c:v>
                </c:pt>
                <c:pt idx="6">
                  <c:v>50.186065151428409</c:v>
                </c:pt>
                <c:pt idx="7">
                  <c:v>55.999577680409651</c:v>
                </c:pt>
                <c:pt idx="8">
                  <c:v>61.997405966277562</c:v>
                </c:pt>
                <c:pt idx="9">
                  <c:v>65.585663495724035</c:v>
                </c:pt>
                <c:pt idx="10">
                  <c:v>68.732762374800402</c:v>
                </c:pt>
                <c:pt idx="11">
                  <c:v>71.645355490322899</c:v>
                </c:pt>
                <c:pt idx="12">
                  <c:v>73.439388810985932</c:v>
                </c:pt>
                <c:pt idx="13">
                  <c:v>76.381051733131017</c:v>
                </c:pt>
                <c:pt idx="14">
                  <c:v>78.21923605967622</c:v>
                </c:pt>
                <c:pt idx="15">
                  <c:v>79.841874751151806</c:v>
                </c:pt>
                <c:pt idx="16">
                  <c:v>80.497257333651319</c:v>
                </c:pt>
                <c:pt idx="17">
                  <c:v>81.739401496259347</c:v>
                </c:pt>
                <c:pt idx="18">
                  <c:v>82.524771586668379</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2011_Y12</c:v>
                </c:pt>
              </c:strCache>
            </c:strRef>
          </c:tx>
          <c:spPr>
            <a:ln w="38100">
              <a:solidFill>
                <a:srgbClr val="FFC35A"/>
              </a:solidFill>
              <a:prstDash val="sysDash"/>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Sheet1!$C$2:$C$20</c:f>
              <c:numCache>
                <c:formatCode>0</c:formatCode>
                <c:ptCount val="19"/>
                <c:pt idx="0">
                  <c:v>15.68289786223278</c:v>
                </c:pt>
                <c:pt idx="1">
                  <c:v>20.860057418606072</c:v>
                </c:pt>
                <c:pt idx="2">
                  <c:v>25.675091145028734</c:v>
                </c:pt>
                <c:pt idx="3">
                  <c:v>31.435204985641839</c:v>
                </c:pt>
                <c:pt idx="4">
                  <c:v>36.484526112185684</c:v>
                </c:pt>
                <c:pt idx="5">
                  <c:v>42.427463731865934</c:v>
                </c:pt>
                <c:pt idx="6">
                  <c:v>48.364601333004195</c:v>
                </c:pt>
                <c:pt idx="7">
                  <c:v>53.669357323310123</c:v>
                </c:pt>
                <c:pt idx="8">
                  <c:v>59.045596649560551</c:v>
                </c:pt>
                <c:pt idx="9">
                  <c:v>63.935316478609785</c:v>
                </c:pt>
                <c:pt idx="10">
                  <c:v>68.130042714760322</c:v>
                </c:pt>
                <c:pt idx="11">
                  <c:v>71.601553575508333</c:v>
                </c:pt>
                <c:pt idx="12">
                  <c:v>74.562979905244248</c:v>
                </c:pt>
                <c:pt idx="13">
                  <c:v>77.812954120822084</c:v>
                </c:pt>
                <c:pt idx="14">
                  <c:v>78.985471558729373</c:v>
                </c:pt>
                <c:pt idx="15">
                  <c:v>80.087670680707419</c:v>
                </c:pt>
                <c:pt idx="16">
                  <c:v>81.552855036355311</c:v>
                </c:pt>
                <c:pt idx="17">
                  <c:v>81.322609472743522</c:v>
                </c:pt>
                <c:pt idx="18">
                  <c:v>81.914377244927678</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2016_Y12</c:v>
                </c:pt>
              </c:strCache>
            </c:strRef>
          </c:tx>
          <c:spPr>
            <a:ln w="38100">
              <a:solidFill>
                <a:srgbClr val="FFC35A"/>
              </a:solidFill>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Sheet1!$D$2:$D$20</c:f>
              <c:numCache>
                <c:formatCode>0</c:formatCode>
                <c:ptCount val="19"/>
                <c:pt idx="0">
                  <c:v>13.77413911630523</c:v>
                </c:pt>
                <c:pt idx="1">
                  <c:v>17.668535663059068</c:v>
                </c:pt>
                <c:pt idx="2">
                  <c:v>22.411096756646494</c:v>
                </c:pt>
                <c:pt idx="3">
                  <c:v>27.52689645720551</c:v>
                </c:pt>
                <c:pt idx="4">
                  <c:v>32.713157542497655</c:v>
                </c:pt>
                <c:pt idx="5">
                  <c:v>38.704330409558672</c:v>
                </c:pt>
                <c:pt idx="6">
                  <c:v>44.114231058276971</c:v>
                </c:pt>
                <c:pt idx="7">
                  <c:v>50.040978008468791</c:v>
                </c:pt>
                <c:pt idx="8">
                  <c:v>56.272661348803481</c:v>
                </c:pt>
                <c:pt idx="9">
                  <c:v>60.971234969773469</c:v>
                </c:pt>
                <c:pt idx="10">
                  <c:v>65.257438208203567</c:v>
                </c:pt>
                <c:pt idx="11">
                  <c:v>68.877076411960132</c:v>
                </c:pt>
                <c:pt idx="12">
                  <c:v>71.63021868787277</c:v>
                </c:pt>
                <c:pt idx="13">
                  <c:v>73.848069738480703</c:v>
                </c:pt>
                <c:pt idx="14">
                  <c:v>77.095375722543352</c:v>
                </c:pt>
                <c:pt idx="15">
                  <c:v>78.765170104118312</c:v>
                </c:pt>
                <c:pt idx="16">
                  <c:v>79.732471155065298</c:v>
                </c:pt>
                <c:pt idx="17">
                  <c:v>81.192771084337352</c:v>
                </c:pt>
                <c:pt idx="18">
                  <c:v>82.585646696688144</c:v>
                </c:pt>
              </c:numCache>
            </c:numRef>
          </c:val>
          <c:smooth val="0"/>
          <c:extLst>
            <c:ext xmlns:c16="http://schemas.microsoft.com/office/drawing/2014/chart" uri="{C3380CC4-5D6E-409C-BE32-E72D297353CC}">
              <c16:uniqueId val="{00000008-E303-476E-B1D1-34916A464221}"/>
            </c:ext>
          </c:extLst>
        </c:ser>
        <c:ser>
          <c:idx val="3"/>
          <c:order val="3"/>
          <c:tx>
            <c:strRef>
              <c:f>Sheet1!$E$1</c:f>
              <c:strCache>
                <c:ptCount val="1"/>
                <c:pt idx="0">
                  <c:v>2006_Advanced Diploma and Diploma Level</c:v>
                </c:pt>
              </c:strCache>
            </c:strRef>
          </c:tx>
          <c:spPr>
            <a:ln>
              <a:solidFill>
                <a:srgbClr val="D4582A"/>
              </a:solidFill>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Sheet1!$E$2:$E$20</c:f>
              <c:numCache>
                <c:formatCode>0</c:formatCode>
                <c:ptCount val="19"/>
                <c:pt idx="0">
                  <c:v>5.8911517661949144</c:v>
                </c:pt>
                <c:pt idx="1">
                  <c:v>8.3481547354379728</c:v>
                </c:pt>
                <c:pt idx="2">
                  <c:v>12.626041209995616</c:v>
                </c:pt>
                <c:pt idx="3">
                  <c:v>17.16964863117051</c:v>
                </c:pt>
                <c:pt idx="4">
                  <c:v>22.882346689339993</c:v>
                </c:pt>
                <c:pt idx="5">
                  <c:v>29.363428333680051</c:v>
                </c:pt>
                <c:pt idx="6">
                  <c:v>35.743411238189957</c:v>
                </c:pt>
                <c:pt idx="7">
                  <c:v>42.805286671630675</c:v>
                </c:pt>
                <c:pt idx="8">
                  <c:v>49.4897091342065</c:v>
                </c:pt>
                <c:pt idx="9">
                  <c:v>54.113213598460554</c:v>
                </c:pt>
                <c:pt idx="10">
                  <c:v>59.771962044689317</c:v>
                </c:pt>
                <c:pt idx="11">
                  <c:v>63.814709831418767</c:v>
                </c:pt>
                <c:pt idx="12">
                  <c:v>68.320770519262979</c:v>
                </c:pt>
                <c:pt idx="13">
                  <c:v>71.811002543166907</c:v>
                </c:pt>
                <c:pt idx="14">
                  <c:v>74.471868553951211</c:v>
                </c:pt>
                <c:pt idx="15">
                  <c:v>77.053070616999861</c:v>
                </c:pt>
                <c:pt idx="16">
                  <c:v>79.070471576716372</c:v>
                </c:pt>
                <c:pt idx="17">
                  <c:v>80.210022392093279</c:v>
                </c:pt>
                <c:pt idx="18">
                  <c:v>81.419951414465956</c:v>
                </c:pt>
              </c:numCache>
            </c:numRef>
          </c:val>
          <c:smooth val="0"/>
          <c:extLst>
            <c:ext xmlns:c16="http://schemas.microsoft.com/office/drawing/2014/chart" uri="{C3380CC4-5D6E-409C-BE32-E72D297353CC}">
              <c16:uniqueId val="{00000006-8607-6449-AEF4-BB1565236FD1}"/>
            </c:ext>
          </c:extLst>
        </c:ser>
        <c:ser>
          <c:idx val="4"/>
          <c:order val="4"/>
          <c:tx>
            <c:strRef>
              <c:f>Sheet1!$F$1</c:f>
              <c:strCache>
                <c:ptCount val="1"/>
                <c:pt idx="0">
                  <c:v>2011_Advanced Diploma and Diploma Level</c:v>
                </c:pt>
              </c:strCache>
            </c:strRef>
          </c:tx>
          <c:spPr>
            <a:ln>
              <a:solidFill>
                <a:srgbClr val="D4582A"/>
              </a:solidFill>
              <a:prstDash val="dash"/>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Sheet1!$F$2:$F$20</c:f>
              <c:numCache>
                <c:formatCode>0</c:formatCode>
                <c:ptCount val="19"/>
                <c:pt idx="0">
                  <c:v>6.4637482900136796</c:v>
                </c:pt>
                <c:pt idx="1">
                  <c:v>10.309706921637913</c:v>
                </c:pt>
                <c:pt idx="2">
                  <c:v>13.461538461538462</c:v>
                </c:pt>
                <c:pt idx="3">
                  <c:v>17.697117054532825</c:v>
                </c:pt>
                <c:pt idx="4">
                  <c:v>23.240779113137172</c:v>
                </c:pt>
                <c:pt idx="5">
                  <c:v>29.689521345407503</c:v>
                </c:pt>
                <c:pt idx="6">
                  <c:v>35.937879155544771</c:v>
                </c:pt>
                <c:pt idx="7">
                  <c:v>42.891150878345101</c:v>
                </c:pt>
                <c:pt idx="8">
                  <c:v>49.383321081434289</c:v>
                </c:pt>
                <c:pt idx="9">
                  <c:v>54.885807504078301</c:v>
                </c:pt>
                <c:pt idx="10">
                  <c:v>60.468462706851071</c:v>
                </c:pt>
                <c:pt idx="11">
                  <c:v>64.813949867663084</c:v>
                </c:pt>
                <c:pt idx="12">
                  <c:v>69.337487944209514</c:v>
                </c:pt>
                <c:pt idx="13">
                  <c:v>72.782620727826213</c:v>
                </c:pt>
                <c:pt idx="14">
                  <c:v>74.08983761131482</c:v>
                </c:pt>
                <c:pt idx="15">
                  <c:v>77.250975947613654</c:v>
                </c:pt>
                <c:pt idx="16">
                  <c:v>79.141975308641975</c:v>
                </c:pt>
                <c:pt idx="17">
                  <c:v>80.36702592484707</c:v>
                </c:pt>
                <c:pt idx="18">
                  <c:v>81.049238635100593</c:v>
                </c:pt>
              </c:numCache>
            </c:numRef>
          </c:val>
          <c:smooth val="0"/>
          <c:extLst>
            <c:ext xmlns:c16="http://schemas.microsoft.com/office/drawing/2014/chart" uri="{C3380CC4-5D6E-409C-BE32-E72D297353CC}">
              <c16:uniqueId val="{00000007-8607-6449-AEF4-BB1565236FD1}"/>
            </c:ext>
          </c:extLst>
        </c:ser>
        <c:ser>
          <c:idx val="5"/>
          <c:order val="5"/>
          <c:tx>
            <c:strRef>
              <c:f>Sheet1!$G$1</c:f>
              <c:strCache>
                <c:ptCount val="1"/>
                <c:pt idx="0">
                  <c:v>2016_Advanced Diploma and Diploma Level</c:v>
                </c:pt>
              </c:strCache>
            </c:strRef>
          </c:tx>
          <c:spPr>
            <a:ln>
              <a:solidFill>
                <a:srgbClr val="D4582A"/>
              </a:solidFill>
              <a:prstDash val="sysDot"/>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Sheet1!$G$2:$G$20</c:f>
              <c:numCache>
                <c:formatCode>0</c:formatCode>
                <c:ptCount val="19"/>
                <c:pt idx="0">
                  <c:v>8.5578610508929494</c:v>
                </c:pt>
                <c:pt idx="1">
                  <c:v>12.283006474617622</c:v>
                </c:pt>
                <c:pt idx="2">
                  <c:v>16.912462268219059</c:v>
                </c:pt>
                <c:pt idx="3">
                  <c:v>21.509890997174001</c:v>
                </c:pt>
                <c:pt idx="4">
                  <c:v>27.128149969268591</c:v>
                </c:pt>
                <c:pt idx="5">
                  <c:v>32.934579439252339</c:v>
                </c:pt>
                <c:pt idx="6">
                  <c:v>39.985739750445632</c:v>
                </c:pt>
                <c:pt idx="7">
                  <c:v>46.129467296021581</c:v>
                </c:pt>
                <c:pt idx="8">
                  <c:v>52.132305716120747</c:v>
                </c:pt>
                <c:pt idx="9">
                  <c:v>58.171969366789114</c:v>
                </c:pt>
                <c:pt idx="10">
                  <c:v>62.464554308963137</c:v>
                </c:pt>
                <c:pt idx="11">
                  <c:v>66.666666666666671</c:v>
                </c:pt>
                <c:pt idx="12">
                  <c:v>70.654358201456915</c:v>
                </c:pt>
                <c:pt idx="13">
                  <c:v>73.292354011164775</c:v>
                </c:pt>
                <c:pt idx="14">
                  <c:v>75.656798667179288</c:v>
                </c:pt>
                <c:pt idx="15">
                  <c:v>77.708703374777969</c:v>
                </c:pt>
                <c:pt idx="16">
                  <c:v>79.206497969384571</c:v>
                </c:pt>
                <c:pt idx="17">
                  <c:v>80.97131838997349</c:v>
                </c:pt>
                <c:pt idx="18">
                  <c:v>81.788682682454748</c:v>
                </c:pt>
              </c:numCache>
            </c:numRef>
          </c:val>
          <c:smooth val="0"/>
          <c:extLst>
            <c:ext xmlns:c16="http://schemas.microsoft.com/office/drawing/2014/chart" uri="{C3380CC4-5D6E-409C-BE32-E72D297353CC}">
              <c16:uniqueId val="{00000008-8607-6449-AEF4-BB1565236FD1}"/>
            </c:ext>
          </c:extLst>
        </c:ser>
        <c:ser>
          <c:idx val="6"/>
          <c:order val="6"/>
          <c:tx>
            <c:strRef>
              <c:f>Sheet1!$H$1</c:f>
              <c:strCache>
                <c:ptCount val="1"/>
                <c:pt idx="0">
                  <c:v>2006_Bachelor Degree Level</c:v>
                </c:pt>
              </c:strCache>
            </c:strRef>
          </c:tx>
          <c:spPr>
            <a:ln>
              <a:solidFill>
                <a:srgbClr val="A02226"/>
              </a:solidFill>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Sheet1!$H$2:$H$20</c:f>
              <c:numCache>
                <c:formatCode>0</c:formatCode>
                <c:ptCount val="19"/>
                <c:pt idx="0">
                  <c:v>1.1371069182389937</c:v>
                </c:pt>
                <c:pt idx="1">
                  <c:v>1.9117868432936926</c:v>
                </c:pt>
                <c:pt idx="2">
                  <c:v>3.5372581884209793</c:v>
                </c:pt>
                <c:pt idx="3">
                  <c:v>6.022203602848764</c:v>
                </c:pt>
                <c:pt idx="4">
                  <c:v>10.082444055819266</c:v>
                </c:pt>
                <c:pt idx="5">
                  <c:v>15.181602482204783</c:v>
                </c:pt>
                <c:pt idx="6">
                  <c:v>21.514153062752733</c:v>
                </c:pt>
                <c:pt idx="7">
                  <c:v>28.548381045285709</c:v>
                </c:pt>
                <c:pt idx="8">
                  <c:v>37.270930998411529</c:v>
                </c:pt>
                <c:pt idx="9">
                  <c:v>44.877956480605491</c:v>
                </c:pt>
                <c:pt idx="10">
                  <c:v>52.372134365393876</c:v>
                </c:pt>
                <c:pt idx="11">
                  <c:v>58.571686855903089</c:v>
                </c:pt>
                <c:pt idx="12">
                  <c:v>63.607742120138816</c:v>
                </c:pt>
                <c:pt idx="13">
                  <c:v>67.27279460780683</c:v>
                </c:pt>
                <c:pt idx="14">
                  <c:v>70.895460224906287</c:v>
                </c:pt>
                <c:pt idx="15">
                  <c:v>73.891079895422521</c:v>
                </c:pt>
                <c:pt idx="16">
                  <c:v>75.420551763914261</c:v>
                </c:pt>
                <c:pt idx="17">
                  <c:v>77.265010032412405</c:v>
                </c:pt>
                <c:pt idx="18">
                  <c:v>78.392697896448624</c:v>
                </c:pt>
              </c:numCache>
            </c:numRef>
          </c:val>
          <c:smooth val="0"/>
          <c:extLst>
            <c:ext xmlns:c16="http://schemas.microsoft.com/office/drawing/2014/chart" uri="{C3380CC4-5D6E-409C-BE32-E72D297353CC}">
              <c16:uniqueId val="{00000009-8607-6449-AEF4-BB1565236FD1}"/>
            </c:ext>
          </c:extLst>
        </c:ser>
        <c:ser>
          <c:idx val="7"/>
          <c:order val="7"/>
          <c:tx>
            <c:strRef>
              <c:f>Sheet1!$I$1</c:f>
              <c:strCache>
                <c:ptCount val="1"/>
                <c:pt idx="0">
                  <c:v>2011_Bachelor Degree Level</c:v>
                </c:pt>
              </c:strCache>
            </c:strRef>
          </c:tx>
          <c:spPr>
            <a:ln>
              <a:solidFill>
                <a:srgbClr val="A02226"/>
              </a:solidFill>
              <a:prstDash val="dash"/>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Sheet1!$I$2:$I$20</c:f>
              <c:numCache>
                <c:formatCode>0</c:formatCode>
                <c:ptCount val="19"/>
                <c:pt idx="0">
                  <c:v>1.144590099784778</c:v>
                </c:pt>
                <c:pt idx="1">
                  <c:v>1.8233743409490335</c:v>
                </c:pt>
                <c:pt idx="2">
                  <c:v>3.2562325023330221</c:v>
                </c:pt>
                <c:pt idx="3">
                  <c:v>5.5187282790577941</c:v>
                </c:pt>
                <c:pt idx="4">
                  <c:v>9.207655383080855</c:v>
                </c:pt>
                <c:pt idx="5">
                  <c:v>14.747388356038854</c:v>
                </c:pt>
                <c:pt idx="6">
                  <c:v>21.431380259535981</c:v>
                </c:pt>
                <c:pt idx="7">
                  <c:v>29.306671536401264</c:v>
                </c:pt>
                <c:pt idx="8">
                  <c:v>37.762690942755746</c:v>
                </c:pt>
                <c:pt idx="9">
                  <c:v>46.119022918042063</c:v>
                </c:pt>
                <c:pt idx="10">
                  <c:v>53.455015344855433</c:v>
                </c:pt>
                <c:pt idx="11">
                  <c:v>59.535556871258471</c:v>
                </c:pt>
                <c:pt idx="12">
                  <c:v>64.717515986551518</c:v>
                </c:pt>
                <c:pt idx="13">
                  <c:v>69.564181948082876</c:v>
                </c:pt>
                <c:pt idx="14">
                  <c:v>72.654730771809824</c:v>
                </c:pt>
                <c:pt idx="15">
                  <c:v>75.184431017792164</c:v>
                </c:pt>
                <c:pt idx="16">
                  <c:v>77.75017163032463</c:v>
                </c:pt>
                <c:pt idx="17">
                  <c:v>79.094234566702269</c:v>
                </c:pt>
                <c:pt idx="18">
                  <c:v>80.032831920667363</c:v>
                </c:pt>
              </c:numCache>
            </c:numRef>
          </c:val>
          <c:smooth val="0"/>
          <c:extLst>
            <c:ext xmlns:c16="http://schemas.microsoft.com/office/drawing/2014/chart" uri="{C3380CC4-5D6E-409C-BE32-E72D297353CC}">
              <c16:uniqueId val="{0000000A-8607-6449-AEF4-BB1565236FD1}"/>
            </c:ext>
          </c:extLst>
        </c:ser>
        <c:ser>
          <c:idx val="8"/>
          <c:order val="8"/>
          <c:tx>
            <c:strRef>
              <c:f>Sheet1!$J$1</c:f>
              <c:strCache>
                <c:ptCount val="1"/>
                <c:pt idx="0">
                  <c:v>2016_Bachelor Degree Level</c:v>
                </c:pt>
              </c:strCache>
            </c:strRef>
          </c:tx>
          <c:spPr>
            <a:ln>
              <a:solidFill>
                <a:srgbClr val="A02226"/>
              </a:solidFill>
              <a:prstDash val="sysDot"/>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Sheet1!$J$2:$J$20</c:f>
              <c:numCache>
                <c:formatCode>0</c:formatCode>
                <c:ptCount val="19"/>
                <c:pt idx="0">
                  <c:v>0.78111209179170349</c:v>
                </c:pt>
                <c:pt idx="1">
                  <c:v>1.521311475409836</c:v>
                </c:pt>
                <c:pt idx="2">
                  <c:v>2.7983390503701031</c:v>
                </c:pt>
                <c:pt idx="3">
                  <c:v>5.0616559013505578</c:v>
                </c:pt>
                <c:pt idx="4">
                  <c:v>8.0881270065682891</c:v>
                </c:pt>
                <c:pt idx="5">
                  <c:v>13.336317517159056</c:v>
                </c:pt>
                <c:pt idx="6">
                  <c:v>19.864539434075859</c:v>
                </c:pt>
                <c:pt idx="7">
                  <c:v>28.497678396871944</c:v>
                </c:pt>
                <c:pt idx="8">
                  <c:v>37.59300814928546</c:v>
                </c:pt>
                <c:pt idx="9">
                  <c:v>46.222234927532092</c:v>
                </c:pt>
                <c:pt idx="10">
                  <c:v>54.68133577818525</c:v>
                </c:pt>
                <c:pt idx="11">
                  <c:v>61.189548847776699</c:v>
                </c:pt>
                <c:pt idx="12">
                  <c:v>66.34160998661531</c:v>
                </c:pt>
                <c:pt idx="13">
                  <c:v>70.702253458277553</c:v>
                </c:pt>
                <c:pt idx="14">
                  <c:v>73.834405144694529</c:v>
                </c:pt>
                <c:pt idx="15">
                  <c:v>76.278727165586332</c:v>
                </c:pt>
                <c:pt idx="16">
                  <c:v>78.796805247654049</c:v>
                </c:pt>
                <c:pt idx="17">
                  <c:v>80.123788035855839</c:v>
                </c:pt>
                <c:pt idx="18">
                  <c:v>81.152819224124386</c:v>
                </c:pt>
              </c:numCache>
            </c:numRef>
          </c:val>
          <c:smooth val="0"/>
          <c:extLst>
            <c:ext xmlns:c16="http://schemas.microsoft.com/office/drawing/2014/chart" uri="{C3380CC4-5D6E-409C-BE32-E72D297353CC}">
              <c16:uniqueId val="{0000000B-8607-6449-AEF4-BB1565236FD1}"/>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noMultiLvlLbl val="0"/>
      </c:catAx>
      <c:valAx>
        <c:axId val="250419840"/>
        <c:scaling>
          <c:orientation val="minMax"/>
          <c:max val="85"/>
          <c:min val="0"/>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6772142992615"/>
          <c:h val="0.88585331000291634"/>
        </c:manualLayout>
      </c:layout>
      <c:lineChart>
        <c:grouping val="standard"/>
        <c:varyColors val="0"/>
        <c:ser>
          <c:idx val="0"/>
          <c:order val="0"/>
          <c:tx>
            <c:strRef>
              <c:f>Sheet1!$B$1</c:f>
              <c:strCache>
                <c:ptCount val="1"/>
                <c:pt idx="0">
                  <c:v>2006_Y12</c:v>
                </c:pt>
              </c:strCache>
            </c:strRef>
          </c:tx>
          <c:spPr>
            <a:ln w="38100">
              <a:solidFill>
                <a:srgbClr val="FFC35A"/>
              </a:solidFill>
              <a:prstDash val="sysDot"/>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Sheet1!$B$2:$B$20</c:f>
              <c:numCache>
                <c:formatCode>0</c:formatCode>
                <c:ptCount val="19"/>
                <c:pt idx="0">
                  <c:v>16.024779381684297</c:v>
                </c:pt>
                <c:pt idx="1">
                  <c:v>21.83424235238321</c:v>
                </c:pt>
                <c:pt idx="2">
                  <c:v>26.720478325859492</c:v>
                </c:pt>
                <c:pt idx="3">
                  <c:v>32.317974803335893</c:v>
                </c:pt>
                <c:pt idx="4">
                  <c:v>37.812911725955203</c:v>
                </c:pt>
                <c:pt idx="5">
                  <c:v>43.559042113955407</c:v>
                </c:pt>
                <c:pt idx="6">
                  <c:v>50.186065151428409</c:v>
                </c:pt>
                <c:pt idx="7">
                  <c:v>55.999577680409651</c:v>
                </c:pt>
                <c:pt idx="8">
                  <c:v>61.997405966277562</c:v>
                </c:pt>
                <c:pt idx="9">
                  <c:v>65.585663495724035</c:v>
                </c:pt>
                <c:pt idx="10">
                  <c:v>68.732762374800402</c:v>
                </c:pt>
                <c:pt idx="11">
                  <c:v>71.645355490322899</c:v>
                </c:pt>
                <c:pt idx="12">
                  <c:v>73.439388810985932</c:v>
                </c:pt>
                <c:pt idx="13">
                  <c:v>76.381051733131017</c:v>
                </c:pt>
                <c:pt idx="14">
                  <c:v>78.21923605967622</c:v>
                </c:pt>
                <c:pt idx="15">
                  <c:v>79.841874751151806</c:v>
                </c:pt>
                <c:pt idx="16">
                  <c:v>80.497257333651319</c:v>
                </c:pt>
                <c:pt idx="17">
                  <c:v>81.739401496259347</c:v>
                </c:pt>
                <c:pt idx="18">
                  <c:v>82.524771586668379</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2011_Y12</c:v>
                </c:pt>
              </c:strCache>
            </c:strRef>
          </c:tx>
          <c:spPr>
            <a:ln w="38100">
              <a:solidFill>
                <a:srgbClr val="FFC35A"/>
              </a:solidFill>
              <a:prstDash val="sysDash"/>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Sheet1!$C$2:$C$20</c:f>
              <c:numCache>
                <c:formatCode>0</c:formatCode>
                <c:ptCount val="19"/>
                <c:pt idx="0">
                  <c:v>15.68289786223278</c:v>
                </c:pt>
                <c:pt idx="1">
                  <c:v>20.860057418606072</c:v>
                </c:pt>
                <c:pt idx="2">
                  <c:v>25.675091145028734</c:v>
                </c:pt>
                <c:pt idx="3">
                  <c:v>31.435204985641839</c:v>
                </c:pt>
                <c:pt idx="4">
                  <c:v>36.484526112185684</c:v>
                </c:pt>
                <c:pt idx="5">
                  <c:v>42.427463731865934</c:v>
                </c:pt>
                <c:pt idx="6">
                  <c:v>48.364601333004195</c:v>
                </c:pt>
                <c:pt idx="7">
                  <c:v>53.669357323310123</c:v>
                </c:pt>
                <c:pt idx="8">
                  <c:v>59.045596649560551</c:v>
                </c:pt>
                <c:pt idx="9">
                  <c:v>63.935316478609785</c:v>
                </c:pt>
                <c:pt idx="10">
                  <c:v>68.130042714760322</c:v>
                </c:pt>
                <c:pt idx="11">
                  <c:v>71.601553575508333</c:v>
                </c:pt>
                <c:pt idx="12">
                  <c:v>74.562979905244248</c:v>
                </c:pt>
                <c:pt idx="13">
                  <c:v>77.812954120822084</c:v>
                </c:pt>
                <c:pt idx="14">
                  <c:v>78.985471558729373</c:v>
                </c:pt>
                <c:pt idx="15">
                  <c:v>80.087670680707419</c:v>
                </c:pt>
                <c:pt idx="16">
                  <c:v>81.552855036355311</c:v>
                </c:pt>
                <c:pt idx="17">
                  <c:v>81.322609472743522</c:v>
                </c:pt>
                <c:pt idx="18">
                  <c:v>81.914377244927678</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2016_Y12</c:v>
                </c:pt>
              </c:strCache>
            </c:strRef>
          </c:tx>
          <c:spPr>
            <a:ln w="38100">
              <a:solidFill>
                <a:srgbClr val="FFC35A"/>
              </a:solidFill>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Sheet1!$D$2:$D$20</c:f>
              <c:numCache>
                <c:formatCode>0</c:formatCode>
                <c:ptCount val="19"/>
                <c:pt idx="0">
                  <c:v>13.77413911630523</c:v>
                </c:pt>
                <c:pt idx="1">
                  <c:v>17.668535663059068</c:v>
                </c:pt>
                <c:pt idx="2">
                  <c:v>22.411096756646494</c:v>
                </c:pt>
                <c:pt idx="3">
                  <c:v>27.52689645720551</c:v>
                </c:pt>
                <c:pt idx="4">
                  <c:v>32.713157542497655</c:v>
                </c:pt>
                <c:pt idx="5">
                  <c:v>38.704330409558672</c:v>
                </c:pt>
                <c:pt idx="6">
                  <c:v>44.114231058276971</c:v>
                </c:pt>
                <c:pt idx="7">
                  <c:v>50.040978008468791</c:v>
                </c:pt>
                <c:pt idx="8">
                  <c:v>56.272661348803481</c:v>
                </c:pt>
                <c:pt idx="9">
                  <c:v>60.971234969773469</c:v>
                </c:pt>
                <c:pt idx="10">
                  <c:v>65.257438208203567</c:v>
                </c:pt>
                <c:pt idx="11">
                  <c:v>68.877076411960132</c:v>
                </c:pt>
                <c:pt idx="12">
                  <c:v>71.63021868787277</c:v>
                </c:pt>
                <c:pt idx="13">
                  <c:v>73.848069738480703</c:v>
                </c:pt>
                <c:pt idx="14">
                  <c:v>77.095375722543352</c:v>
                </c:pt>
                <c:pt idx="15">
                  <c:v>78.765170104118312</c:v>
                </c:pt>
                <c:pt idx="16">
                  <c:v>79.732471155065298</c:v>
                </c:pt>
                <c:pt idx="17">
                  <c:v>81.192771084337352</c:v>
                </c:pt>
                <c:pt idx="18">
                  <c:v>82.585646696688144</c:v>
                </c:pt>
              </c:numCache>
            </c:numRef>
          </c:val>
          <c:smooth val="0"/>
          <c:extLst>
            <c:ext xmlns:c16="http://schemas.microsoft.com/office/drawing/2014/chart" uri="{C3380CC4-5D6E-409C-BE32-E72D297353CC}">
              <c16:uniqueId val="{00000008-E303-476E-B1D1-34916A464221}"/>
            </c:ext>
          </c:extLst>
        </c:ser>
        <c:ser>
          <c:idx val="3"/>
          <c:order val="3"/>
          <c:tx>
            <c:strRef>
              <c:f>Sheet1!$E$1</c:f>
              <c:strCache>
                <c:ptCount val="1"/>
                <c:pt idx="0">
                  <c:v>2006_Advanced Diploma and Diploma Level</c:v>
                </c:pt>
              </c:strCache>
            </c:strRef>
          </c:tx>
          <c:spPr>
            <a:ln>
              <a:solidFill>
                <a:srgbClr val="D4582A"/>
              </a:solidFill>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Sheet1!$E$2:$E$20</c:f>
              <c:numCache>
                <c:formatCode>0</c:formatCode>
                <c:ptCount val="19"/>
                <c:pt idx="0">
                  <c:v>5.8911517661949144</c:v>
                </c:pt>
                <c:pt idx="1">
                  <c:v>8.3481547354379728</c:v>
                </c:pt>
                <c:pt idx="2">
                  <c:v>12.626041209995616</c:v>
                </c:pt>
                <c:pt idx="3">
                  <c:v>17.16964863117051</c:v>
                </c:pt>
                <c:pt idx="4">
                  <c:v>22.882346689339993</c:v>
                </c:pt>
                <c:pt idx="5">
                  <c:v>29.363428333680051</c:v>
                </c:pt>
                <c:pt idx="6">
                  <c:v>35.743411238189957</c:v>
                </c:pt>
                <c:pt idx="7">
                  <c:v>42.805286671630675</c:v>
                </c:pt>
                <c:pt idx="8">
                  <c:v>49.4897091342065</c:v>
                </c:pt>
                <c:pt idx="9">
                  <c:v>54.113213598460554</c:v>
                </c:pt>
                <c:pt idx="10">
                  <c:v>59.771962044689317</c:v>
                </c:pt>
                <c:pt idx="11">
                  <c:v>63.814709831418767</c:v>
                </c:pt>
                <c:pt idx="12">
                  <c:v>68.320770519262979</c:v>
                </c:pt>
                <c:pt idx="13">
                  <c:v>71.811002543166907</c:v>
                </c:pt>
                <c:pt idx="14">
                  <c:v>74.471868553951211</c:v>
                </c:pt>
                <c:pt idx="15">
                  <c:v>77.053070616999861</c:v>
                </c:pt>
                <c:pt idx="16">
                  <c:v>79.070471576716372</c:v>
                </c:pt>
                <c:pt idx="17">
                  <c:v>80.210022392093279</c:v>
                </c:pt>
                <c:pt idx="18">
                  <c:v>81.419951414465956</c:v>
                </c:pt>
              </c:numCache>
            </c:numRef>
          </c:val>
          <c:smooth val="0"/>
          <c:extLst>
            <c:ext xmlns:c16="http://schemas.microsoft.com/office/drawing/2014/chart" uri="{C3380CC4-5D6E-409C-BE32-E72D297353CC}">
              <c16:uniqueId val="{00000006-8607-6449-AEF4-BB1565236FD1}"/>
            </c:ext>
          </c:extLst>
        </c:ser>
        <c:ser>
          <c:idx val="4"/>
          <c:order val="4"/>
          <c:tx>
            <c:strRef>
              <c:f>Sheet1!$F$1</c:f>
              <c:strCache>
                <c:ptCount val="1"/>
                <c:pt idx="0">
                  <c:v>2011_Advanced Diploma and Diploma Level</c:v>
                </c:pt>
              </c:strCache>
            </c:strRef>
          </c:tx>
          <c:spPr>
            <a:ln>
              <a:solidFill>
                <a:srgbClr val="D4582A"/>
              </a:solidFill>
              <a:prstDash val="dash"/>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Sheet1!$F$2:$F$20</c:f>
              <c:numCache>
                <c:formatCode>0</c:formatCode>
                <c:ptCount val="19"/>
                <c:pt idx="0">
                  <c:v>6.4637482900136796</c:v>
                </c:pt>
                <c:pt idx="1">
                  <c:v>10.309706921637913</c:v>
                </c:pt>
                <c:pt idx="2">
                  <c:v>13.461538461538462</c:v>
                </c:pt>
                <c:pt idx="3">
                  <c:v>17.697117054532825</c:v>
                </c:pt>
                <c:pt idx="4">
                  <c:v>23.240779113137172</c:v>
                </c:pt>
                <c:pt idx="5">
                  <c:v>29.689521345407503</c:v>
                </c:pt>
                <c:pt idx="6">
                  <c:v>35.937879155544771</c:v>
                </c:pt>
                <c:pt idx="7">
                  <c:v>42.891150878345101</c:v>
                </c:pt>
                <c:pt idx="8">
                  <c:v>49.383321081434289</c:v>
                </c:pt>
                <c:pt idx="9">
                  <c:v>54.885807504078301</c:v>
                </c:pt>
                <c:pt idx="10">
                  <c:v>60.468462706851071</c:v>
                </c:pt>
                <c:pt idx="11">
                  <c:v>64.813949867663084</c:v>
                </c:pt>
                <c:pt idx="12">
                  <c:v>69.337487944209514</c:v>
                </c:pt>
                <c:pt idx="13">
                  <c:v>72.782620727826213</c:v>
                </c:pt>
                <c:pt idx="14">
                  <c:v>74.08983761131482</c:v>
                </c:pt>
                <c:pt idx="15">
                  <c:v>77.250975947613654</c:v>
                </c:pt>
                <c:pt idx="16">
                  <c:v>79.141975308641975</c:v>
                </c:pt>
                <c:pt idx="17">
                  <c:v>80.36702592484707</c:v>
                </c:pt>
                <c:pt idx="18">
                  <c:v>81.049238635100593</c:v>
                </c:pt>
              </c:numCache>
            </c:numRef>
          </c:val>
          <c:smooth val="0"/>
          <c:extLst>
            <c:ext xmlns:c16="http://schemas.microsoft.com/office/drawing/2014/chart" uri="{C3380CC4-5D6E-409C-BE32-E72D297353CC}">
              <c16:uniqueId val="{00000007-8607-6449-AEF4-BB1565236FD1}"/>
            </c:ext>
          </c:extLst>
        </c:ser>
        <c:ser>
          <c:idx val="5"/>
          <c:order val="5"/>
          <c:tx>
            <c:strRef>
              <c:f>Sheet1!$G$1</c:f>
              <c:strCache>
                <c:ptCount val="1"/>
                <c:pt idx="0">
                  <c:v>2016_Advanced Diploma and Diploma Level</c:v>
                </c:pt>
              </c:strCache>
            </c:strRef>
          </c:tx>
          <c:spPr>
            <a:ln>
              <a:solidFill>
                <a:srgbClr val="D4582A"/>
              </a:solidFill>
              <a:prstDash val="sysDot"/>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Sheet1!$G$2:$G$20</c:f>
              <c:numCache>
                <c:formatCode>0</c:formatCode>
                <c:ptCount val="19"/>
                <c:pt idx="0">
                  <c:v>8.5578610508929494</c:v>
                </c:pt>
                <c:pt idx="1">
                  <c:v>12.283006474617622</c:v>
                </c:pt>
                <c:pt idx="2">
                  <c:v>16.912462268219059</c:v>
                </c:pt>
                <c:pt idx="3">
                  <c:v>21.509890997174001</c:v>
                </c:pt>
                <c:pt idx="4">
                  <c:v>27.128149969268591</c:v>
                </c:pt>
                <c:pt idx="5">
                  <c:v>32.934579439252339</c:v>
                </c:pt>
                <c:pt idx="6">
                  <c:v>39.985739750445632</c:v>
                </c:pt>
                <c:pt idx="7">
                  <c:v>46.129467296021581</c:v>
                </c:pt>
                <c:pt idx="8">
                  <c:v>52.132305716120747</c:v>
                </c:pt>
                <c:pt idx="9">
                  <c:v>58.171969366789114</c:v>
                </c:pt>
                <c:pt idx="10">
                  <c:v>62.464554308963137</c:v>
                </c:pt>
                <c:pt idx="11">
                  <c:v>66.666666666666671</c:v>
                </c:pt>
                <c:pt idx="12">
                  <c:v>70.654358201456915</c:v>
                </c:pt>
                <c:pt idx="13">
                  <c:v>73.292354011164775</c:v>
                </c:pt>
                <c:pt idx="14">
                  <c:v>75.656798667179288</c:v>
                </c:pt>
                <c:pt idx="15">
                  <c:v>77.708703374777969</c:v>
                </c:pt>
                <c:pt idx="16">
                  <c:v>79.206497969384571</c:v>
                </c:pt>
                <c:pt idx="17">
                  <c:v>80.97131838997349</c:v>
                </c:pt>
                <c:pt idx="18">
                  <c:v>81.788682682454748</c:v>
                </c:pt>
              </c:numCache>
            </c:numRef>
          </c:val>
          <c:smooth val="0"/>
          <c:extLst>
            <c:ext xmlns:c16="http://schemas.microsoft.com/office/drawing/2014/chart" uri="{C3380CC4-5D6E-409C-BE32-E72D297353CC}">
              <c16:uniqueId val="{00000008-8607-6449-AEF4-BB1565236FD1}"/>
            </c:ext>
          </c:extLst>
        </c:ser>
        <c:ser>
          <c:idx val="6"/>
          <c:order val="6"/>
          <c:tx>
            <c:strRef>
              <c:f>Sheet1!$H$1</c:f>
              <c:strCache>
                <c:ptCount val="1"/>
                <c:pt idx="0">
                  <c:v>2006_Bachelor Degree Level</c:v>
                </c:pt>
              </c:strCache>
            </c:strRef>
          </c:tx>
          <c:spPr>
            <a:ln>
              <a:solidFill>
                <a:srgbClr val="A02226"/>
              </a:solidFill>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Sheet1!$H$2:$H$20</c:f>
              <c:numCache>
                <c:formatCode>0</c:formatCode>
                <c:ptCount val="19"/>
                <c:pt idx="0">
                  <c:v>1.1371069182389937</c:v>
                </c:pt>
                <c:pt idx="1">
                  <c:v>1.9117868432936926</c:v>
                </c:pt>
                <c:pt idx="2">
                  <c:v>3.5372581884209793</c:v>
                </c:pt>
                <c:pt idx="3">
                  <c:v>6.022203602848764</c:v>
                </c:pt>
                <c:pt idx="4">
                  <c:v>10.082444055819266</c:v>
                </c:pt>
                <c:pt idx="5">
                  <c:v>15.181602482204783</c:v>
                </c:pt>
                <c:pt idx="6">
                  <c:v>21.514153062752733</c:v>
                </c:pt>
                <c:pt idx="7">
                  <c:v>28.548381045285709</c:v>
                </c:pt>
                <c:pt idx="8">
                  <c:v>37.270930998411529</c:v>
                </c:pt>
                <c:pt idx="9">
                  <c:v>44.877956480605491</c:v>
                </c:pt>
                <c:pt idx="10">
                  <c:v>52.372134365393876</c:v>
                </c:pt>
                <c:pt idx="11">
                  <c:v>58.571686855903089</c:v>
                </c:pt>
                <c:pt idx="12">
                  <c:v>63.607742120138816</c:v>
                </c:pt>
                <c:pt idx="13">
                  <c:v>67.27279460780683</c:v>
                </c:pt>
                <c:pt idx="14">
                  <c:v>70.895460224906287</c:v>
                </c:pt>
                <c:pt idx="15">
                  <c:v>73.891079895422521</c:v>
                </c:pt>
                <c:pt idx="16">
                  <c:v>75.420551763914261</c:v>
                </c:pt>
                <c:pt idx="17">
                  <c:v>77.265010032412405</c:v>
                </c:pt>
                <c:pt idx="18">
                  <c:v>78.392697896448624</c:v>
                </c:pt>
              </c:numCache>
            </c:numRef>
          </c:val>
          <c:smooth val="0"/>
          <c:extLst>
            <c:ext xmlns:c16="http://schemas.microsoft.com/office/drawing/2014/chart" uri="{C3380CC4-5D6E-409C-BE32-E72D297353CC}">
              <c16:uniqueId val="{00000009-8607-6449-AEF4-BB1565236FD1}"/>
            </c:ext>
          </c:extLst>
        </c:ser>
        <c:ser>
          <c:idx val="7"/>
          <c:order val="7"/>
          <c:tx>
            <c:strRef>
              <c:f>Sheet1!$I$1</c:f>
              <c:strCache>
                <c:ptCount val="1"/>
                <c:pt idx="0">
                  <c:v>2011_Bachelor Degree Level</c:v>
                </c:pt>
              </c:strCache>
            </c:strRef>
          </c:tx>
          <c:spPr>
            <a:ln>
              <a:solidFill>
                <a:srgbClr val="A02226"/>
              </a:solidFill>
              <a:prstDash val="dash"/>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Sheet1!$I$2:$I$20</c:f>
              <c:numCache>
                <c:formatCode>0</c:formatCode>
                <c:ptCount val="19"/>
                <c:pt idx="0">
                  <c:v>1.144590099784778</c:v>
                </c:pt>
                <c:pt idx="1">
                  <c:v>1.8233743409490335</c:v>
                </c:pt>
                <c:pt idx="2">
                  <c:v>3.2562325023330221</c:v>
                </c:pt>
                <c:pt idx="3">
                  <c:v>5.5187282790577941</c:v>
                </c:pt>
                <c:pt idx="4">
                  <c:v>9.207655383080855</c:v>
                </c:pt>
                <c:pt idx="5">
                  <c:v>14.747388356038854</c:v>
                </c:pt>
                <c:pt idx="6">
                  <c:v>21.431380259535981</c:v>
                </c:pt>
                <c:pt idx="7">
                  <c:v>29.306671536401264</c:v>
                </c:pt>
                <c:pt idx="8">
                  <c:v>37.762690942755746</c:v>
                </c:pt>
                <c:pt idx="9">
                  <c:v>46.119022918042063</c:v>
                </c:pt>
                <c:pt idx="10">
                  <c:v>53.455015344855433</c:v>
                </c:pt>
                <c:pt idx="11">
                  <c:v>59.535556871258471</c:v>
                </c:pt>
                <c:pt idx="12">
                  <c:v>64.717515986551518</c:v>
                </c:pt>
                <c:pt idx="13">
                  <c:v>69.564181948082876</c:v>
                </c:pt>
                <c:pt idx="14">
                  <c:v>72.654730771809824</c:v>
                </c:pt>
                <c:pt idx="15">
                  <c:v>75.184431017792164</c:v>
                </c:pt>
                <c:pt idx="16">
                  <c:v>77.75017163032463</c:v>
                </c:pt>
                <c:pt idx="17">
                  <c:v>79.094234566702269</c:v>
                </c:pt>
                <c:pt idx="18">
                  <c:v>80.032831920667363</c:v>
                </c:pt>
              </c:numCache>
            </c:numRef>
          </c:val>
          <c:smooth val="0"/>
          <c:extLst>
            <c:ext xmlns:c16="http://schemas.microsoft.com/office/drawing/2014/chart" uri="{C3380CC4-5D6E-409C-BE32-E72D297353CC}">
              <c16:uniqueId val="{0000000A-8607-6449-AEF4-BB1565236FD1}"/>
            </c:ext>
          </c:extLst>
        </c:ser>
        <c:ser>
          <c:idx val="8"/>
          <c:order val="8"/>
          <c:tx>
            <c:strRef>
              <c:f>Sheet1!$J$1</c:f>
              <c:strCache>
                <c:ptCount val="1"/>
                <c:pt idx="0">
                  <c:v>2016_Bachelor Degree Level</c:v>
                </c:pt>
              </c:strCache>
            </c:strRef>
          </c:tx>
          <c:spPr>
            <a:ln>
              <a:solidFill>
                <a:srgbClr val="A02226"/>
              </a:solidFill>
              <a:prstDash val="sysDot"/>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Sheet1!$J$2:$J$20</c:f>
              <c:numCache>
                <c:formatCode>0</c:formatCode>
                <c:ptCount val="19"/>
                <c:pt idx="0">
                  <c:v>0.78111209179170349</c:v>
                </c:pt>
                <c:pt idx="1">
                  <c:v>1.521311475409836</c:v>
                </c:pt>
                <c:pt idx="2">
                  <c:v>2.7983390503701031</c:v>
                </c:pt>
                <c:pt idx="3">
                  <c:v>5.0616559013505578</c:v>
                </c:pt>
                <c:pt idx="4">
                  <c:v>8.0881270065682891</c:v>
                </c:pt>
                <c:pt idx="5">
                  <c:v>13.336317517159056</c:v>
                </c:pt>
                <c:pt idx="6">
                  <c:v>19.864539434075859</c:v>
                </c:pt>
                <c:pt idx="7">
                  <c:v>28.497678396871944</c:v>
                </c:pt>
                <c:pt idx="8">
                  <c:v>37.59300814928546</c:v>
                </c:pt>
                <c:pt idx="9">
                  <c:v>46.222234927532092</c:v>
                </c:pt>
                <c:pt idx="10">
                  <c:v>54.68133577818525</c:v>
                </c:pt>
                <c:pt idx="11">
                  <c:v>61.189548847776699</c:v>
                </c:pt>
                <c:pt idx="12">
                  <c:v>66.34160998661531</c:v>
                </c:pt>
                <c:pt idx="13">
                  <c:v>70.702253458277553</c:v>
                </c:pt>
                <c:pt idx="14">
                  <c:v>73.834405144694529</c:v>
                </c:pt>
                <c:pt idx="15">
                  <c:v>76.278727165586332</c:v>
                </c:pt>
                <c:pt idx="16">
                  <c:v>78.796805247654049</c:v>
                </c:pt>
                <c:pt idx="17">
                  <c:v>80.123788035855839</c:v>
                </c:pt>
                <c:pt idx="18">
                  <c:v>81.152819224124386</c:v>
                </c:pt>
              </c:numCache>
            </c:numRef>
          </c:val>
          <c:smooth val="0"/>
          <c:extLst>
            <c:ext xmlns:c16="http://schemas.microsoft.com/office/drawing/2014/chart" uri="{C3380CC4-5D6E-409C-BE32-E72D297353CC}">
              <c16:uniqueId val="{0000000B-8607-6449-AEF4-BB1565236FD1}"/>
            </c:ext>
          </c:extLst>
        </c:ser>
        <c:ser>
          <c:idx val="9"/>
          <c:order val="9"/>
          <c:tx>
            <c:strRef>
              <c:f>Sheet1!$K$1</c:f>
              <c:strCache>
                <c:ptCount val="1"/>
                <c:pt idx="0">
                  <c:v>2006_All 3</c:v>
                </c:pt>
              </c:strCache>
            </c:strRef>
          </c:tx>
          <c:spPr>
            <a:ln>
              <a:solidFill>
                <a:srgbClr val="000000"/>
              </a:solidFill>
              <a:prstDash val="sysDot"/>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Sheet1!$K$2:$K$20</c:f>
              <c:numCache>
                <c:formatCode>0</c:formatCode>
                <c:ptCount val="19"/>
                <c:pt idx="0">
                  <c:v>7.6187140136173568</c:v>
                </c:pt>
                <c:pt idx="1">
                  <c:v>9.4248226409337104</c:v>
                </c:pt>
                <c:pt idx="2">
                  <c:v>12.175381283608933</c:v>
                </c:pt>
                <c:pt idx="3">
                  <c:v>16.01707125791096</c:v>
                </c:pt>
                <c:pt idx="4">
                  <c:v>20.862432102871079</c:v>
                </c:pt>
                <c:pt idx="5">
                  <c:v>26.62379778737283</c:v>
                </c:pt>
                <c:pt idx="6">
                  <c:v>33.387423935091277</c:v>
                </c:pt>
                <c:pt idx="7">
                  <c:v>40.496982605608807</c:v>
                </c:pt>
                <c:pt idx="8">
                  <c:v>48.367612600885188</c:v>
                </c:pt>
                <c:pt idx="9">
                  <c:v>54.025221483478759</c:v>
                </c:pt>
                <c:pt idx="10">
                  <c:v>59.531414646996836</c:v>
                </c:pt>
                <c:pt idx="11">
                  <c:v>64.017331589274036</c:v>
                </c:pt>
                <c:pt idx="12">
                  <c:v>67.909783989834821</c:v>
                </c:pt>
                <c:pt idx="13">
                  <c:v>71.395935462376855</c:v>
                </c:pt>
                <c:pt idx="14">
                  <c:v>74.20793035052921</c:v>
                </c:pt>
                <c:pt idx="15">
                  <c:v>76.640026640026633</c:v>
                </c:pt>
                <c:pt idx="16">
                  <c:v>78.046427376006619</c:v>
                </c:pt>
                <c:pt idx="17">
                  <c:v>79.534566779549024</c:v>
                </c:pt>
                <c:pt idx="18">
                  <c:v>80.56411772157243</c:v>
                </c:pt>
              </c:numCache>
            </c:numRef>
          </c:val>
          <c:smooth val="0"/>
          <c:extLst>
            <c:ext xmlns:c16="http://schemas.microsoft.com/office/drawing/2014/chart" uri="{C3380CC4-5D6E-409C-BE32-E72D297353CC}">
              <c16:uniqueId val="{00000000-BE09-F946-BE75-D4041CC4A8A7}"/>
            </c:ext>
          </c:extLst>
        </c:ser>
        <c:ser>
          <c:idx val="10"/>
          <c:order val="10"/>
          <c:tx>
            <c:strRef>
              <c:f>Sheet1!$L$1</c:f>
              <c:strCache>
                <c:ptCount val="1"/>
                <c:pt idx="0">
                  <c:v>2011_All 4</c:v>
                </c:pt>
              </c:strCache>
            </c:strRef>
          </c:tx>
          <c:spPr>
            <a:ln>
              <a:solidFill>
                <a:srgbClr val="000000"/>
              </a:solidFill>
              <a:prstDash val="sysDash"/>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Sheet1!$L$2:$L$20</c:f>
              <c:numCache>
                <c:formatCode>0</c:formatCode>
                <c:ptCount val="19"/>
                <c:pt idx="0">
                  <c:v>7.4735105089456315</c:v>
                </c:pt>
                <c:pt idx="1">
                  <c:v>9.2017634368258143</c:v>
                </c:pt>
                <c:pt idx="2">
                  <c:v>11.555547751575917</c:v>
                </c:pt>
                <c:pt idx="3">
                  <c:v>15.0918434844553</c:v>
                </c:pt>
                <c:pt idx="4">
                  <c:v>19.432864839926843</c:v>
                </c:pt>
                <c:pt idx="5">
                  <c:v>25.017185505253856</c:v>
                </c:pt>
                <c:pt idx="6">
                  <c:v>31.423425177684745</c:v>
                </c:pt>
                <c:pt idx="7">
                  <c:v>38.461161799990208</c:v>
                </c:pt>
                <c:pt idx="8">
                  <c:v>45.929449197253291</c:v>
                </c:pt>
                <c:pt idx="9">
                  <c:v>52.76046304541407</c:v>
                </c:pt>
                <c:pt idx="10">
                  <c:v>59.010278514588862</c:v>
                </c:pt>
                <c:pt idx="11">
                  <c:v>64.128645730462836</c:v>
                </c:pt>
                <c:pt idx="12">
                  <c:v>68.626568028304916</c:v>
                </c:pt>
                <c:pt idx="13">
                  <c:v>72.819456547571889</c:v>
                </c:pt>
                <c:pt idx="14">
                  <c:v>74.955277280858681</c:v>
                </c:pt>
                <c:pt idx="15">
                  <c:v>77.165606065219379</c:v>
                </c:pt>
                <c:pt idx="16">
                  <c:v>79.214818827494881</c:v>
                </c:pt>
                <c:pt idx="17">
                  <c:v>80.072729405554412</c:v>
                </c:pt>
                <c:pt idx="18">
                  <c:v>80.866389071517276</c:v>
                </c:pt>
              </c:numCache>
            </c:numRef>
          </c:val>
          <c:smooth val="0"/>
          <c:extLst>
            <c:ext xmlns:c16="http://schemas.microsoft.com/office/drawing/2014/chart" uri="{C3380CC4-5D6E-409C-BE32-E72D297353CC}">
              <c16:uniqueId val="{00000001-BE09-F946-BE75-D4041CC4A8A7}"/>
            </c:ext>
          </c:extLst>
        </c:ser>
        <c:ser>
          <c:idx val="11"/>
          <c:order val="11"/>
          <c:tx>
            <c:strRef>
              <c:f>Sheet1!$M$1</c:f>
              <c:strCache>
                <c:ptCount val="1"/>
                <c:pt idx="0">
                  <c:v>2016_All 5</c:v>
                </c:pt>
              </c:strCache>
            </c:strRef>
          </c:tx>
          <c:spPr>
            <a:ln>
              <a:solidFill>
                <a:srgbClr val="000000"/>
              </a:solidFill>
            </a:ln>
          </c:spPr>
          <c:marker>
            <c:symbol val="none"/>
          </c:marker>
          <c:cat>
            <c:numRef>
              <c:f>Sheet1!$A$2:$A$20</c:f>
              <c:numCache>
                <c:formatCode>General</c:formatCode>
                <c:ptCount val="19"/>
                <c:pt idx="0">
                  <c:v>22</c:v>
                </c:pt>
                <c:pt idx="1">
                  <c:v>23</c:v>
                </c:pt>
                <c:pt idx="2">
                  <c:v>24</c:v>
                </c:pt>
                <c:pt idx="3">
                  <c:v>25</c:v>
                </c:pt>
                <c:pt idx="4">
                  <c:v>26</c:v>
                </c:pt>
                <c:pt idx="5">
                  <c:v>27</c:v>
                </c:pt>
                <c:pt idx="6">
                  <c:v>28</c:v>
                </c:pt>
                <c:pt idx="7">
                  <c:v>29</c:v>
                </c:pt>
                <c:pt idx="8">
                  <c:v>30</c:v>
                </c:pt>
                <c:pt idx="9">
                  <c:v>31</c:v>
                </c:pt>
                <c:pt idx="10">
                  <c:v>32</c:v>
                </c:pt>
                <c:pt idx="11">
                  <c:v>33</c:v>
                </c:pt>
                <c:pt idx="12">
                  <c:v>34</c:v>
                </c:pt>
                <c:pt idx="13">
                  <c:v>35</c:v>
                </c:pt>
                <c:pt idx="14">
                  <c:v>36</c:v>
                </c:pt>
                <c:pt idx="15">
                  <c:v>37</c:v>
                </c:pt>
                <c:pt idx="16">
                  <c:v>38</c:v>
                </c:pt>
                <c:pt idx="17">
                  <c:v>39</c:v>
                </c:pt>
                <c:pt idx="18">
                  <c:v>40</c:v>
                </c:pt>
              </c:numCache>
            </c:numRef>
          </c:cat>
          <c:val>
            <c:numRef>
              <c:f>Sheet1!$M$2:$M$20</c:f>
              <c:numCache>
                <c:formatCode>0</c:formatCode>
                <c:ptCount val="19"/>
                <c:pt idx="0">
                  <c:v>6.6393646066021343</c:v>
                </c:pt>
                <c:pt idx="1">
                  <c:v>7.9352155057969735</c:v>
                </c:pt>
                <c:pt idx="2">
                  <c:v>10.392031711905402</c:v>
                </c:pt>
                <c:pt idx="3">
                  <c:v>13.77011042301517</c:v>
                </c:pt>
                <c:pt idx="4">
                  <c:v>18.034534558787897</c:v>
                </c:pt>
                <c:pt idx="5">
                  <c:v>23.593637963626882</c:v>
                </c:pt>
                <c:pt idx="6">
                  <c:v>30.160628292556801</c:v>
                </c:pt>
                <c:pt idx="7">
                  <c:v>37.771669238683124</c:v>
                </c:pt>
                <c:pt idx="8">
                  <c:v>45.482687634466856</c:v>
                </c:pt>
                <c:pt idx="9">
                  <c:v>52.485059384219682</c:v>
                </c:pt>
                <c:pt idx="10">
                  <c:v>58.928491835916027</c:v>
                </c:pt>
                <c:pt idx="11">
                  <c:v>64.195060682624757</c:v>
                </c:pt>
                <c:pt idx="12">
                  <c:v>68.537331972849472</c:v>
                </c:pt>
                <c:pt idx="13">
                  <c:v>72.033822476735864</c:v>
                </c:pt>
                <c:pt idx="14">
                  <c:v>75.023605738478878</c:v>
                </c:pt>
                <c:pt idx="15">
                  <c:v>77.205439698686391</c:v>
                </c:pt>
                <c:pt idx="16">
                  <c:v>79.12622859615503</c:v>
                </c:pt>
                <c:pt idx="17">
                  <c:v>80.605812649634814</c:v>
                </c:pt>
                <c:pt idx="18">
                  <c:v>81.695148183556412</c:v>
                </c:pt>
              </c:numCache>
            </c:numRef>
          </c:val>
          <c:smooth val="0"/>
          <c:extLst>
            <c:ext xmlns:c16="http://schemas.microsoft.com/office/drawing/2014/chart" uri="{C3380CC4-5D6E-409C-BE32-E72D297353CC}">
              <c16:uniqueId val="{00000002-BE09-F946-BE75-D4041CC4A8A7}"/>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noMultiLvlLbl val="0"/>
      </c:catAx>
      <c:valAx>
        <c:axId val="250419840"/>
        <c:scaling>
          <c:orientation val="minMax"/>
          <c:max val="85"/>
          <c:min val="0"/>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6.5268065268065265E-2"/>
          <c:y val="3.9693632072728843E-2"/>
          <c:w val="0.88500388500388505"/>
          <c:h val="0.86150746710039927"/>
        </c:manualLayout>
      </c:layout>
      <c:barChart>
        <c:barDir val="col"/>
        <c:grouping val="clustered"/>
        <c:varyColors val="0"/>
        <c:ser>
          <c:idx val="0"/>
          <c:order val="0"/>
          <c:tx>
            <c:strRef>
              <c:f>Sheet1!$B$1</c:f>
              <c:strCache>
                <c:ptCount val="1"/>
                <c:pt idx="0">
                  <c:v>25-29 years</c:v>
                </c:pt>
              </c:strCache>
            </c:strRef>
          </c:tx>
          <c:spPr>
            <a:solidFill>
              <a:srgbClr val="FFE07F"/>
            </a:solidFill>
            <a:ln w="9525">
              <a:solidFill>
                <a:srgbClr val="FFFFFF"/>
              </a:solidFill>
            </a:ln>
          </c:spPr>
          <c:invertIfNegative val="0"/>
          <c:cat>
            <c:strRef>
              <c:f>Sheet1!$A$2:$A$8</c:f>
              <c:strCache>
                <c:ptCount val="7"/>
                <c:pt idx="0">
                  <c:v>Y12</c:v>
                </c:pt>
                <c:pt idx="1">
                  <c:v>Diploma</c:v>
                </c:pt>
                <c:pt idx="2">
                  <c:v>Bachelor</c:v>
                </c:pt>
                <c:pt idx="4">
                  <c:v>Y12</c:v>
                </c:pt>
                <c:pt idx="5">
                  <c:v>Diploma</c:v>
                </c:pt>
                <c:pt idx="6">
                  <c:v>Bachelor</c:v>
                </c:pt>
              </c:strCache>
            </c:strRef>
          </c:cat>
          <c:val>
            <c:numRef>
              <c:f>Sheet1!$B$2:$B$8</c:f>
              <c:numCache>
                <c:formatCode>General</c:formatCode>
                <c:ptCount val="7"/>
                <c:pt idx="0">
                  <c:v>0.52039888948370949</c:v>
                </c:pt>
                <c:pt idx="1">
                  <c:v>0.36800900098448269</c:v>
                </c:pt>
                <c:pt idx="2">
                  <c:v>0.10974393082806784</c:v>
                </c:pt>
                <c:pt idx="4">
                  <c:v>8.2370754921046938</c:v>
                </c:pt>
                <c:pt idx="5">
                  <c:v>6.8680934396419078</c:v>
                </c:pt>
                <c:pt idx="6">
                  <c:v>1.0673395288779903</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30-34 years</c:v>
                </c:pt>
              </c:strCache>
            </c:strRef>
          </c:tx>
          <c:spPr>
            <a:solidFill>
              <a:srgbClr val="FFC35A"/>
            </a:solidFill>
            <a:ln w="9525">
              <a:solidFill>
                <a:srgbClr val="FFFFFF"/>
              </a:solidFill>
            </a:ln>
          </c:spPr>
          <c:invertIfNegative val="0"/>
          <c:cat>
            <c:strRef>
              <c:f>Sheet1!$A$2:$A$8</c:f>
              <c:strCache>
                <c:ptCount val="7"/>
                <c:pt idx="0">
                  <c:v>Y12</c:v>
                </c:pt>
                <c:pt idx="1">
                  <c:v>Diploma</c:v>
                </c:pt>
                <c:pt idx="2">
                  <c:v>Bachelor</c:v>
                </c:pt>
                <c:pt idx="4">
                  <c:v>Y12</c:v>
                </c:pt>
                <c:pt idx="5">
                  <c:v>Diploma</c:v>
                </c:pt>
                <c:pt idx="6">
                  <c:v>Bachelor</c:v>
                </c:pt>
              </c:strCache>
            </c:strRef>
          </c:cat>
          <c:val>
            <c:numRef>
              <c:f>Sheet1!$C$2:$C$8</c:f>
              <c:numCache>
                <c:formatCode>General</c:formatCode>
                <c:ptCount val="7"/>
                <c:pt idx="0">
                  <c:v>1.0893135028954821</c:v>
                </c:pt>
                <c:pt idx="1">
                  <c:v>0.77673346338003191</c:v>
                </c:pt>
                <c:pt idx="2">
                  <c:v>0.3550937875026714</c:v>
                </c:pt>
                <c:pt idx="4">
                  <c:v>10.857175919229324</c:v>
                </c:pt>
                <c:pt idx="5">
                  <c:v>10.294998910438004</c:v>
                </c:pt>
                <c:pt idx="6">
                  <c:v>3.2303000424209767</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35-39 years</c:v>
                </c:pt>
              </c:strCache>
            </c:strRef>
          </c:tx>
          <c:spPr>
            <a:solidFill>
              <a:srgbClr val="F68B33"/>
            </a:solidFill>
            <a:ln w="9525">
              <a:solidFill>
                <a:srgbClr val="FFFFFF"/>
              </a:solidFill>
            </a:ln>
          </c:spPr>
          <c:invertIfNegative val="0"/>
          <c:cat>
            <c:strRef>
              <c:f>Sheet1!$A$2:$A$8</c:f>
              <c:strCache>
                <c:ptCount val="7"/>
                <c:pt idx="0">
                  <c:v>Y12</c:v>
                </c:pt>
                <c:pt idx="1">
                  <c:v>Diploma</c:v>
                </c:pt>
                <c:pt idx="2">
                  <c:v>Bachelor</c:v>
                </c:pt>
                <c:pt idx="4">
                  <c:v>Y12</c:v>
                </c:pt>
                <c:pt idx="5">
                  <c:v>Diploma</c:v>
                </c:pt>
                <c:pt idx="6">
                  <c:v>Bachelor</c:v>
                </c:pt>
              </c:strCache>
            </c:strRef>
          </c:cat>
          <c:val>
            <c:numRef>
              <c:f>Sheet1!$D$2:$D$8</c:f>
              <c:numCache>
                <c:formatCode>General</c:formatCode>
                <c:ptCount val="7"/>
                <c:pt idx="0">
                  <c:v>1.9717119425258516</c:v>
                </c:pt>
                <c:pt idx="1">
                  <c:v>1.5248754043892629</c:v>
                </c:pt>
                <c:pt idx="2">
                  <c:v>0.84648172974459457</c:v>
                </c:pt>
                <c:pt idx="4">
                  <c:v>13.678034998702683</c:v>
                </c:pt>
                <c:pt idx="5">
                  <c:v>14.83642693070437</c:v>
                </c:pt>
                <c:pt idx="6">
                  <c:v>6.6078446003084119</c:v>
                </c:pt>
              </c:numCache>
            </c:numRef>
          </c:val>
          <c:extLst>
            <c:ext xmlns:c16="http://schemas.microsoft.com/office/drawing/2014/chart" uri="{C3380CC4-5D6E-409C-BE32-E72D297353CC}">
              <c16:uniqueId val="{00000008-5A34-4138-B5E6-26F4B8707154}"/>
            </c:ext>
          </c:extLst>
        </c:ser>
        <c:ser>
          <c:idx val="3"/>
          <c:order val="3"/>
          <c:tx>
            <c:strRef>
              <c:f>Sheet1!$E$1</c:f>
              <c:strCache>
                <c:ptCount val="1"/>
                <c:pt idx="0">
                  <c:v>40-44 years</c:v>
                </c:pt>
              </c:strCache>
            </c:strRef>
          </c:tx>
          <c:spPr>
            <a:solidFill>
              <a:srgbClr val="D4582A"/>
            </a:solidFill>
          </c:spPr>
          <c:invertIfNegative val="0"/>
          <c:cat>
            <c:strRef>
              <c:f>Sheet1!$A$2:$A$8</c:f>
              <c:strCache>
                <c:ptCount val="7"/>
                <c:pt idx="0">
                  <c:v>Y12</c:v>
                </c:pt>
                <c:pt idx="1">
                  <c:v>Diploma</c:v>
                </c:pt>
                <c:pt idx="2">
                  <c:v>Bachelor</c:v>
                </c:pt>
                <c:pt idx="4">
                  <c:v>Y12</c:v>
                </c:pt>
                <c:pt idx="5">
                  <c:v>Diploma</c:v>
                </c:pt>
                <c:pt idx="6">
                  <c:v>Bachelor</c:v>
                </c:pt>
              </c:strCache>
            </c:strRef>
          </c:cat>
          <c:val>
            <c:numRef>
              <c:f>Sheet1!$E$2:$E$8</c:f>
              <c:numCache>
                <c:formatCode>General</c:formatCode>
                <c:ptCount val="7"/>
                <c:pt idx="0">
                  <c:v>2.9594260205667675</c:v>
                </c:pt>
                <c:pt idx="1">
                  <c:v>2.6859696490084723</c:v>
                </c:pt>
                <c:pt idx="2">
                  <c:v>1.6829508983739476</c:v>
                </c:pt>
                <c:pt idx="4">
                  <c:v>15.806198409885045</c:v>
                </c:pt>
                <c:pt idx="5">
                  <c:v>18.603803008199609</c:v>
                </c:pt>
                <c:pt idx="6">
                  <c:v>10.680976546427102</c:v>
                </c:pt>
              </c:numCache>
            </c:numRef>
          </c:val>
          <c:extLst>
            <c:ext xmlns:c16="http://schemas.microsoft.com/office/drawing/2014/chart" uri="{C3380CC4-5D6E-409C-BE32-E72D297353CC}">
              <c16:uniqueId val="{00000000-77C0-894D-B53C-C4EDC395F6BF}"/>
            </c:ext>
          </c:extLst>
        </c:ser>
        <c:ser>
          <c:idx val="4"/>
          <c:order val="4"/>
          <c:tx>
            <c:strRef>
              <c:f>Sheet1!$F$1</c:f>
              <c:strCache>
                <c:ptCount val="1"/>
                <c:pt idx="0">
                  <c:v>45-49 years</c:v>
                </c:pt>
              </c:strCache>
            </c:strRef>
          </c:tx>
          <c:spPr>
            <a:solidFill>
              <a:srgbClr val="A02226"/>
            </a:solidFill>
          </c:spPr>
          <c:invertIfNegative val="0"/>
          <c:cat>
            <c:strRef>
              <c:f>Sheet1!$A$2:$A$8</c:f>
              <c:strCache>
                <c:ptCount val="7"/>
                <c:pt idx="0">
                  <c:v>Y12</c:v>
                </c:pt>
                <c:pt idx="1">
                  <c:v>Diploma</c:v>
                </c:pt>
                <c:pt idx="2">
                  <c:v>Bachelor</c:v>
                </c:pt>
                <c:pt idx="4">
                  <c:v>Y12</c:v>
                </c:pt>
                <c:pt idx="5">
                  <c:v>Diploma</c:v>
                </c:pt>
                <c:pt idx="6">
                  <c:v>Bachelor</c:v>
                </c:pt>
              </c:strCache>
            </c:strRef>
          </c:cat>
          <c:val>
            <c:numRef>
              <c:f>Sheet1!$F$2:$F$8</c:f>
              <c:numCache>
                <c:formatCode>General</c:formatCode>
                <c:ptCount val="7"/>
                <c:pt idx="0">
                  <c:v>3.8678917164222364</c:v>
                </c:pt>
                <c:pt idx="1">
                  <c:v>3.7183875114215361</c:v>
                </c:pt>
                <c:pt idx="2">
                  <c:v>2.6697162080388921</c:v>
                </c:pt>
                <c:pt idx="4">
                  <c:v>15.542033889055636</c:v>
                </c:pt>
                <c:pt idx="5">
                  <c:v>19.507557048305838</c:v>
                </c:pt>
                <c:pt idx="6">
                  <c:v>13.5494004652081</c:v>
                </c:pt>
              </c:numCache>
            </c:numRef>
          </c:val>
          <c:extLst>
            <c:ext xmlns:c16="http://schemas.microsoft.com/office/drawing/2014/chart" uri="{C3380CC4-5D6E-409C-BE32-E72D297353CC}">
              <c16:uniqueId val="{00000001-77C0-894D-B53C-C4EDC395F6BF}"/>
            </c:ext>
          </c:extLst>
        </c:ser>
        <c:ser>
          <c:idx val="5"/>
          <c:order val="5"/>
          <c:tx>
            <c:strRef>
              <c:f>Sheet1!$G$1</c:f>
              <c:strCache>
                <c:ptCount val="1"/>
                <c:pt idx="0">
                  <c:v>50-54 years</c:v>
                </c:pt>
              </c:strCache>
            </c:strRef>
          </c:tx>
          <c:spPr>
            <a:solidFill>
              <a:srgbClr val="621214"/>
            </a:solidFill>
          </c:spPr>
          <c:invertIfNegative val="0"/>
          <c:cat>
            <c:strRef>
              <c:f>Sheet1!$A$2:$A$8</c:f>
              <c:strCache>
                <c:ptCount val="7"/>
                <c:pt idx="0">
                  <c:v>Y12</c:v>
                </c:pt>
                <c:pt idx="1">
                  <c:v>Diploma</c:v>
                </c:pt>
                <c:pt idx="2">
                  <c:v>Bachelor</c:v>
                </c:pt>
                <c:pt idx="4">
                  <c:v>Y12</c:v>
                </c:pt>
                <c:pt idx="5">
                  <c:v>Diploma</c:v>
                </c:pt>
                <c:pt idx="6">
                  <c:v>Bachelor</c:v>
                </c:pt>
              </c:strCache>
            </c:strRef>
          </c:cat>
          <c:val>
            <c:numRef>
              <c:f>Sheet1!$G$2:$G$8</c:f>
              <c:numCache>
                <c:formatCode>General</c:formatCode>
                <c:ptCount val="7"/>
                <c:pt idx="0">
                  <c:v>4.1040936284513281</c:v>
                </c:pt>
                <c:pt idx="1">
                  <c:v>3.9292271740944749</c:v>
                </c:pt>
                <c:pt idx="2">
                  <c:v>3.2515157441814981</c:v>
                </c:pt>
                <c:pt idx="4">
                  <c:v>13.561875199707856</c:v>
                </c:pt>
                <c:pt idx="5">
                  <c:v>16.462989515778951</c:v>
                </c:pt>
                <c:pt idx="6">
                  <c:v>13.741861521489909</c:v>
                </c:pt>
              </c:numCache>
            </c:numRef>
          </c:val>
          <c:extLst>
            <c:ext xmlns:c16="http://schemas.microsoft.com/office/drawing/2014/chart" uri="{C3380CC4-5D6E-409C-BE32-E72D297353CC}">
              <c16:uniqueId val="{00000002-77C0-894D-B53C-C4EDC395F6BF}"/>
            </c:ext>
          </c:extLst>
        </c:ser>
        <c:ser>
          <c:idx val="6"/>
          <c:order val="6"/>
          <c:tx>
            <c:strRef>
              <c:f>Sheet1!$H$1</c:f>
              <c:strCache>
                <c:ptCount val="1"/>
                <c:pt idx="0">
                  <c:v>55-59 years</c:v>
                </c:pt>
              </c:strCache>
            </c:strRef>
          </c:tx>
          <c:spPr>
            <a:solidFill>
              <a:srgbClr val="000000"/>
            </a:solidFill>
          </c:spPr>
          <c:invertIfNegative val="0"/>
          <c:cat>
            <c:strRef>
              <c:f>Sheet1!$A$2:$A$8</c:f>
              <c:strCache>
                <c:ptCount val="7"/>
                <c:pt idx="0">
                  <c:v>Y12</c:v>
                </c:pt>
                <c:pt idx="1">
                  <c:v>Diploma</c:v>
                </c:pt>
                <c:pt idx="2">
                  <c:v>Bachelor</c:v>
                </c:pt>
                <c:pt idx="4">
                  <c:v>Y12</c:v>
                </c:pt>
                <c:pt idx="5">
                  <c:v>Diploma</c:v>
                </c:pt>
                <c:pt idx="6">
                  <c:v>Bachelor</c:v>
                </c:pt>
              </c:strCache>
            </c:strRef>
          </c:cat>
          <c:val>
            <c:numRef>
              <c:f>Sheet1!$H$2:$H$8</c:f>
              <c:numCache>
                <c:formatCode>General</c:formatCode>
                <c:ptCount val="7"/>
                <c:pt idx="0">
                  <c:v>3.6702475322194106</c:v>
                </c:pt>
                <c:pt idx="1">
                  <c:v>3.5137939671521092</c:v>
                </c:pt>
                <c:pt idx="2">
                  <c:v>3.0072183552461973</c:v>
                </c:pt>
                <c:pt idx="4">
                  <c:v>10.288640595903166</c:v>
                </c:pt>
                <c:pt idx="5">
                  <c:v>11.292407108239095</c:v>
                </c:pt>
                <c:pt idx="6">
                  <c:v>10.393688015571415</c:v>
                </c:pt>
              </c:numCache>
            </c:numRef>
          </c:val>
          <c:extLst>
            <c:ext xmlns:c16="http://schemas.microsoft.com/office/drawing/2014/chart" uri="{C3380CC4-5D6E-409C-BE32-E72D297353CC}">
              <c16:uniqueId val="{00000003-77C0-894D-B53C-C4EDC395F6BF}"/>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Male</c:v>
                </c:pt>
              </c:strCache>
            </c:strRef>
          </c:tx>
          <c:spPr>
            <a:ln w="28575" cap="rnd">
              <a:solidFill>
                <a:schemeClr val="tx2"/>
              </a:solidFill>
              <a:round/>
            </a:ln>
            <a:effectLst/>
          </c:spPr>
          <c:marker>
            <c:symbol val="none"/>
          </c:marker>
          <c:cat>
            <c:strRef>
              <c:f>Sheet1!$A$2:$A$12</c:f>
              <c:strCache>
                <c:ptCount val="11"/>
                <c:pt idx="0">
                  <c:v>0</c:v>
                </c:pt>
                <c:pt idx="1">
                  <c:v>1-</c:v>
                </c:pt>
                <c:pt idx="2">
                  <c:v>10.4k-</c:v>
                </c:pt>
                <c:pt idx="3">
                  <c:v>15.6k-</c:v>
                </c:pt>
                <c:pt idx="4">
                  <c:v>20.8k-</c:v>
                </c:pt>
                <c:pt idx="5">
                  <c:v>31.2k-</c:v>
                </c:pt>
                <c:pt idx="6">
                  <c:v>41.6k-</c:v>
                </c:pt>
                <c:pt idx="7">
                  <c:v>52k-</c:v>
                </c:pt>
                <c:pt idx="8">
                  <c:v>65k-</c:v>
                </c:pt>
                <c:pt idx="9">
                  <c:v>78k-</c:v>
                </c:pt>
                <c:pt idx="10">
                  <c:v>More 
than 
104k</c:v>
                </c:pt>
              </c:strCache>
            </c:strRef>
          </c:cat>
          <c:val>
            <c:numRef>
              <c:f>Sheet1!$B$2:$B$12</c:f>
              <c:numCache>
                <c:formatCode>0</c:formatCode>
                <c:ptCount val="11"/>
                <c:pt idx="0">
                  <c:v>5.1442996520433928</c:v>
                </c:pt>
                <c:pt idx="1">
                  <c:v>5.2660422479075324</c:v>
                </c:pt>
                <c:pt idx="2">
                  <c:v>5.7776581840547401</c:v>
                </c:pt>
                <c:pt idx="3">
                  <c:v>12.552097188968698</c:v>
                </c:pt>
                <c:pt idx="4">
                  <c:v>7.0648561390181372</c:v>
                </c:pt>
                <c:pt idx="5">
                  <c:v>4.5676875611407928</c:v>
                </c:pt>
                <c:pt idx="6">
                  <c:v>5.0264534934257421</c:v>
                </c:pt>
                <c:pt idx="7">
                  <c:v>4.1672154851701926</c:v>
                </c:pt>
                <c:pt idx="8">
                  <c:v>3.9835423837089858</c:v>
                </c:pt>
                <c:pt idx="9">
                  <c:v>3.7328903741392043</c:v>
                </c:pt>
                <c:pt idx="10">
                  <c:v>3.8803068321724736</c:v>
                </c:pt>
              </c:numCache>
            </c:numRef>
          </c:val>
          <c:smooth val="0"/>
          <c:extLst>
            <c:ext xmlns:c16="http://schemas.microsoft.com/office/drawing/2014/chart" uri="{C3380CC4-5D6E-409C-BE32-E72D297353CC}">
              <c16:uniqueId val="{00000000-DD06-FC46-AEF6-3F40B8EED110}"/>
            </c:ext>
          </c:extLst>
        </c:ser>
        <c:ser>
          <c:idx val="1"/>
          <c:order val="1"/>
          <c:tx>
            <c:strRef>
              <c:f>Sheet1!$C$1</c:f>
              <c:strCache>
                <c:ptCount val="1"/>
                <c:pt idx="0">
                  <c:v>Female</c:v>
                </c:pt>
              </c:strCache>
            </c:strRef>
          </c:tx>
          <c:spPr>
            <a:ln w="28575" cap="rnd">
              <a:solidFill>
                <a:schemeClr val="accent2"/>
              </a:solidFill>
              <a:round/>
            </a:ln>
            <a:effectLst/>
          </c:spPr>
          <c:marker>
            <c:symbol val="none"/>
          </c:marker>
          <c:cat>
            <c:strRef>
              <c:f>Sheet1!$A$2:$A$12</c:f>
              <c:strCache>
                <c:ptCount val="11"/>
                <c:pt idx="0">
                  <c:v>0</c:v>
                </c:pt>
                <c:pt idx="1">
                  <c:v>1-</c:v>
                </c:pt>
                <c:pt idx="2">
                  <c:v>10.4k-</c:v>
                </c:pt>
                <c:pt idx="3">
                  <c:v>15.6k-</c:v>
                </c:pt>
                <c:pt idx="4">
                  <c:v>20.8k-</c:v>
                </c:pt>
                <c:pt idx="5">
                  <c:v>31.2k-</c:v>
                </c:pt>
                <c:pt idx="6">
                  <c:v>41.6k-</c:v>
                </c:pt>
                <c:pt idx="7">
                  <c:v>52k-</c:v>
                </c:pt>
                <c:pt idx="8">
                  <c:v>65k-</c:v>
                </c:pt>
                <c:pt idx="9">
                  <c:v>78k-</c:v>
                </c:pt>
                <c:pt idx="10">
                  <c:v>More 
than 
104k</c:v>
                </c:pt>
              </c:strCache>
            </c:strRef>
          </c:cat>
          <c:val>
            <c:numRef>
              <c:f>Sheet1!$C$2:$C$12</c:f>
              <c:numCache>
                <c:formatCode>General</c:formatCode>
                <c:ptCount val="11"/>
                <c:pt idx="0">
                  <c:v>2.2324804361206363</c:v>
                </c:pt>
                <c:pt idx="1">
                  <c:v>2.9166235723467446</c:v>
                </c:pt>
                <c:pt idx="2">
                  <c:v>2.2347323816385596</c:v>
                </c:pt>
                <c:pt idx="3">
                  <c:v>1.9450253206016477</c:v>
                </c:pt>
                <c:pt idx="4">
                  <c:v>2.575931552367114</c:v>
                </c:pt>
                <c:pt idx="5">
                  <c:v>3.2973428665154625</c:v>
                </c:pt>
                <c:pt idx="6">
                  <c:v>2.3645230666707056</c:v>
                </c:pt>
                <c:pt idx="7">
                  <c:v>3.5749468553948249</c:v>
                </c:pt>
                <c:pt idx="8">
                  <c:v>3.7643500160512198</c:v>
                </c:pt>
                <c:pt idx="9">
                  <c:v>4.136965944272446</c:v>
                </c:pt>
                <c:pt idx="10">
                  <c:v>4.261541356633896</c:v>
                </c:pt>
              </c:numCache>
            </c:numRef>
          </c:val>
          <c:smooth val="0"/>
          <c:extLst>
            <c:ext xmlns:c16="http://schemas.microsoft.com/office/drawing/2014/chart" uri="{C3380CC4-5D6E-409C-BE32-E72D297353CC}">
              <c16:uniqueId val="{00000001-DD06-FC46-AEF6-3F40B8EED110}"/>
            </c:ext>
          </c:extLst>
        </c:ser>
        <c:ser>
          <c:idx val="2"/>
          <c:order val="2"/>
          <c:tx>
            <c:strRef>
              <c:f>Sheet1!$D$1</c:f>
              <c:strCache>
                <c:ptCount val="1"/>
                <c:pt idx="0">
                  <c:v>All</c:v>
                </c:pt>
              </c:strCache>
            </c:strRef>
          </c:tx>
          <c:spPr>
            <a:ln w="28575" cap="rnd">
              <a:solidFill>
                <a:schemeClr val="accent3"/>
              </a:solidFill>
              <a:round/>
            </a:ln>
            <a:effectLst/>
          </c:spPr>
          <c:marker>
            <c:symbol val="none"/>
          </c:marker>
          <c:cat>
            <c:strRef>
              <c:f>Sheet1!$A$2:$A$12</c:f>
              <c:strCache>
                <c:ptCount val="11"/>
                <c:pt idx="0">
                  <c:v>0</c:v>
                </c:pt>
                <c:pt idx="1">
                  <c:v>1-</c:v>
                </c:pt>
                <c:pt idx="2">
                  <c:v>10.4k-</c:v>
                </c:pt>
                <c:pt idx="3">
                  <c:v>15.6k-</c:v>
                </c:pt>
                <c:pt idx="4">
                  <c:v>20.8k-</c:v>
                </c:pt>
                <c:pt idx="5">
                  <c:v>31.2k-</c:v>
                </c:pt>
                <c:pt idx="6">
                  <c:v>41.6k-</c:v>
                </c:pt>
                <c:pt idx="7">
                  <c:v>52k-</c:v>
                </c:pt>
                <c:pt idx="8">
                  <c:v>65k-</c:v>
                </c:pt>
                <c:pt idx="9">
                  <c:v>78k-</c:v>
                </c:pt>
                <c:pt idx="10">
                  <c:v>More 
than 
104k</c:v>
                </c:pt>
              </c:strCache>
            </c:strRef>
          </c:cat>
          <c:val>
            <c:numRef>
              <c:f>Sheet1!$D$2:$D$12</c:f>
              <c:numCache>
                <c:formatCode>General</c:formatCode>
                <c:ptCount val="11"/>
                <c:pt idx="0">
                  <c:v>2.7423184605025339</c:v>
                </c:pt>
                <c:pt idx="1">
                  <c:v>3.6411365634808051</c:v>
                </c:pt>
                <c:pt idx="2">
                  <c:v>3.273022415962938</c:v>
                </c:pt>
                <c:pt idx="3">
                  <c:v>4.2443933124635844</c:v>
                </c:pt>
                <c:pt idx="4">
                  <c:v>3.5792898841994454</c:v>
                </c:pt>
                <c:pt idx="5">
                  <c:v>3.610975109172466</c:v>
                </c:pt>
                <c:pt idx="6">
                  <c:v>3.5507906939875551</c:v>
                </c:pt>
                <c:pt idx="7">
                  <c:v>3.7460885825853625</c:v>
                </c:pt>
                <c:pt idx="8">
                  <c:v>3.9908891116883898</c:v>
                </c:pt>
                <c:pt idx="9">
                  <c:v>3.8543646562514495</c:v>
                </c:pt>
                <c:pt idx="10">
                  <c:v>3.9392178666479669</c:v>
                </c:pt>
              </c:numCache>
            </c:numRef>
          </c:val>
          <c:smooth val="0"/>
          <c:extLst>
            <c:ext xmlns:c16="http://schemas.microsoft.com/office/drawing/2014/chart" uri="{C3380CC4-5D6E-409C-BE32-E72D297353CC}">
              <c16:uniqueId val="{00000003-DD06-FC46-AEF6-3F40B8EED110}"/>
            </c:ext>
          </c:extLst>
        </c:ser>
        <c:dLbls>
          <c:showLegendKey val="0"/>
          <c:showVal val="0"/>
          <c:showCatName val="0"/>
          <c:showSerName val="0"/>
          <c:showPercent val="0"/>
          <c:showBubbleSize val="0"/>
        </c:dLbls>
        <c:smooth val="0"/>
        <c:axId val="73778175"/>
        <c:axId val="73779855"/>
      </c:lineChart>
      <c:catAx>
        <c:axId val="73778175"/>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0" spcFirstLastPara="1" vertOverflow="ellipsis" wrap="square" anchor="ctr" anchorCtr="1"/>
          <a:lstStyle/>
          <a:p>
            <a:pPr>
              <a:defRPr sz="1800" b="0" i="0" u="none" strike="noStrike" kern="1200" baseline="0">
                <a:solidFill>
                  <a:schemeClr val="tx1"/>
                </a:solidFill>
                <a:latin typeface="+mn-lt"/>
                <a:ea typeface="+mn-ea"/>
                <a:cs typeface="+mn-cs"/>
              </a:defRPr>
            </a:pPr>
            <a:endParaRPr lang="en-US"/>
          </a:p>
        </c:txPr>
        <c:crossAx val="73779855"/>
        <c:crosses val="autoZero"/>
        <c:auto val="1"/>
        <c:lblAlgn val="ctr"/>
        <c:lblOffset val="100"/>
        <c:tickLblSkip val="1"/>
        <c:noMultiLvlLbl val="0"/>
      </c:catAx>
      <c:valAx>
        <c:axId val="73779855"/>
        <c:scaling>
          <c:orientation val="minMax"/>
          <c:max val="12"/>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737781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6673228346456693E-2"/>
          <c:y val="3.2013852435112275E-2"/>
          <c:w val="0.84665354330708664"/>
          <c:h val="0.88585331000291634"/>
        </c:manualLayout>
      </c:layout>
      <c:lineChart>
        <c:grouping val="standard"/>
        <c:varyColors val="0"/>
        <c:ser>
          <c:idx val="0"/>
          <c:order val="0"/>
          <c:tx>
            <c:strRef>
              <c:f>Sheet1!$B$1</c:f>
              <c:strCache>
                <c:ptCount val="1"/>
                <c:pt idx="0">
                  <c:v>Paid maternity/paternity leave</c:v>
                </c:pt>
              </c:strCache>
            </c:strRef>
          </c:tx>
          <c:spPr>
            <a:ln w="38100">
              <a:solidFill>
                <a:srgbClr val="A02226"/>
              </a:solidFill>
            </a:ln>
          </c:spPr>
          <c:marker>
            <c:symbol val="none"/>
          </c:marker>
          <c:cat>
            <c:numRef>
              <c:f>Sheet1!$A$2:$A$8</c:f>
              <c:numCache>
                <c:formatCode>General</c:formatCode>
                <c:ptCount val="7"/>
                <c:pt idx="0">
                  <c:v>2002</c:v>
                </c:pt>
                <c:pt idx="1">
                  <c:v>2003</c:v>
                </c:pt>
                <c:pt idx="2">
                  <c:v>2004</c:v>
                </c:pt>
                <c:pt idx="3">
                  <c:v>2005</c:v>
                </c:pt>
                <c:pt idx="4">
                  <c:v>2006</c:v>
                </c:pt>
                <c:pt idx="5">
                  <c:v>2007</c:v>
                </c:pt>
                <c:pt idx="6">
                  <c:v>2008</c:v>
                </c:pt>
              </c:numCache>
            </c:numRef>
          </c:cat>
          <c:val>
            <c:numRef>
              <c:f>Sheet1!$B$2:$B$8</c:f>
              <c:numCache>
                <c:formatCode>General</c:formatCode>
                <c:ptCount val="7"/>
                <c:pt idx="0">
                  <c:v>24</c:v>
                </c:pt>
                <c:pt idx="1">
                  <c:v>31</c:v>
                </c:pt>
                <c:pt idx="2">
                  <c:v>27</c:v>
                </c:pt>
                <c:pt idx="3">
                  <c:v>36</c:v>
                </c:pt>
                <c:pt idx="4">
                  <c:v>39</c:v>
                </c:pt>
                <c:pt idx="5">
                  <c:v>40</c:v>
                </c:pt>
                <c:pt idx="6">
                  <c:v>40</c:v>
                </c:pt>
              </c:numCache>
            </c:numRef>
          </c:val>
          <c:smooth val="0"/>
          <c:extLst>
            <c:ext xmlns:c16="http://schemas.microsoft.com/office/drawing/2014/chart" uri="{C3380CC4-5D6E-409C-BE32-E72D297353CC}">
              <c16:uniqueId val="{00000004-E303-476E-B1D1-34916A464221}"/>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noMultiLvlLbl val="0"/>
      </c:catAx>
      <c:valAx>
        <c:axId val="25041984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9.2453397194193598E-2"/>
          <c:w val="0.90208236208236203"/>
          <c:h val="0.83069545625206698"/>
        </c:manualLayout>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Sheet1!$B$2:$B$10</c:f>
              <c:numCache>
                <c:formatCode>0</c:formatCode>
                <c:ptCount val="9"/>
                <c:pt idx="0">
                  <c:v>442.58457848324252</c:v>
                </c:pt>
                <c:pt idx="1">
                  <c:v>424.04001003868916</c:v>
                </c:pt>
                <c:pt idx="2">
                  <c:v>484.89349563228603</c:v>
                </c:pt>
                <c:pt idx="3">
                  <c:v>367.65834355687281</c:v>
                </c:pt>
                <c:pt idx="5">
                  <c:v>557.67313044455068</c:v>
                </c:pt>
                <c:pt idx="6">
                  <c:v>698.04514467966203</c:v>
                </c:pt>
                <c:pt idx="7">
                  <c:v>694.8055529777879</c:v>
                </c:pt>
                <c:pt idx="8">
                  <c:v>565.38981170101954</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Sheet1!$C$2:$C$10</c:f>
              <c:numCache>
                <c:formatCode>0</c:formatCode>
                <c:ptCount val="9"/>
                <c:pt idx="0">
                  <c:v>457.67987728415358</c:v>
                </c:pt>
                <c:pt idx="1">
                  <c:v>451.29839139703034</c:v>
                </c:pt>
                <c:pt idx="2">
                  <c:v>501.74597759772359</c:v>
                </c:pt>
                <c:pt idx="3">
                  <c:v>406.01300545146705</c:v>
                </c:pt>
                <c:pt idx="5">
                  <c:v>576.54396229115991</c:v>
                </c:pt>
                <c:pt idx="6">
                  <c:v>739.19192799120765</c:v>
                </c:pt>
                <c:pt idx="7">
                  <c:v>738.60077989142121</c:v>
                </c:pt>
                <c:pt idx="8">
                  <c:v>604.0561754458314</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Sheet1!$D$2:$D$10</c:f>
              <c:numCache>
                <c:formatCode>0</c:formatCode>
                <c:ptCount val="9"/>
                <c:pt idx="0">
                  <c:v>460.85930319917048</c:v>
                </c:pt>
                <c:pt idx="1">
                  <c:v>467.00065688144036</c:v>
                </c:pt>
                <c:pt idx="2">
                  <c:v>508.9395784058899</c:v>
                </c:pt>
                <c:pt idx="3">
                  <c:v>428.77868626958968</c:v>
                </c:pt>
                <c:pt idx="5">
                  <c:v>543.4841617431731</c:v>
                </c:pt>
                <c:pt idx="6">
                  <c:v>722.27762989431119</c:v>
                </c:pt>
                <c:pt idx="7">
                  <c:v>729.56857251372537</c:v>
                </c:pt>
                <c:pt idx="8">
                  <c:v>607.98489468183254</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800"/>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1800"/>
            </a:pPr>
            <a:endParaRPr lang="en-US"/>
          </a:p>
        </c:txPr>
        <c:crossAx val="324265856"/>
        <c:crosses val="autoZero"/>
        <c:crossBetween val="between"/>
        <c:majorUnit val="200"/>
      </c:valAx>
    </c:plotArea>
    <c:plotVisOnly val="1"/>
    <c:dispBlanksAs val="gap"/>
    <c:showDLblsOverMax val="0"/>
  </c:chart>
  <c:txPr>
    <a:bodyPr/>
    <a:lstStyle/>
    <a:p>
      <a:pPr>
        <a:defRPr sz="1800"/>
      </a:pPr>
      <a:endParaRPr lang="en-US"/>
    </a:p>
  </c:txPr>
  <c:externalData r:id="rId2">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0976975516035151"/>
          <c:y val="3.5631847062038764E-2"/>
          <c:w val="0.86148102325003262"/>
          <c:h val="0.73495114427938613"/>
        </c:manualLayout>
      </c:layout>
      <c:barChart>
        <c:barDir val="col"/>
        <c:grouping val="stacked"/>
        <c:varyColors val="0"/>
        <c:ser>
          <c:idx val="0"/>
          <c:order val="0"/>
          <c:tx>
            <c:strRef>
              <c:f>Sheet1!$B$1</c:f>
              <c:strCache>
                <c:ptCount val="1"/>
                <c:pt idx="0">
                  <c:v>Series 1</c:v>
                </c:pt>
              </c:strCache>
            </c:strRef>
          </c:tx>
          <c:spPr>
            <a:noFill/>
            <a:ln w="9525">
              <a:noFill/>
            </a:ln>
          </c:spPr>
          <c:invertIfNegative val="0"/>
          <c:errBars>
            <c:errBarType val="both"/>
            <c:errValType val="fixedVal"/>
            <c:noEndCap val="0"/>
            <c:val val="0"/>
          </c:errBars>
          <c:cat>
            <c:strRef>
              <c:f>Sheet1!$A$2:$A$15</c:f>
              <c:strCache>
                <c:ptCount val="14"/>
                <c:pt idx="0">
                  <c:v>&lt; 200</c:v>
                </c:pt>
                <c:pt idx="1">
                  <c:v>- 300</c:v>
                </c:pt>
                <c:pt idx="2">
                  <c:v>- 400</c:v>
                </c:pt>
                <c:pt idx="3">
                  <c:v>- 500</c:v>
                </c:pt>
                <c:pt idx="4">
                  <c:v>- 600</c:v>
                </c:pt>
                <c:pt idx="5">
                  <c:v>- 700</c:v>
                </c:pt>
                <c:pt idx="6">
                  <c:v>- 800</c:v>
                </c:pt>
                <c:pt idx="7">
                  <c:v>- 900</c:v>
                </c:pt>
                <c:pt idx="8">
                  <c:v>- 1000</c:v>
                </c:pt>
                <c:pt idx="9">
                  <c:v>- 1100</c:v>
                </c:pt>
                <c:pt idx="10">
                  <c:v>- 1200</c:v>
                </c:pt>
                <c:pt idx="11">
                  <c:v>- 1400</c:v>
                </c:pt>
                <c:pt idx="12">
                  <c:v>- 1600</c:v>
                </c:pt>
                <c:pt idx="13">
                  <c:v>1800
or 
more</c:v>
                </c:pt>
              </c:strCache>
            </c:strRef>
          </c:cat>
          <c:val>
            <c:numRef>
              <c:f>Sheet1!$B$2:$B$15</c:f>
              <c:numCache>
                <c:formatCode>General</c:formatCode>
                <c:ptCount val="14"/>
                <c:pt idx="0">
                  <c:v>4.7</c:v>
                </c:pt>
                <c:pt idx="1">
                  <c:v>10.6</c:v>
                </c:pt>
                <c:pt idx="2">
                  <c:v>15.6</c:v>
                </c:pt>
                <c:pt idx="3">
                  <c:v>21.1</c:v>
                </c:pt>
                <c:pt idx="4">
                  <c:v>28.3</c:v>
                </c:pt>
                <c:pt idx="5">
                  <c:v>34.299999999999997</c:v>
                </c:pt>
                <c:pt idx="6">
                  <c:v>39</c:v>
                </c:pt>
                <c:pt idx="7">
                  <c:v>46.1</c:v>
                </c:pt>
                <c:pt idx="8">
                  <c:v>53.7</c:v>
                </c:pt>
                <c:pt idx="9">
                  <c:v>55.7</c:v>
                </c:pt>
                <c:pt idx="10">
                  <c:v>66.3</c:v>
                </c:pt>
                <c:pt idx="11">
                  <c:v>65.7</c:v>
                </c:pt>
                <c:pt idx="12">
                  <c:v>68.400000000000006</c:v>
                </c:pt>
                <c:pt idx="13">
                  <c:v>65.3</c:v>
                </c:pt>
              </c:numCache>
            </c:numRef>
          </c:val>
          <c:extLst>
            <c:ext xmlns:c16="http://schemas.microsoft.com/office/drawing/2014/chart" uri="{C3380CC4-5D6E-409C-BE32-E72D297353CC}">
              <c16:uniqueId val="{00000000-345F-C44C-BDFA-526908C9D419}"/>
            </c:ext>
          </c:extLst>
        </c:ser>
        <c:ser>
          <c:idx val="1"/>
          <c:order val="1"/>
          <c:tx>
            <c:strRef>
              <c:f>Sheet1!$C$1</c:f>
              <c:strCache>
                <c:ptCount val="1"/>
                <c:pt idx="0">
                  <c:v>Series 2</c:v>
                </c:pt>
              </c:strCache>
            </c:strRef>
          </c:tx>
          <c:spPr>
            <a:solidFill>
              <a:srgbClr val="FFC35A"/>
            </a:solidFill>
            <a:ln w="9525">
              <a:noFill/>
            </a:ln>
          </c:spPr>
          <c:invertIfNegative val="0"/>
          <c:errBars>
            <c:errBarType val="both"/>
            <c:errValType val="fixedVal"/>
            <c:noEndCap val="0"/>
            <c:val val="0"/>
          </c:errBars>
          <c:cat>
            <c:strRef>
              <c:f>Sheet1!$A$2:$A$15</c:f>
              <c:strCache>
                <c:ptCount val="14"/>
                <c:pt idx="0">
                  <c:v>&lt; 200</c:v>
                </c:pt>
                <c:pt idx="1">
                  <c:v>- 300</c:v>
                </c:pt>
                <c:pt idx="2">
                  <c:v>- 400</c:v>
                </c:pt>
                <c:pt idx="3">
                  <c:v>- 500</c:v>
                </c:pt>
                <c:pt idx="4">
                  <c:v>- 600</c:v>
                </c:pt>
                <c:pt idx="5">
                  <c:v>- 700</c:v>
                </c:pt>
                <c:pt idx="6">
                  <c:v>- 800</c:v>
                </c:pt>
                <c:pt idx="7">
                  <c:v>- 900</c:v>
                </c:pt>
                <c:pt idx="8">
                  <c:v>- 1000</c:v>
                </c:pt>
                <c:pt idx="9">
                  <c:v>- 1100</c:v>
                </c:pt>
                <c:pt idx="10">
                  <c:v>- 1200</c:v>
                </c:pt>
                <c:pt idx="11">
                  <c:v>- 1400</c:v>
                </c:pt>
                <c:pt idx="12">
                  <c:v>- 1600</c:v>
                </c:pt>
                <c:pt idx="13">
                  <c:v>1800
or 
more</c:v>
                </c:pt>
              </c:strCache>
            </c:strRef>
          </c:cat>
          <c:val>
            <c:numRef>
              <c:f>Sheet1!$C$2:$C$15</c:f>
              <c:numCache>
                <c:formatCode>General</c:formatCode>
                <c:ptCount val="14"/>
                <c:pt idx="0">
                  <c:v>0.29999999999999982</c:v>
                </c:pt>
                <c:pt idx="1">
                  <c:v>5.4</c:v>
                </c:pt>
                <c:pt idx="2">
                  <c:v>6.2999999999999989</c:v>
                </c:pt>
                <c:pt idx="3">
                  <c:v>11.799999999999997</c:v>
                </c:pt>
                <c:pt idx="4">
                  <c:v>11.400000000000002</c:v>
                </c:pt>
                <c:pt idx="5">
                  <c:v>12.300000000000004</c:v>
                </c:pt>
                <c:pt idx="6">
                  <c:v>15.5</c:v>
                </c:pt>
                <c:pt idx="7">
                  <c:v>14.699999999999996</c:v>
                </c:pt>
                <c:pt idx="8">
                  <c:v>13.200000000000003</c:v>
                </c:pt>
                <c:pt idx="9">
                  <c:v>17.200000000000003</c:v>
                </c:pt>
                <c:pt idx="10">
                  <c:v>6</c:v>
                </c:pt>
                <c:pt idx="11">
                  <c:v>9.7000000000000028</c:v>
                </c:pt>
                <c:pt idx="12">
                  <c:v>8.1999999999999886</c:v>
                </c:pt>
                <c:pt idx="13">
                  <c:v>12.200000000000003</c:v>
                </c:pt>
              </c:numCache>
            </c:numRef>
          </c:val>
          <c:extLst>
            <c:ext xmlns:c16="http://schemas.microsoft.com/office/drawing/2014/chart" uri="{C3380CC4-5D6E-409C-BE32-E72D297353CC}">
              <c16:uniqueId val="{00000001-345F-C44C-BDFA-526908C9D419}"/>
            </c:ext>
          </c:extLst>
        </c:ser>
        <c:dLbls>
          <c:showLegendKey val="0"/>
          <c:showVal val="0"/>
          <c:showCatName val="0"/>
          <c:showSerName val="0"/>
          <c:showPercent val="0"/>
          <c:showBubbleSize val="0"/>
        </c:dLbls>
        <c:gapWidth val="500"/>
        <c:overlap val="100"/>
        <c:axId val="331915264"/>
        <c:axId val="331917184"/>
      </c:barChart>
      <c:catAx>
        <c:axId val="331915264"/>
        <c:scaling>
          <c:orientation val="minMax"/>
        </c:scaling>
        <c:delete val="0"/>
        <c:axPos val="b"/>
        <c:numFmt formatCode="General" sourceLinked="1"/>
        <c:majorTickMark val="none"/>
        <c:minorTickMark val="none"/>
        <c:tickLblPos val="nextTo"/>
        <c:spPr>
          <a:ln>
            <a:solidFill>
              <a:schemeClr val="tx1"/>
            </a:solidFill>
          </a:ln>
        </c:spPr>
        <c:txPr>
          <a:bodyPr rot="-5400000" vert="horz"/>
          <a:lstStyle/>
          <a:p>
            <a:pPr>
              <a:defRPr sz="1800"/>
            </a:pPr>
            <a:endParaRPr lang="en-US"/>
          </a:p>
        </c:txPr>
        <c:crossAx val="331917184"/>
        <c:crosses val="autoZero"/>
        <c:auto val="1"/>
        <c:lblAlgn val="ctr"/>
        <c:lblOffset val="100"/>
        <c:tickLblSkip val="2"/>
        <c:noMultiLvlLbl val="0"/>
      </c:catAx>
      <c:valAx>
        <c:axId val="331917184"/>
        <c:scaling>
          <c:orientation val="minMax"/>
          <c:max val="8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0976975516035151"/>
          <c:y val="3.5631847062038764E-2"/>
          <c:w val="0.86148102325003262"/>
          <c:h val="0.67812959414723117"/>
        </c:manualLayout>
      </c:layout>
      <c:barChart>
        <c:barDir val="col"/>
        <c:grouping val="stacked"/>
        <c:varyColors val="0"/>
        <c:ser>
          <c:idx val="0"/>
          <c:order val="0"/>
          <c:tx>
            <c:strRef>
              <c:f>Sheet1!$B$1</c:f>
              <c:strCache>
                <c:ptCount val="1"/>
                <c:pt idx="0">
                  <c:v>Series 1</c:v>
                </c:pt>
              </c:strCache>
            </c:strRef>
          </c:tx>
          <c:spPr>
            <a:noFill/>
            <a:ln w="9525">
              <a:noFill/>
            </a:ln>
          </c:spPr>
          <c:invertIfNegative val="0"/>
          <c:errBars>
            <c:errBarType val="both"/>
            <c:errValType val="fixedVal"/>
            <c:noEndCap val="0"/>
            <c:val val="0"/>
          </c:errBars>
          <c:cat>
            <c:strRef>
              <c:f>Sheet1!$A$2:$A$15</c:f>
              <c:strCache>
                <c:ptCount val="14"/>
                <c:pt idx="0">
                  <c:v>&lt; 200</c:v>
                </c:pt>
                <c:pt idx="1">
                  <c:v>- 300</c:v>
                </c:pt>
                <c:pt idx="2">
                  <c:v>- 400</c:v>
                </c:pt>
                <c:pt idx="3">
                  <c:v>- 500</c:v>
                </c:pt>
                <c:pt idx="4">
                  <c:v>- 600</c:v>
                </c:pt>
                <c:pt idx="5">
                  <c:v>- 700</c:v>
                </c:pt>
                <c:pt idx="6">
                  <c:v>- 800</c:v>
                </c:pt>
                <c:pt idx="7">
                  <c:v>- 900</c:v>
                </c:pt>
                <c:pt idx="8">
                  <c:v>- 1000</c:v>
                </c:pt>
                <c:pt idx="9">
                  <c:v>- 1100</c:v>
                </c:pt>
                <c:pt idx="10">
                  <c:v>- 1200</c:v>
                </c:pt>
                <c:pt idx="11">
                  <c:v>- 1400</c:v>
                </c:pt>
                <c:pt idx="12">
                  <c:v>- 1600</c:v>
                </c:pt>
                <c:pt idx="13">
                  <c:v>1800
or 
more</c:v>
                </c:pt>
              </c:strCache>
            </c:strRef>
          </c:cat>
          <c:val>
            <c:numRef>
              <c:f>Sheet1!$B$2:$B$15</c:f>
              <c:numCache>
                <c:formatCode>General</c:formatCode>
                <c:ptCount val="14"/>
                <c:pt idx="0">
                  <c:v>4.7</c:v>
                </c:pt>
                <c:pt idx="1">
                  <c:v>10.6</c:v>
                </c:pt>
                <c:pt idx="2">
                  <c:v>15.6</c:v>
                </c:pt>
                <c:pt idx="3">
                  <c:v>21.1</c:v>
                </c:pt>
                <c:pt idx="4">
                  <c:v>28.3</c:v>
                </c:pt>
                <c:pt idx="5">
                  <c:v>34.299999999999997</c:v>
                </c:pt>
                <c:pt idx="6">
                  <c:v>39</c:v>
                </c:pt>
                <c:pt idx="7">
                  <c:v>46.1</c:v>
                </c:pt>
                <c:pt idx="8">
                  <c:v>53.7</c:v>
                </c:pt>
                <c:pt idx="9">
                  <c:v>55.7</c:v>
                </c:pt>
                <c:pt idx="10">
                  <c:v>66.3</c:v>
                </c:pt>
                <c:pt idx="11">
                  <c:v>65.7</c:v>
                </c:pt>
                <c:pt idx="12">
                  <c:v>68.400000000000006</c:v>
                </c:pt>
                <c:pt idx="13">
                  <c:v>65.3</c:v>
                </c:pt>
              </c:numCache>
            </c:numRef>
          </c:val>
          <c:extLst>
            <c:ext xmlns:c16="http://schemas.microsoft.com/office/drawing/2014/chart" uri="{C3380CC4-5D6E-409C-BE32-E72D297353CC}">
              <c16:uniqueId val="{00000000-345F-C44C-BDFA-526908C9D419}"/>
            </c:ext>
          </c:extLst>
        </c:ser>
        <c:ser>
          <c:idx val="1"/>
          <c:order val="1"/>
          <c:tx>
            <c:strRef>
              <c:f>Sheet1!$C$1</c:f>
              <c:strCache>
                <c:ptCount val="1"/>
                <c:pt idx="0">
                  <c:v>Series 2</c:v>
                </c:pt>
              </c:strCache>
            </c:strRef>
          </c:tx>
          <c:spPr>
            <a:solidFill>
              <a:srgbClr val="FFC35A"/>
            </a:solidFill>
            <a:ln w="9525">
              <a:noFill/>
            </a:ln>
          </c:spPr>
          <c:invertIfNegative val="0"/>
          <c:errBars>
            <c:errBarType val="both"/>
            <c:errValType val="fixedVal"/>
            <c:noEndCap val="0"/>
            <c:val val="0"/>
          </c:errBars>
          <c:cat>
            <c:strRef>
              <c:f>Sheet1!$A$2:$A$15</c:f>
              <c:strCache>
                <c:ptCount val="14"/>
                <c:pt idx="0">
                  <c:v>&lt; 200</c:v>
                </c:pt>
                <c:pt idx="1">
                  <c:v>- 300</c:v>
                </c:pt>
                <c:pt idx="2">
                  <c:v>- 400</c:v>
                </c:pt>
                <c:pt idx="3">
                  <c:v>- 500</c:v>
                </c:pt>
                <c:pt idx="4">
                  <c:v>- 600</c:v>
                </c:pt>
                <c:pt idx="5">
                  <c:v>- 700</c:v>
                </c:pt>
                <c:pt idx="6">
                  <c:v>- 800</c:v>
                </c:pt>
                <c:pt idx="7">
                  <c:v>- 900</c:v>
                </c:pt>
                <c:pt idx="8">
                  <c:v>- 1000</c:v>
                </c:pt>
                <c:pt idx="9">
                  <c:v>- 1100</c:v>
                </c:pt>
                <c:pt idx="10">
                  <c:v>- 1200</c:v>
                </c:pt>
                <c:pt idx="11">
                  <c:v>- 1400</c:v>
                </c:pt>
                <c:pt idx="12">
                  <c:v>- 1600</c:v>
                </c:pt>
                <c:pt idx="13">
                  <c:v>1800
or 
more</c:v>
                </c:pt>
              </c:strCache>
            </c:strRef>
          </c:cat>
          <c:val>
            <c:numRef>
              <c:f>Sheet1!$C$2:$C$15</c:f>
              <c:numCache>
                <c:formatCode>General</c:formatCode>
                <c:ptCount val="14"/>
                <c:pt idx="0">
                  <c:v>0.29999999999999982</c:v>
                </c:pt>
                <c:pt idx="1">
                  <c:v>5.4</c:v>
                </c:pt>
                <c:pt idx="2">
                  <c:v>6.2999999999999989</c:v>
                </c:pt>
                <c:pt idx="3">
                  <c:v>11.799999999999997</c:v>
                </c:pt>
                <c:pt idx="4">
                  <c:v>11.400000000000002</c:v>
                </c:pt>
                <c:pt idx="5">
                  <c:v>12.300000000000004</c:v>
                </c:pt>
                <c:pt idx="6">
                  <c:v>15.5</c:v>
                </c:pt>
                <c:pt idx="7">
                  <c:v>14.699999999999996</c:v>
                </c:pt>
                <c:pt idx="8">
                  <c:v>13.200000000000003</c:v>
                </c:pt>
                <c:pt idx="9">
                  <c:v>17.200000000000003</c:v>
                </c:pt>
                <c:pt idx="10">
                  <c:v>6</c:v>
                </c:pt>
                <c:pt idx="11">
                  <c:v>9.7000000000000028</c:v>
                </c:pt>
                <c:pt idx="12">
                  <c:v>8.1999999999999886</c:v>
                </c:pt>
                <c:pt idx="13">
                  <c:v>12.200000000000003</c:v>
                </c:pt>
              </c:numCache>
            </c:numRef>
          </c:val>
          <c:extLst>
            <c:ext xmlns:c16="http://schemas.microsoft.com/office/drawing/2014/chart" uri="{C3380CC4-5D6E-409C-BE32-E72D297353CC}">
              <c16:uniqueId val="{00000001-345F-C44C-BDFA-526908C9D419}"/>
            </c:ext>
          </c:extLst>
        </c:ser>
        <c:dLbls>
          <c:showLegendKey val="0"/>
          <c:showVal val="0"/>
          <c:showCatName val="0"/>
          <c:showSerName val="0"/>
          <c:showPercent val="0"/>
          <c:showBubbleSize val="0"/>
        </c:dLbls>
        <c:gapWidth val="500"/>
        <c:overlap val="100"/>
        <c:axId val="331915264"/>
        <c:axId val="331917184"/>
      </c:barChart>
      <c:catAx>
        <c:axId val="331915264"/>
        <c:scaling>
          <c:orientation val="minMax"/>
        </c:scaling>
        <c:delete val="0"/>
        <c:axPos val="b"/>
        <c:numFmt formatCode="General" sourceLinked="1"/>
        <c:majorTickMark val="none"/>
        <c:minorTickMark val="none"/>
        <c:tickLblPos val="nextTo"/>
        <c:spPr>
          <a:ln>
            <a:solidFill>
              <a:schemeClr val="tx1"/>
            </a:solidFill>
          </a:ln>
        </c:spPr>
        <c:txPr>
          <a:bodyPr rot="-5400000" vert="horz"/>
          <a:lstStyle/>
          <a:p>
            <a:pPr>
              <a:defRPr sz="1800"/>
            </a:pPr>
            <a:endParaRPr lang="en-US"/>
          </a:p>
        </c:txPr>
        <c:crossAx val="331917184"/>
        <c:crosses val="autoZero"/>
        <c:auto val="1"/>
        <c:lblAlgn val="ctr"/>
        <c:lblOffset val="100"/>
        <c:tickLblSkip val="1"/>
        <c:noMultiLvlLbl val="0"/>
      </c:catAx>
      <c:valAx>
        <c:axId val="331917184"/>
        <c:scaling>
          <c:orientation val="minMax"/>
          <c:max val="8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Sheet1!$B$2:$B$6</c:f>
              <c:numCache>
                <c:formatCode>General</c:formatCode>
                <c:ptCount val="5"/>
                <c:pt idx="0">
                  <c:v>61.505676403089424</c:v>
                </c:pt>
                <c:pt idx="1">
                  <c:v>24.423400962205605</c:v>
                </c:pt>
                <c:pt idx="2">
                  <c:v>6.7148531912135834</c:v>
                </c:pt>
                <c:pt idx="3">
                  <c:v>0</c:v>
                </c:pt>
                <c:pt idx="4">
                  <c:v>7.3560694434913882</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Sheet1!$C$2:$C$6</c:f>
              <c:numCache>
                <c:formatCode>General</c:formatCode>
                <c:ptCount val="5"/>
                <c:pt idx="0">
                  <c:v>65.817530778102622</c:v>
                </c:pt>
                <c:pt idx="1">
                  <c:v>24.078668562079226</c:v>
                </c:pt>
                <c:pt idx="2">
                  <c:v>3.9032534935493377</c:v>
                </c:pt>
                <c:pt idx="3">
                  <c:v>0.70608588364670222</c:v>
                </c:pt>
                <c:pt idx="4">
                  <c:v>5.4944612826221064</c:v>
                </c:pt>
              </c:numCache>
            </c:numRef>
          </c:val>
          <c:extLst>
            <c:ext xmlns:c16="http://schemas.microsoft.com/office/drawing/2014/chart" uri="{C3380CC4-5D6E-409C-BE32-E72D297353CC}">
              <c16:uniqueId val="{00000006-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8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Sheet1!$B$2:$B$6</c:f>
              <c:numCache>
                <c:formatCode>General</c:formatCode>
                <c:ptCount val="5"/>
                <c:pt idx="0">
                  <c:v>23.508134000349195</c:v>
                </c:pt>
                <c:pt idx="1">
                  <c:v>58.217883413926863</c:v>
                </c:pt>
                <c:pt idx="2">
                  <c:v>5.0485459003575466</c:v>
                </c:pt>
                <c:pt idx="3">
                  <c:v>0.2618973514206982</c:v>
                </c:pt>
                <c:pt idx="4">
                  <c:v>12.963539333945691</c:v>
                </c:pt>
              </c:numCache>
            </c:numRef>
          </c:val>
          <c:extLst>
            <c:ext xmlns:c16="http://schemas.microsoft.com/office/drawing/2014/chart" uri="{C3380CC4-5D6E-409C-BE32-E72D297353CC}">
              <c16:uniqueId val="{00000000-A88D-D444-88D8-96B1BDB5EE43}"/>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Sheet1!$C$2:$C$6</c:f>
              <c:numCache>
                <c:formatCode>General</c:formatCode>
                <c:ptCount val="5"/>
                <c:pt idx="0">
                  <c:v>27.912629183348486</c:v>
                </c:pt>
                <c:pt idx="1">
                  <c:v>58.832498436583315</c:v>
                </c:pt>
                <c:pt idx="2">
                  <c:v>2.714542676440439</c:v>
                </c:pt>
                <c:pt idx="3">
                  <c:v>1.114055277256639</c:v>
                </c:pt>
                <c:pt idx="4">
                  <c:v>9.4262744263711333</c:v>
                </c:pt>
              </c:numCache>
            </c:numRef>
          </c:val>
          <c:extLst>
            <c:ext xmlns:c16="http://schemas.microsoft.com/office/drawing/2014/chart" uri="{C3380CC4-5D6E-409C-BE32-E72D297353CC}">
              <c16:uniqueId val="{00000001-A88D-D444-88D8-96B1BDB5EE43}"/>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6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Sheet1!$B$2:$B$6</c:f>
              <c:numCache>
                <c:formatCode>General</c:formatCode>
                <c:ptCount val="5"/>
                <c:pt idx="0">
                  <c:v>27.44053911205074</c:v>
                </c:pt>
                <c:pt idx="1">
                  <c:v>50.825845665961943</c:v>
                </c:pt>
                <c:pt idx="2">
                  <c:v>7.3387949260042298</c:v>
                </c:pt>
                <c:pt idx="3">
                  <c:v>2.4352536997885839</c:v>
                </c:pt>
                <c:pt idx="4">
                  <c:v>11.959566596194504</c:v>
                </c:pt>
              </c:numCache>
            </c:numRef>
          </c:val>
          <c:extLst>
            <c:ext xmlns:c16="http://schemas.microsoft.com/office/drawing/2014/chart" uri="{C3380CC4-5D6E-409C-BE32-E72D297353CC}">
              <c16:uniqueId val="{00000000-9DEE-324A-A47B-526B729F3107}"/>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Sheet1!$C$2:$C$6</c:f>
              <c:numCache>
                <c:formatCode>General</c:formatCode>
                <c:ptCount val="5"/>
                <c:pt idx="0">
                  <c:v>30.137996418413572</c:v>
                </c:pt>
                <c:pt idx="1">
                  <c:v>51.057717169589075</c:v>
                </c:pt>
                <c:pt idx="2">
                  <c:v>6.5694339369679096</c:v>
                </c:pt>
                <c:pt idx="3">
                  <c:v>0.68375740976604782</c:v>
                </c:pt>
                <c:pt idx="4">
                  <c:v>11.551095065263398</c:v>
                </c:pt>
              </c:numCache>
            </c:numRef>
          </c:val>
          <c:extLst>
            <c:ext xmlns:c16="http://schemas.microsoft.com/office/drawing/2014/chart" uri="{C3380CC4-5D6E-409C-BE32-E72D297353CC}">
              <c16:uniqueId val="{00000001-9DEE-324A-A47B-526B729F3107}"/>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6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Sheet1!$B$2:$B$6</c:f>
              <c:numCache>
                <c:formatCode>General</c:formatCode>
                <c:ptCount val="5"/>
                <c:pt idx="0">
                  <c:v>14.799313094856945</c:v>
                </c:pt>
                <c:pt idx="1">
                  <c:v>41.048985650667987</c:v>
                </c:pt>
                <c:pt idx="2">
                  <c:v>3.3396396658613972</c:v>
                </c:pt>
                <c:pt idx="3">
                  <c:v>2.9164362429781412</c:v>
                </c:pt>
                <c:pt idx="4">
                  <c:v>37.89562534563553</c:v>
                </c:pt>
              </c:numCache>
            </c:numRef>
          </c:val>
          <c:extLst>
            <c:ext xmlns:c16="http://schemas.microsoft.com/office/drawing/2014/chart" uri="{C3380CC4-5D6E-409C-BE32-E72D297353CC}">
              <c16:uniqueId val="{00000000-127B-0840-B490-708A44456245}"/>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Sheet1!$C$2:$C$6</c:f>
              <c:numCache>
                <c:formatCode>General</c:formatCode>
                <c:ptCount val="5"/>
                <c:pt idx="0">
                  <c:v>15.011063106608621</c:v>
                </c:pt>
                <c:pt idx="1">
                  <c:v>41.724189303272581</c:v>
                </c:pt>
                <c:pt idx="2">
                  <c:v>2.4123641941589011</c:v>
                </c:pt>
                <c:pt idx="3">
                  <c:v>4.1515618016586382</c:v>
                </c:pt>
                <c:pt idx="4">
                  <c:v>36.70082159430126</c:v>
                </c:pt>
              </c:numCache>
            </c:numRef>
          </c:val>
          <c:extLst>
            <c:ext xmlns:c16="http://schemas.microsoft.com/office/drawing/2014/chart" uri="{C3380CC4-5D6E-409C-BE32-E72D297353CC}">
              <c16:uniqueId val="{00000001-127B-0840-B490-708A44456245}"/>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6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3.5631847062038764E-2"/>
          <c:w val="0.78864024864024862"/>
          <c:h val="0.82907358129750741"/>
        </c:manualLayout>
      </c:layout>
      <c:barChart>
        <c:barDir val="col"/>
        <c:grouping val="stacked"/>
        <c:varyColors val="0"/>
        <c:ser>
          <c:idx val="0"/>
          <c:order val="0"/>
          <c:tx>
            <c:strRef>
              <c:f>Sheet1!$B$1</c:f>
              <c:strCache>
                <c:ptCount val="1"/>
                <c:pt idx="0">
                  <c:v>FT</c:v>
                </c:pt>
              </c:strCache>
            </c:strRef>
          </c:tx>
          <c:spPr>
            <a:solidFill>
              <a:srgbClr val="A02226"/>
            </a:solidFill>
            <a:ln w="9525">
              <a:solidFill>
                <a:srgbClr val="FFFFFF"/>
              </a:solidFill>
            </a:ln>
          </c:spPr>
          <c:invertIfNegative val="0"/>
          <c:cat>
            <c:strRef>
              <c:f>Sheet1!$A$2:$A$5</c:f>
              <c:strCache>
                <c:ptCount val="4"/>
                <c:pt idx="0">
                  <c:v>FT</c:v>
                </c:pt>
                <c:pt idx="1">
                  <c:v>PT</c:v>
                </c:pt>
                <c:pt idx="2">
                  <c:v>Away</c:v>
                </c:pt>
                <c:pt idx="3">
                  <c:v>NILF</c:v>
                </c:pt>
              </c:strCache>
            </c:strRef>
          </c:cat>
          <c:val>
            <c:numRef>
              <c:f>Sheet1!$B$2:$B$5</c:f>
              <c:numCache>
                <c:formatCode>General</c:formatCode>
                <c:ptCount val="4"/>
                <c:pt idx="0">
                  <c:v>65.41540439360304</c:v>
                </c:pt>
                <c:pt idx="1">
                  <c:v>28.712476342166539</c:v>
                </c:pt>
                <c:pt idx="2">
                  <c:v>28.796521336573917</c:v>
                </c:pt>
                <c:pt idx="3">
                  <c:v>15.361532295055966</c:v>
                </c:pt>
              </c:numCache>
            </c:numRef>
          </c:val>
          <c:extLst>
            <c:ext xmlns:c16="http://schemas.microsoft.com/office/drawing/2014/chart" uri="{C3380CC4-5D6E-409C-BE32-E72D297353CC}">
              <c16:uniqueId val="{00000004-E863-4826-BE0B-3F0E5DB61A77}"/>
            </c:ext>
          </c:extLst>
        </c:ser>
        <c:ser>
          <c:idx val="1"/>
          <c:order val="1"/>
          <c:tx>
            <c:strRef>
              <c:f>Sheet1!$C$1</c:f>
              <c:strCache>
                <c:ptCount val="1"/>
                <c:pt idx="0">
                  <c:v>PT</c:v>
                </c:pt>
              </c:strCache>
            </c:strRef>
          </c:tx>
          <c:spPr>
            <a:solidFill>
              <a:srgbClr val="F68B33"/>
            </a:solidFill>
            <a:ln w="9525">
              <a:solidFill>
                <a:srgbClr val="FFFFFF"/>
              </a:solidFill>
            </a:ln>
          </c:spPr>
          <c:invertIfNegative val="0"/>
          <c:cat>
            <c:strRef>
              <c:f>Sheet1!$A$2:$A$5</c:f>
              <c:strCache>
                <c:ptCount val="4"/>
                <c:pt idx="0">
                  <c:v>FT</c:v>
                </c:pt>
                <c:pt idx="1">
                  <c:v>PT</c:v>
                </c:pt>
                <c:pt idx="2">
                  <c:v>Away</c:v>
                </c:pt>
                <c:pt idx="3">
                  <c:v>NILF</c:v>
                </c:pt>
              </c:strCache>
            </c:strRef>
          </c:cat>
          <c:val>
            <c:numRef>
              <c:f>Sheet1!$C$2:$C$5</c:f>
              <c:numCache>
                <c:formatCode>General</c:formatCode>
                <c:ptCount val="4"/>
                <c:pt idx="0">
                  <c:v>23.910675705434574</c:v>
                </c:pt>
                <c:pt idx="1">
                  <c:v>57.793293481612665</c:v>
                </c:pt>
                <c:pt idx="2">
                  <c:v>52.635451283831827</c:v>
                </c:pt>
                <c:pt idx="3">
                  <c:v>41.403346322517592</c:v>
                </c:pt>
              </c:numCache>
            </c:numRef>
          </c:val>
          <c:extLst>
            <c:ext xmlns:c16="http://schemas.microsoft.com/office/drawing/2014/chart" uri="{C3380CC4-5D6E-409C-BE32-E72D297353CC}">
              <c16:uniqueId val="{00000006-E863-4826-BE0B-3F0E5DB61A77}"/>
            </c:ext>
          </c:extLst>
        </c:ser>
        <c:ser>
          <c:idx val="2"/>
          <c:order val="2"/>
          <c:tx>
            <c:strRef>
              <c:f>Sheet1!$D$1</c:f>
              <c:strCache>
                <c:ptCount val="1"/>
                <c:pt idx="0">
                  <c:v>Away</c:v>
                </c:pt>
              </c:strCache>
            </c:strRef>
          </c:tx>
          <c:spPr>
            <a:solidFill>
              <a:srgbClr val="000000"/>
            </a:solidFill>
            <a:ln w="9525">
              <a:solidFill>
                <a:srgbClr val="FFFFFF"/>
              </a:solidFill>
            </a:ln>
          </c:spPr>
          <c:invertIfNegative val="0"/>
          <c:cat>
            <c:strRef>
              <c:f>Sheet1!$A$2:$A$5</c:f>
              <c:strCache>
                <c:ptCount val="4"/>
                <c:pt idx="0">
                  <c:v>FT</c:v>
                </c:pt>
                <c:pt idx="1">
                  <c:v>PT</c:v>
                </c:pt>
                <c:pt idx="2">
                  <c:v>Away</c:v>
                </c:pt>
                <c:pt idx="3">
                  <c:v>NILF</c:v>
                </c:pt>
              </c:strCache>
            </c:strRef>
          </c:cat>
          <c:val>
            <c:numRef>
              <c:f>Sheet1!$D$2:$D$5</c:f>
              <c:numCache>
                <c:formatCode>General</c:formatCode>
                <c:ptCount val="4"/>
                <c:pt idx="0">
                  <c:v>3.929959468387128</c:v>
                </c:pt>
                <c:pt idx="1">
                  <c:v>2.9566280125722466</c:v>
                </c:pt>
                <c:pt idx="2">
                  <c:v>6.5208405667708291</c:v>
                </c:pt>
                <c:pt idx="3">
                  <c:v>2.2574602072267878</c:v>
                </c:pt>
              </c:numCache>
            </c:numRef>
          </c:val>
          <c:extLst>
            <c:ext xmlns:c16="http://schemas.microsoft.com/office/drawing/2014/chart" uri="{C3380CC4-5D6E-409C-BE32-E72D297353CC}">
              <c16:uniqueId val="{00000008-E863-4826-BE0B-3F0E5DB61A77}"/>
            </c:ext>
          </c:extLst>
        </c:ser>
        <c:ser>
          <c:idx val="3"/>
          <c:order val="3"/>
          <c:tx>
            <c:strRef>
              <c:f>Sheet1!$E$1</c:f>
              <c:strCache>
                <c:ptCount val="1"/>
                <c:pt idx="0">
                  <c:v>Unemp</c:v>
                </c:pt>
              </c:strCache>
            </c:strRef>
          </c:tx>
          <c:spPr>
            <a:solidFill>
              <a:srgbClr val="FFC35A"/>
            </a:solidFill>
            <a:ln>
              <a:solidFill>
                <a:srgbClr val="FFFFFF"/>
              </a:solidFill>
            </a:ln>
          </c:spPr>
          <c:invertIfNegative val="0"/>
          <c:cat>
            <c:strRef>
              <c:f>Sheet1!$A$2:$A$5</c:f>
              <c:strCache>
                <c:ptCount val="4"/>
                <c:pt idx="0">
                  <c:v>FT</c:v>
                </c:pt>
                <c:pt idx="1">
                  <c:v>PT</c:v>
                </c:pt>
                <c:pt idx="2">
                  <c:v>Away</c:v>
                </c:pt>
                <c:pt idx="3">
                  <c:v>NILF</c:v>
                </c:pt>
              </c:strCache>
            </c:strRef>
          </c:cat>
          <c:val>
            <c:numRef>
              <c:f>Sheet1!$E$2:$E$5</c:f>
              <c:numCache>
                <c:formatCode>General</c:formatCode>
                <c:ptCount val="4"/>
                <c:pt idx="0">
                  <c:v>1.3201045132337801</c:v>
                </c:pt>
                <c:pt idx="1">
                  <c:v>1.0555142201614249</c:v>
                </c:pt>
                <c:pt idx="2">
                  <c:v>0.59438189243258455</c:v>
                </c:pt>
                <c:pt idx="3">
                  <c:v>4.4952008608013854</c:v>
                </c:pt>
              </c:numCache>
            </c:numRef>
          </c:val>
          <c:extLst>
            <c:ext xmlns:c16="http://schemas.microsoft.com/office/drawing/2014/chart" uri="{C3380CC4-5D6E-409C-BE32-E72D297353CC}">
              <c16:uniqueId val="{00000006-FB90-1544-8F8E-F5477B61D8E2}"/>
            </c:ext>
          </c:extLst>
        </c:ser>
        <c:ser>
          <c:idx val="4"/>
          <c:order val="4"/>
          <c:tx>
            <c:strRef>
              <c:f>Sheet1!$F$1</c:f>
              <c:strCache>
                <c:ptCount val="1"/>
                <c:pt idx="0">
                  <c:v>NILF</c:v>
                </c:pt>
              </c:strCache>
            </c:strRef>
          </c:tx>
          <c:spPr>
            <a:solidFill>
              <a:srgbClr val="FFE07F"/>
            </a:solidFill>
            <a:ln>
              <a:solidFill>
                <a:srgbClr val="FFFFFF"/>
              </a:solidFill>
            </a:ln>
          </c:spPr>
          <c:invertIfNegative val="0"/>
          <c:cat>
            <c:strRef>
              <c:f>Sheet1!$A$2:$A$5</c:f>
              <c:strCache>
                <c:ptCount val="4"/>
                <c:pt idx="0">
                  <c:v>FT</c:v>
                </c:pt>
                <c:pt idx="1">
                  <c:v>PT</c:v>
                </c:pt>
                <c:pt idx="2">
                  <c:v>Away</c:v>
                </c:pt>
                <c:pt idx="3">
                  <c:v>NILF</c:v>
                </c:pt>
              </c:strCache>
            </c:strRef>
          </c:cat>
          <c:val>
            <c:numRef>
              <c:f>Sheet1!$F$2:$F$5</c:f>
              <c:numCache>
                <c:formatCode>General</c:formatCode>
                <c:ptCount val="4"/>
                <c:pt idx="0">
                  <c:v>5.4238559193414959</c:v>
                </c:pt>
                <c:pt idx="1">
                  <c:v>9.4820879434871301</c:v>
                </c:pt>
                <c:pt idx="2">
                  <c:v>11.452804920390856</c:v>
                </c:pt>
                <c:pt idx="3">
                  <c:v>36.482460314398274</c:v>
                </c:pt>
              </c:numCache>
            </c:numRef>
          </c:val>
          <c:extLst>
            <c:ext xmlns:c16="http://schemas.microsoft.com/office/drawing/2014/chart" uri="{C3380CC4-5D6E-409C-BE32-E72D297353CC}">
              <c16:uniqueId val="{00000009-FB90-1544-8F8E-F5477B61D8E2}"/>
            </c:ext>
          </c:extLst>
        </c:ser>
        <c:dLbls>
          <c:showLegendKey val="0"/>
          <c:showVal val="0"/>
          <c:showCatName val="0"/>
          <c:showSerName val="0"/>
          <c:showPercent val="0"/>
          <c:showBubbleSize val="0"/>
        </c:dLbls>
        <c:gapWidth val="100"/>
        <c:overlap val="100"/>
        <c:axId val="331915264"/>
        <c:axId val="331917184"/>
      </c:barChart>
      <c:catAx>
        <c:axId val="331915264"/>
        <c:scaling>
          <c:orientation val="minMax"/>
        </c:scaling>
        <c:delete val="0"/>
        <c:axPos val="b"/>
        <c:numFmt formatCode="General" sourceLinked="1"/>
        <c:majorTickMark val="none"/>
        <c:minorTickMark val="none"/>
        <c:tickLblPos val="nextTo"/>
        <c:spPr>
          <a:ln>
            <a:solidFill>
              <a:schemeClr val="tx1"/>
            </a:solidFill>
          </a:ln>
        </c:spPr>
        <c:txPr>
          <a:bodyPr rot="0" vert="horz"/>
          <a:lstStyle/>
          <a:p>
            <a:pPr>
              <a:defRPr sz="1800"/>
            </a:pPr>
            <a:endParaRPr lang="en-US"/>
          </a:p>
        </c:txPr>
        <c:crossAx val="331917184"/>
        <c:crosses val="autoZero"/>
        <c:auto val="1"/>
        <c:lblAlgn val="ctr"/>
        <c:lblOffset val="100"/>
        <c:tickLblSkip val="1"/>
        <c:noMultiLvlLbl val="0"/>
      </c:catAx>
      <c:valAx>
        <c:axId val="331917184"/>
        <c:scaling>
          <c:orientation val="minMax"/>
          <c:max val="1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Sheet1!$A$2:$A$5</c:f>
              <c:strCache>
                <c:ptCount val="4"/>
                <c:pt idx="0">
                  <c:v>FT</c:v>
                </c:pt>
                <c:pt idx="1">
                  <c:v>PT</c:v>
                </c:pt>
                <c:pt idx="2">
                  <c:v>Away</c:v>
                </c:pt>
                <c:pt idx="3">
                  <c:v>NILF</c:v>
                </c:pt>
              </c:strCache>
            </c:strRef>
          </c:cat>
          <c:val>
            <c:numRef>
              <c:f>Sheet1!$B$2:$B$5</c:f>
              <c:numCache>
                <c:formatCode>General</c:formatCode>
                <c:ptCount val="4"/>
                <c:pt idx="0">
                  <c:v>56.048946102701933</c:v>
                </c:pt>
                <c:pt idx="1">
                  <c:v>28.847078794737584</c:v>
                </c:pt>
                <c:pt idx="2">
                  <c:v>7.6856698260008489</c:v>
                </c:pt>
                <c:pt idx="3">
                  <c:v>7.4183052765596269</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Sheet1!$A$2:$A$5</c:f>
              <c:strCache>
                <c:ptCount val="4"/>
                <c:pt idx="0">
                  <c:v>FT</c:v>
                </c:pt>
                <c:pt idx="1">
                  <c:v>PT</c:v>
                </c:pt>
                <c:pt idx="2">
                  <c:v>Away</c:v>
                </c:pt>
                <c:pt idx="3">
                  <c:v>NILF</c:v>
                </c:pt>
              </c:strCache>
            </c:strRef>
          </c:cat>
          <c:val>
            <c:numRef>
              <c:f>Sheet1!$C$2:$C$5</c:f>
              <c:numCache>
                <c:formatCode>General</c:formatCode>
                <c:ptCount val="4"/>
                <c:pt idx="0">
                  <c:v>62.047104743202787</c:v>
                </c:pt>
                <c:pt idx="1">
                  <c:v>26.335503109203973</c:v>
                </c:pt>
                <c:pt idx="2">
                  <c:v>3.8110476744608901</c:v>
                </c:pt>
                <c:pt idx="3">
                  <c:v>6.5299344218577664</c:v>
                </c:pt>
              </c:numCache>
            </c:numRef>
          </c:val>
          <c:extLst>
            <c:ext xmlns:c16="http://schemas.microsoft.com/office/drawing/2014/chart" uri="{C3380CC4-5D6E-409C-BE32-E72D297353CC}">
              <c16:uniqueId val="{00000006-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8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Sheet1!$A$2:$A$5</c:f>
              <c:strCache>
                <c:ptCount val="4"/>
                <c:pt idx="0">
                  <c:v>FT</c:v>
                </c:pt>
                <c:pt idx="1">
                  <c:v>PT</c:v>
                </c:pt>
                <c:pt idx="2">
                  <c:v>Away</c:v>
                </c:pt>
                <c:pt idx="3">
                  <c:v>NILF</c:v>
                </c:pt>
              </c:strCache>
            </c:strRef>
          </c:cat>
          <c:val>
            <c:numRef>
              <c:f>Sheet1!$B$2:$B$5</c:f>
              <c:numCache>
                <c:formatCode>General</c:formatCode>
                <c:ptCount val="4"/>
                <c:pt idx="0">
                  <c:v>19.737895997497962</c:v>
                </c:pt>
                <c:pt idx="1">
                  <c:v>59.045105383201232</c:v>
                </c:pt>
                <c:pt idx="2">
                  <c:v>6.4450428321878359</c:v>
                </c:pt>
                <c:pt idx="3">
                  <c:v>14.245611893846355</c:v>
                </c:pt>
              </c:numCache>
            </c:numRef>
          </c:val>
          <c:extLst>
            <c:ext xmlns:c16="http://schemas.microsoft.com/office/drawing/2014/chart" uri="{C3380CC4-5D6E-409C-BE32-E72D297353CC}">
              <c16:uniqueId val="{00000000-A88D-D444-88D8-96B1BDB5EE43}"/>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Sheet1!$A$2:$A$5</c:f>
              <c:strCache>
                <c:ptCount val="4"/>
                <c:pt idx="0">
                  <c:v>FT</c:v>
                </c:pt>
                <c:pt idx="1">
                  <c:v>PT</c:v>
                </c:pt>
                <c:pt idx="2">
                  <c:v>Away</c:v>
                </c:pt>
                <c:pt idx="3">
                  <c:v>NILF</c:v>
                </c:pt>
              </c:strCache>
            </c:strRef>
          </c:cat>
          <c:val>
            <c:numRef>
              <c:f>Sheet1!$C$2:$C$5</c:f>
              <c:numCache>
                <c:formatCode>General</c:formatCode>
                <c:ptCount val="4"/>
                <c:pt idx="0">
                  <c:v>20.000945798963677</c:v>
                </c:pt>
                <c:pt idx="1">
                  <c:v>62.63553636934801</c:v>
                </c:pt>
                <c:pt idx="2">
                  <c:v>3.2785445505090425</c:v>
                </c:pt>
                <c:pt idx="3">
                  <c:v>12.220398181363707</c:v>
                </c:pt>
              </c:numCache>
            </c:numRef>
          </c:val>
          <c:extLst>
            <c:ext xmlns:c16="http://schemas.microsoft.com/office/drawing/2014/chart" uri="{C3380CC4-5D6E-409C-BE32-E72D297353CC}">
              <c16:uniqueId val="{00000001-A88D-D444-88D8-96B1BDB5EE43}"/>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6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Sheet1!$A$2:$A$5</c:f>
              <c:strCache>
                <c:ptCount val="4"/>
                <c:pt idx="0">
                  <c:v>FT</c:v>
                </c:pt>
                <c:pt idx="1">
                  <c:v>PT</c:v>
                </c:pt>
                <c:pt idx="2">
                  <c:v>Away</c:v>
                </c:pt>
                <c:pt idx="3">
                  <c:v>NILF</c:v>
                </c:pt>
              </c:strCache>
            </c:strRef>
          </c:cat>
          <c:val>
            <c:numRef>
              <c:f>Sheet1!$B$2:$B$5</c:f>
              <c:numCache>
                <c:formatCode>General</c:formatCode>
                <c:ptCount val="4"/>
                <c:pt idx="0">
                  <c:v>25.469863901490609</c:v>
                </c:pt>
                <c:pt idx="1">
                  <c:v>53.349226923433022</c:v>
                </c:pt>
                <c:pt idx="2">
                  <c:v>8.0339783353393219</c:v>
                </c:pt>
                <c:pt idx="3">
                  <c:v>13.146930839737061</c:v>
                </c:pt>
              </c:numCache>
            </c:numRef>
          </c:val>
          <c:extLst>
            <c:ext xmlns:c16="http://schemas.microsoft.com/office/drawing/2014/chart" uri="{C3380CC4-5D6E-409C-BE32-E72D297353CC}">
              <c16:uniqueId val="{00000000-9DEE-324A-A47B-526B729F3107}"/>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Sheet1!$A$2:$A$5</c:f>
              <c:strCache>
                <c:ptCount val="4"/>
                <c:pt idx="0">
                  <c:v>FT</c:v>
                </c:pt>
                <c:pt idx="1">
                  <c:v>PT</c:v>
                </c:pt>
                <c:pt idx="2">
                  <c:v>Away</c:v>
                </c:pt>
                <c:pt idx="3">
                  <c:v>NILF</c:v>
                </c:pt>
              </c:strCache>
            </c:strRef>
          </c:cat>
          <c:val>
            <c:numRef>
              <c:f>Sheet1!$C$2:$C$5</c:f>
              <c:numCache>
                <c:formatCode>General</c:formatCode>
                <c:ptCount val="4"/>
                <c:pt idx="0">
                  <c:v>29.901960784313726</c:v>
                </c:pt>
                <c:pt idx="1">
                  <c:v>51.225490196078425</c:v>
                </c:pt>
                <c:pt idx="2">
                  <c:v>6.7235926628715994</c:v>
                </c:pt>
                <c:pt idx="3">
                  <c:v>12.148956356736242</c:v>
                </c:pt>
              </c:numCache>
            </c:numRef>
          </c:val>
          <c:extLst>
            <c:ext xmlns:c16="http://schemas.microsoft.com/office/drawing/2014/chart" uri="{C3380CC4-5D6E-409C-BE32-E72D297353CC}">
              <c16:uniqueId val="{00000001-9DEE-324A-A47B-526B729F3107}"/>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6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9.2453397194193598E-2"/>
          <c:w val="0.90208236208236203"/>
          <c:h val="0.83069545625206698"/>
        </c:manualLayout>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Sheet1!$B$2:$B$10</c:f>
              <c:numCache>
                <c:formatCode>General</c:formatCode>
                <c:ptCount val="9"/>
                <c:pt idx="0">
                  <c:v>290.14822453088277</c:v>
                </c:pt>
                <c:pt idx="1">
                  <c:v>279.8326231719322</c:v>
                </c:pt>
                <c:pt idx="2">
                  <c:v>289.31172701223551</c:v>
                </c:pt>
                <c:pt idx="3">
                  <c:v>214.6088200912483</c:v>
                </c:pt>
                <c:pt idx="5">
                  <c:v>412.86218028345507</c:v>
                </c:pt>
                <c:pt idx="6">
                  <c:v>461.61279895161039</c:v>
                </c:pt>
                <c:pt idx="7">
                  <c:v>441.97563723886168</c:v>
                </c:pt>
                <c:pt idx="8">
                  <c:v>349.45652921267242</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Sheet1!$C$2:$C$10</c:f>
              <c:numCache>
                <c:formatCode>General</c:formatCode>
                <c:ptCount val="9"/>
                <c:pt idx="0">
                  <c:v>310.12827701546985</c:v>
                </c:pt>
                <c:pt idx="1">
                  <c:v>291.91736855600192</c:v>
                </c:pt>
                <c:pt idx="2">
                  <c:v>309.27102631366722</c:v>
                </c:pt>
                <c:pt idx="3">
                  <c:v>232.49687295022136</c:v>
                </c:pt>
                <c:pt idx="5">
                  <c:v>428.60459539822801</c:v>
                </c:pt>
                <c:pt idx="6">
                  <c:v>474.71307150485137</c:v>
                </c:pt>
                <c:pt idx="7">
                  <c:v>457.0016496688043</c:v>
                </c:pt>
                <c:pt idx="8">
                  <c:v>372.63196791106577</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Sheet1!$D$2:$D$10</c:f>
              <c:numCache>
                <c:formatCode>General</c:formatCode>
                <c:ptCount val="9"/>
                <c:pt idx="0">
                  <c:v>321.23058364639598</c:v>
                </c:pt>
                <c:pt idx="1">
                  <c:v>308.97344184610591</c:v>
                </c:pt>
                <c:pt idx="2">
                  <c:v>325.6205968610401</c:v>
                </c:pt>
                <c:pt idx="3">
                  <c:v>250.88847506905725</c:v>
                </c:pt>
                <c:pt idx="5">
                  <c:v>415.94031011529484</c:v>
                </c:pt>
                <c:pt idx="6">
                  <c:v>471.83471633276781</c:v>
                </c:pt>
                <c:pt idx="7">
                  <c:v>466.61643893387105</c:v>
                </c:pt>
                <c:pt idx="8">
                  <c:v>382.93570037656065</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80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0"/>
      </c:valAx>
      <c:spPr>
        <a:noFill/>
        <a:ln w="25400">
          <a:noFill/>
        </a:ln>
      </c:spPr>
    </c:plotArea>
    <c:plotVisOnly val="1"/>
    <c:dispBlanksAs val="gap"/>
    <c:showDLblsOverMax val="0"/>
  </c:chart>
  <c:txPr>
    <a:bodyPr/>
    <a:lstStyle/>
    <a:p>
      <a:pPr>
        <a:defRPr sz="1800"/>
      </a:pPr>
      <a:endParaRPr lang="en-US"/>
    </a:p>
  </c:txPr>
  <c:externalData r:id="rId2">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Sheet1!$A$2:$A$5</c:f>
              <c:strCache>
                <c:ptCount val="4"/>
                <c:pt idx="0">
                  <c:v>FT</c:v>
                </c:pt>
                <c:pt idx="1">
                  <c:v>PT</c:v>
                </c:pt>
                <c:pt idx="2">
                  <c:v>Away</c:v>
                </c:pt>
                <c:pt idx="3">
                  <c:v>NILF</c:v>
                </c:pt>
              </c:strCache>
            </c:strRef>
          </c:cat>
          <c:val>
            <c:numRef>
              <c:f>Sheet1!$B$2:$B$5</c:f>
              <c:numCache>
                <c:formatCode>General</c:formatCode>
                <c:ptCount val="4"/>
                <c:pt idx="0">
                  <c:v>11.481208021721526</c:v>
                </c:pt>
                <c:pt idx="1">
                  <c:v>39.48935359405516</c:v>
                </c:pt>
                <c:pt idx="2">
                  <c:v>3.458295622350307</c:v>
                </c:pt>
                <c:pt idx="3">
                  <c:v>41.725813366360214</c:v>
                </c:pt>
              </c:numCache>
            </c:numRef>
          </c:val>
          <c:extLst>
            <c:ext xmlns:c16="http://schemas.microsoft.com/office/drawing/2014/chart" uri="{C3380CC4-5D6E-409C-BE32-E72D297353CC}">
              <c16:uniqueId val="{00000000-127B-0840-B490-708A44456245}"/>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Sheet1!$A$2:$A$5</c:f>
              <c:strCache>
                <c:ptCount val="4"/>
                <c:pt idx="0">
                  <c:v>FT</c:v>
                </c:pt>
                <c:pt idx="1">
                  <c:v>PT</c:v>
                </c:pt>
                <c:pt idx="2">
                  <c:v>Away</c:v>
                </c:pt>
                <c:pt idx="3">
                  <c:v>NILF</c:v>
                </c:pt>
              </c:strCache>
            </c:strRef>
          </c:cat>
          <c:val>
            <c:numRef>
              <c:f>Sheet1!$C$2:$C$5</c:f>
              <c:numCache>
                <c:formatCode>General</c:formatCode>
                <c:ptCount val="4"/>
                <c:pt idx="0">
                  <c:v>17.990932642487049</c:v>
                </c:pt>
                <c:pt idx="1">
                  <c:v>35.810880829015545</c:v>
                </c:pt>
                <c:pt idx="2">
                  <c:v>3.178756476683938</c:v>
                </c:pt>
                <c:pt idx="3">
                  <c:v>39.040155440414509</c:v>
                </c:pt>
              </c:numCache>
            </c:numRef>
          </c:val>
          <c:extLst>
            <c:ext xmlns:c16="http://schemas.microsoft.com/office/drawing/2014/chart" uri="{C3380CC4-5D6E-409C-BE32-E72D297353CC}">
              <c16:uniqueId val="{00000001-127B-0840-B490-708A44456245}"/>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6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Sheet1!$B$2:$B$6</c:f>
              <c:numCache>
                <c:formatCode>General</c:formatCode>
                <c:ptCount val="5"/>
                <c:pt idx="0">
                  <c:v>61.568006767589246</c:v>
                </c:pt>
                <c:pt idx="1">
                  <c:v>25.277491625790518</c:v>
                </c:pt>
                <c:pt idx="2">
                  <c:v>6.306410789938667</c:v>
                </c:pt>
                <c:pt idx="3">
                  <c:v>0.45435629447199827</c:v>
                </c:pt>
                <c:pt idx="4">
                  <c:v>6.393734522209563</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Sheet1!$C$2:$C$6</c:f>
              <c:numCache>
                <c:formatCode>General</c:formatCode>
                <c:ptCount val="5"/>
                <c:pt idx="0">
                  <c:v>65.41540439360304</c:v>
                </c:pt>
                <c:pt idx="1">
                  <c:v>23.910675705434574</c:v>
                </c:pt>
                <c:pt idx="2">
                  <c:v>3.929959468387128</c:v>
                </c:pt>
                <c:pt idx="3">
                  <c:v>1.3201045132337801</c:v>
                </c:pt>
                <c:pt idx="4">
                  <c:v>5.4238559193414959</c:v>
                </c:pt>
              </c:numCache>
            </c:numRef>
          </c:val>
          <c:extLst>
            <c:ext xmlns:c16="http://schemas.microsoft.com/office/drawing/2014/chart" uri="{C3380CC4-5D6E-409C-BE32-E72D297353CC}">
              <c16:uniqueId val="{00000006-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8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Sheet1!$B$2:$B$6</c:f>
              <c:numCache>
                <c:formatCode>General</c:formatCode>
                <c:ptCount val="5"/>
                <c:pt idx="0">
                  <c:v>23.642358417377817</c:v>
                </c:pt>
                <c:pt idx="1">
                  <c:v>57.86939027757689</c:v>
                </c:pt>
                <c:pt idx="2">
                  <c:v>5.2405622542767363</c:v>
                </c:pt>
                <c:pt idx="3">
                  <c:v>0.45435629447199827</c:v>
                </c:pt>
                <c:pt idx="4">
                  <c:v>12.311146467502072</c:v>
                </c:pt>
              </c:numCache>
            </c:numRef>
          </c:val>
          <c:extLst>
            <c:ext xmlns:c16="http://schemas.microsoft.com/office/drawing/2014/chart" uri="{C3380CC4-5D6E-409C-BE32-E72D297353CC}">
              <c16:uniqueId val="{00000000-A88D-D444-88D8-96B1BDB5EE43}"/>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Sheet1!$C$2:$C$6</c:f>
              <c:numCache>
                <c:formatCode>General</c:formatCode>
                <c:ptCount val="5"/>
                <c:pt idx="0">
                  <c:v>28.712476342166539</c:v>
                </c:pt>
                <c:pt idx="1">
                  <c:v>57.793293481612665</c:v>
                </c:pt>
                <c:pt idx="2">
                  <c:v>2.9566280125722466</c:v>
                </c:pt>
                <c:pt idx="3">
                  <c:v>1.3201045132337801</c:v>
                </c:pt>
                <c:pt idx="4">
                  <c:v>9.4820879434871301</c:v>
                </c:pt>
              </c:numCache>
            </c:numRef>
          </c:val>
          <c:extLst>
            <c:ext xmlns:c16="http://schemas.microsoft.com/office/drawing/2014/chart" uri="{C3380CC4-5D6E-409C-BE32-E72D297353CC}">
              <c16:uniqueId val="{00000001-A88D-D444-88D8-96B1BDB5EE43}"/>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6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Sheet1!$B$2:$B$6</c:f>
              <c:numCache>
                <c:formatCode>General</c:formatCode>
                <c:ptCount val="5"/>
                <c:pt idx="0">
                  <c:v>29.088085726816892</c:v>
                </c:pt>
                <c:pt idx="1">
                  <c:v>49.35574495323668</c:v>
                </c:pt>
                <c:pt idx="2">
                  <c:v>8.5063003046431405</c:v>
                </c:pt>
                <c:pt idx="3">
                  <c:v>1.0644729199511622</c:v>
                </c:pt>
                <c:pt idx="4">
                  <c:v>11.985396095352117</c:v>
                </c:pt>
              </c:numCache>
            </c:numRef>
          </c:val>
          <c:extLst>
            <c:ext xmlns:c16="http://schemas.microsoft.com/office/drawing/2014/chart" uri="{C3380CC4-5D6E-409C-BE32-E72D297353CC}">
              <c16:uniqueId val="{00000000-9DEE-324A-A47B-526B729F3107}"/>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Sheet1!$C$2:$C$6</c:f>
              <c:numCache>
                <c:formatCode>General</c:formatCode>
                <c:ptCount val="5"/>
                <c:pt idx="0">
                  <c:v>28.796521336573917</c:v>
                </c:pt>
                <c:pt idx="1">
                  <c:v>52.635451283831827</c:v>
                </c:pt>
                <c:pt idx="2">
                  <c:v>6.5208405667708291</c:v>
                </c:pt>
                <c:pt idx="3">
                  <c:v>0.59438189243258455</c:v>
                </c:pt>
                <c:pt idx="4">
                  <c:v>11.452804920390856</c:v>
                </c:pt>
              </c:numCache>
            </c:numRef>
          </c:val>
          <c:extLst>
            <c:ext xmlns:c16="http://schemas.microsoft.com/office/drawing/2014/chart" uri="{C3380CC4-5D6E-409C-BE32-E72D297353CC}">
              <c16:uniqueId val="{00000001-9DEE-324A-A47B-526B729F3107}"/>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6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2011</c:v>
                </c:pt>
              </c:strCache>
            </c:strRef>
          </c:tx>
          <c:spPr>
            <a:solidFill>
              <a:srgbClr val="F68B33"/>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Sheet1!$B$2:$B$6</c:f>
              <c:numCache>
                <c:formatCode>General</c:formatCode>
                <c:ptCount val="5"/>
                <c:pt idx="0">
                  <c:v>15.315633257320737</c:v>
                </c:pt>
                <c:pt idx="1">
                  <c:v>40.271745032033884</c:v>
                </c:pt>
                <c:pt idx="2">
                  <c:v>3.9603467622253592</c:v>
                </c:pt>
                <c:pt idx="3">
                  <c:v>3.4947696094400409</c:v>
                </c:pt>
                <c:pt idx="4">
                  <c:v>36.957505338979985</c:v>
                </c:pt>
              </c:numCache>
            </c:numRef>
          </c:val>
          <c:extLst>
            <c:ext xmlns:c16="http://schemas.microsoft.com/office/drawing/2014/chart" uri="{C3380CC4-5D6E-409C-BE32-E72D297353CC}">
              <c16:uniqueId val="{00000000-127B-0840-B490-708A44456245}"/>
            </c:ext>
          </c:extLst>
        </c:ser>
        <c:ser>
          <c:idx val="1"/>
          <c:order val="1"/>
          <c:tx>
            <c:strRef>
              <c:f>Sheet1!$C$1</c:f>
              <c:strCache>
                <c:ptCount val="1"/>
                <c:pt idx="0">
                  <c:v>2016</c:v>
                </c:pt>
              </c:strCache>
            </c:strRef>
          </c:tx>
          <c:spPr>
            <a:solidFill>
              <a:srgbClr val="A02226"/>
            </a:solidFill>
            <a:ln w="9525">
              <a:solidFill>
                <a:srgbClr val="FFFFFF"/>
              </a:solidFill>
            </a:ln>
          </c:spPr>
          <c:invertIfNegative val="0"/>
          <c:cat>
            <c:strRef>
              <c:f>Sheet1!$A$2:$A$6</c:f>
              <c:strCache>
                <c:ptCount val="5"/>
                <c:pt idx="0">
                  <c:v>FT</c:v>
                </c:pt>
                <c:pt idx="1">
                  <c:v>PT</c:v>
                </c:pt>
                <c:pt idx="2">
                  <c:v>Away</c:v>
                </c:pt>
                <c:pt idx="3">
                  <c:v>Unemp</c:v>
                </c:pt>
                <c:pt idx="4">
                  <c:v>NILF</c:v>
                </c:pt>
              </c:strCache>
            </c:strRef>
          </c:cat>
          <c:val>
            <c:numRef>
              <c:f>Sheet1!$C$2:$C$6</c:f>
              <c:numCache>
                <c:formatCode>General</c:formatCode>
                <c:ptCount val="5"/>
                <c:pt idx="0">
                  <c:v>15.361532295055966</c:v>
                </c:pt>
                <c:pt idx="1">
                  <c:v>41.403346322517592</c:v>
                </c:pt>
                <c:pt idx="2">
                  <c:v>2.2574602072267878</c:v>
                </c:pt>
                <c:pt idx="3">
                  <c:v>4.4952008608013854</c:v>
                </c:pt>
                <c:pt idx="4">
                  <c:v>36.482460314398274</c:v>
                </c:pt>
              </c:numCache>
            </c:numRef>
          </c:val>
          <c:extLst>
            <c:ext xmlns:c16="http://schemas.microsoft.com/office/drawing/2014/chart" uri="{C3380CC4-5D6E-409C-BE32-E72D297353CC}">
              <c16:uniqueId val="{00000001-127B-0840-B490-708A44456245}"/>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6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stacked"/>
        <c:varyColors val="0"/>
        <c:ser>
          <c:idx val="0"/>
          <c:order val="0"/>
          <c:tx>
            <c:strRef>
              <c:f>Sheet1!$B$1</c:f>
              <c:strCache>
                <c:ptCount val="1"/>
                <c:pt idx="0">
                  <c:v>No kids</c:v>
                </c:pt>
              </c:strCache>
            </c:strRef>
          </c:tx>
          <c:spPr>
            <a:pattFill prst="pct25">
              <a:fgClr>
                <a:srgbClr val="A02226"/>
              </a:fgClr>
              <a:bgClr>
                <a:srgbClr val="FFFFFF"/>
              </a:bgClr>
            </a:patt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Sheet1!$B$2:$B$8</c:f>
              <c:numCache>
                <c:formatCode>General</c:formatCode>
                <c:ptCount val="7"/>
                <c:pt idx="0">
                  <c:v>74.661187062750173</c:v>
                </c:pt>
                <c:pt idx="1">
                  <c:v>23.524789816924649</c:v>
                </c:pt>
                <c:pt idx="2">
                  <c:v>14.300260930439764</c:v>
                </c:pt>
                <c:pt idx="3">
                  <c:v>43.423019431988045</c:v>
                </c:pt>
                <c:pt idx="4">
                  <c:v>66.684378320935181</c:v>
                </c:pt>
                <c:pt idx="5">
                  <c:v>29.529411764705884</c:v>
                </c:pt>
                <c:pt idx="6">
                  <c:v>15.35210641042751</c:v>
                </c:pt>
              </c:numCache>
            </c:numRef>
          </c:val>
          <c:extLst>
            <c:ext xmlns:c16="http://schemas.microsoft.com/office/drawing/2014/chart" uri="{C3380CC4-5D6E-409C-BE32-E72D297353CC}">
              <c16:uniqueId val="{00000004-E863-4826-BE0B-3F0E5DB61A77}"/>
            </c:ext>
          </c:extLst>
        </c:ser>
        <c:ser>
          <c:idx val="1"/>
          <c:order val="1"/>
          <c:tx>
            <c:strRef>
              <c:f>Sheet1!$C$1</c:f>
              <c:strCache>
                <c:ptCount val="1"/>
                <c:pt idx="0">
                  <c:v>1 child</c:v>
                </c:pt>
              </c:strCache>
            </c:strRef>
          </c:tx>
          <c:spPr>
            <a:solidFill>
              <a:srgbClr val="D4582A"/>
            </a:solid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Sheet1!$C$2:$C$8</c:f>
              <c:numCache>
                <c:formatCode>General</c:formatCode>
                <c:ptCount val="7"/>
                <c:pt idx="0">
                  <c:v>12.572602772267819</c:v>
                </c:pt>
                <c:pt idx="1">
                  <c:v>31.592284120374007</c:v>
                </c:pt>
                <c:pt idx="2">
                  <c:v>43.429007827913196</c:v>
                </c:pt>
                <c:pt idx="3">
                  <c:v>23.692077727952167</c:v>
                </c:pt>
                <c:pt idx="4">
                  <c:v>14.824654622741765</c:v>
                </c:pt>
                <c:pt idx="5">
                  <c:v>26.647058823529413</c:v>
                </c:pt>
                <c:pt idx="6">
                  <c:v>29.956848614262199</c:v>
                </c:pt>
              </c:numCache>
            </c:numRef>
          </c:val>
          <c:extLst>
            <c:ext xmlns:c16="http://schemas.microsoft.com/office/drawing/2014/chart" uri="{C3380CC4-5D6E-409C-BE32-E72D297353CC}">
              <c16:uniqueId val="{00000006-E863-4826-BE0B-3F0E5DB61A77}"/>
            </c:ext>
          </c:extLst>
        </c:ser>
        <c:ser>
          <c:idx val="2"/>
          <c:order val="2"/>
          <c:tx>
            <c:strRef>
              <c:f>Sheet1!$D$1</c:f>
              <c:strCache>
                <c:ptCount val="1"/>
                <c:pt idx="0">
                  <c:v>2</c:v>
                </c:pt>
              </c:strCache>
            </c:strRef>
          </c:tx>
          <c:spPr>
            <a:solidFill>
              <a:srgbClr val="F68B33"/>
            </a:solid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Sheet1!$D$2:$D$8</c:f>
              <c:numCache>
                <c:formatCode>General</c:formatCode>
                <c:ptCount val="7"/>
                <c:pt idx="0">
                  <c:v>10.129348742739722</c:v>
                </c:pt>
                <c:pt idx="1">
                  <c:v>34.60752730415652</c:v>
                </c:pt>
                <c:pt idx="2">
                  <c:v>32.928148666709092</c:v>
                </c:pt>
                <c:pt idx="3">
                  <c:v>23.766816143497756</c:v>
                </c:pt>
                <c:pt idx="4">
                  <c:v>15.40913921360255</c:v>
                </c:pt>
                <c:pt idx="5">
                  <c:v>33.941176470588232</c:v>
                </c:pt>
                <c:pt idx="6">
                  <c:v>36.789892788825128</c:v>
                </c:pt>
              </c:numCache>
            </c:numRef>
          </c:val>
          <c:extLst>
            <c:ext xmlns:c16="http://schemas.microsoft.com/office/drawing/2014/chart" uri="{C3380CC4-5D6E-409C-BE32-E72D297353CC}">
              <c16:uniqueId val="{00000008-E863-4826-BE0B-3F0E5DB61A77}"/>
            </c:ext>
          </c:extLst>
        </c:ser>
        <c:ser>
          <c:idx val="3"/>
          <c:order val="3"/>
          <c:tx>
            <c:strRef>
              <c:f>Sheet1!$E$1</c:f>
              <c:strCache>
                <c:ptCount val="1"/>
                <c:pt idx="0">
                  <c:v>3</c:v>
                </c:pt>
              </c:strCache>
            </c:strRef>
          </c:tx>
          <c:spPr>
            <a:solidFill>
              <a:srgbClr val="FFC35A"/>
            </a:solid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Sheet1!$E$2:$E$8</c:f>
              <c:numCache>
                <c:formatCode>General</c:formatCode>
                <c:ptCount val="7"/>
                <c:pt idx="0">
                  <c:v>2.2092622726894797</c:v>
                </c:pt>
                <c:pt idx="1">
                  <c:v>8.7078651685393265</c:v>
                </c:pt>
                <c:pt idx="2">
                  <c:v>7.948832177178133</c:v>
                </c:pt>
                <c:pt idx="3">
                  <c:v>7.5485799701046341</c:v>
                </c:pt>
                <c:pt idx="4">
                  <c:v>2.5504782146652496</c:v>
                </c:pt>
                <c:pt idx="5">
                  <c:v>8.1764705882352935</c:v>
                </c:pt>
                <c:pt idx="6">
                  <c:v>13.959695716001601</c:v>
                </c:pt>
              </c:numCache>
            </c:numRef>
          </c:val>
          <c:extLst>
            <c:ext xmlns:c16="http://schemas.microsoft.com/office/drawing/2014/chart" uri="{C3380CC4-5D6E-409C-BE32-E72D297353CC}">
              <c16:uniqueId val="{0000000B-8346-C547-9357-4160A72E482E}"/>
            </c:ext>
          </c:extLst>
        </c:ser>
        <c:ser>
          <c:idx val="4"/>
          <c:order val="4"/>
          <c:tx>
            <c:strRef>
              <c:f>Sheet1!$F$1</c:f>
              <c:strCache>
                <c:ptCount val="1"/>
                <c:pt idx="0">
                  <c:v>4 or more</c:v>
                </c:pt>
              </c:strCache>
            </c:strRef>
          </c:tx>
          <c:spPr>
            <a:solidFill>
              <a:srgbClr val="FFE07F"/>
            </a:solid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Sheet1!$F$2:$F$8</c:f>
              <c:numCache>
                <c:formatCode>General</c:formatCode>
                <c:ptCount val="7"/>
                <c:pt idx="0">
                  <c:v>0.42759914955280254</c:v>
                </c:pt>
                <c:pt idx="1">
                  <c:v>1.5675335900055003</c:v>
                </c:pt>
                <c:pt idx="2">
                  <c:v>1.3937503977598169</c:v>
                </c:pt>
                <c:pt idx="3">
                  <c:v>1.5695067264573992</c:v>
                </c:pt>
                <c:pt idx="4">
                  <c:v>0.53134962805526031</c:v>
                </c:pt>
                <c:pt idx="5">
                  <c:v>1.7058823529411766</c:v>
                </c:pt>
                <c:pt idx="6">
                  <c:v>3.9414564704835624</c:v>
                </c:pt>
              </c:numCache>
            </c:numRef>
          </c:val>
          <c:extLst>
            <c:ext xmlns:c16="http://schemas.microsoft.com/office/drawing/2014/chart" uri="{C3380CC4-5D6E-409C-BE32-E72D297353CC}">
              <c16:uniqueId val="{0000000C-8346-C547-9357-4160A72E482E}"/>
            </c:ext>
          </c:extLst>
        </c:ser>
        <c:dLbls>
          <c:showLegendKey val="0"/>
          <c:showVal val="0"/>
          <c:showCatName val="0"/>
          <c:showSerName val="0"/>
          <c:showPercent val="0"/>
          <c:showBubbleSize val="0"/>
        </c:dLbls>
        <c:gapWidth val="100"/>
        <c:overlap val="100"/>
        <c:axId val="331915264"/>
        <c:axId val="331917184"/>
      </c:barChart>
      <c:catAx>
        <c:axId val="331915264"/>
        <c:scaling>
          <c:orientation val="minMax"/>
        </c:scaling>
        <c:delete val="0"/>
        <c:axPos val="b"/>
        <c:numFmt formatCode="General" sourceLinked="1"/>
        <c:majorTickMark val="none"/>
        <c:minorTickMark val="none"/>
        <c:tickLblPos val="nextTo"/>
        <c:spPr>
          <a:ln>
            <a:solidFill>
              <a:schemeClr val="tx1"/>
            </a:solidFill>
          </a:ln>
        </c:spPr>
        <c:txPr>
          <a:bodyPr rot="0" vert="horz"/>
          <a:lstStyle/>
          <a:p>
            <a:pPr>
              <a:defRPr sz="1800"/>
            </a:pPr>
            <a:endParaRPr lang="en-US"/>
          </a:p>
        </c:txPr>
        <c:crossAx val="331917184"/>
        <c:crosses val="autoZero"/>
        <c:auto val="1"/>
        <c:lblAlgn val="ctr"/>
        <c:lblOffset val="100"/>
        <c:noMultiLvlLbl val="0"/>
      </c:catAx>
      <c:valAx>
        <c:axId val="331917184"/>
        <c:scaling>
          <c:orientation val="minMax"/>
          <c:max val="1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stacked"/>
        <c:varyColors val="0"/>
        <c:ser>
          <c:idx val="0"/>
          <c:order val="0"/>
          <c:tx>
            <c:strRef>
              <c:f>Sheet1!$B$1</c:f>
              <c:strCache>
                <c:ptCount val="1"/>
                <c:pt idx="0">
                  <c:v>No kids</c:v>
                </c:pt>
              </c:strCache>
            </c:strRef>
          </c:tx>
          <c:spPr>
            <a:pattFill prst="pct25">
              <a:fgClr>
                <a:srgbClr val="A02226"/>
              </a:fgClr>
              <a:bgClr>
                <a:srgbClr val="FFFFFF"/>
              </a:bgClr>
            </a:patt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Sheet1!$B$2:$B$8</c:f>
              <c:numCache>
                <c:formatCode>General</c:formatCode>
                <c:ptCount val="7"/>
                <c:pt idx="0">
                  <c:v>64.751149623048775</c:v>
                </c:pt>
                <c:pt idx="1">
                  <c:v>22.807653575025178</c:v>
                </c:pt>
                <c:pt idx="2">
                  <c:v>18.491484184914842</c:v>
                </c:pt>
                <c:pt idx="3">
                  <c:v>32.753623188405797</c:v>
                </c:pt>
                <c:pt idx="4">
                  <c:v>52.402069475240204</c:v>
                </c:pt>
                <c:pt idx="5">
                  <c:v>22.441778405081159</c:v>
                </c:pt>
                <c:pt idx="6">
                  <c:v>12.533472666710209</c:v>
                </c:pt>
              </c:numCache>
            </c:numRef>
          </c:val>
          <c:extLst>
            <c:ext xmlns:c16="http://schemas.microsoft.com/office/drawing/2014/chart" uri="{C3380CC4-5D6E-409C-BE32-E72D297353CC}">
              <c16:uniqueId val="{00000004-E863-4826-BE0B-3F0E5DB61A77}"/>
            </c:ext>
          </c:extLst>
        </c:ser>
        <c:ser>
          <c:idx val="1"/>
          <c:order val="1"/>
          <c:tx>
            <c:strRef>
              <c:f>Sheet1!$C$1</c:f>
              <c:strCache>
                <c:ptCount val="1"/>
                <c:pt idx="0">
                  <c:v>1 child</c:v>
                </c:pt>
              </c:strCache>
            </c:strRef>
          </c:tx>
          <c:spPr>
            <a:solidFill>
              <a:srgbClr val="D4582A"/>
            </a:solid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Sheet1!$C$2:$C$8</c:f>
              <c:numCache>
                <c:formatCode>General</c:formatCode>
                <c:ptCount val="7"/>
                <c:pt idx="0">
                  <c:v>14.918509713141678</c:v>
                </c:pt>
                <c:pt idx="1">
                  <c:v>26.412890231621351</c:v>
                </c:pt>
                <c:pt idx="2">
                  <c:v>38.22163238221632</c:v>
                </c:pt>
                <c:pt idx="3">
                  <c:v>24.347826086956523</c:v>
                </c:pt>
                <c:pt idx="4">
                  <c:v>14.486326681448633</c:v>
                </c:pt>
                <c:pt idx="5">
                  <c:v>24.629498941425545</c:v>
                </c:pt>
                <c:pt idx="6">
                  <c:v>25.733133041604077</c:v>
                </c:pt>
              </c:numCache>
            </c:numRef>
          </c:val>
          <c:extLst>
            <c:ext xmlns:c16="http://schemas.microsoft.com/office/drawing/2014/chart" uri="{C3380CC4-5D6E-409C-BE32-E72D297353CC}">
              <c16:uniqueId val="{00000006-E863-4826-BE0B-3F0E5DB61A77}"/>
            </c:ext>
          </c:extLst>
        </c:ser>
        <c:ser>
          <c:idx val="2"/>
          <c:order val="2"/>
          <c:tx>
            <c:strRef>
              <c:f>Sheet1!$D$1</c:f>
              <c:strCache>
                <c:ptCount val="1"/>
                <c:pt idx="0">
                  <c:v>2</c:v>
                </c:pt>
              </c:strCache>
            </c:strRef>
          </c:tx>
          <c:spPr>
            <a:solidFill>
              <a:srgbClr val="F68B33"/>
            </a:solid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Sheet1!$D$2:$D$8</c:f>
              <c:numCache>
                <c:formatCode>General</c:formatCode>
                <c:ptCount val="7"/>
                <c:pt idx="0">
                  <c:v>14.805893577752057</c:v>
                </c:pt>
                <c:pt idx="1">
                  <c:v>36.515609264853978</c:v>
                </c:pt>
                <c:pt idx="2">
                  <c:v>32.22738332227383</c:v>
                </c:pt>
                <c:pt idx="3">
                  <c:v>28.405797101449274</c:v>
                </c:pt>
                <c:pt idx="4">
                  <c:v>18.477457501847745</c:v>
                </c:pt>
                <c:pt idx="5">
                  <c:v>33.23923782639379</c:v>
                </c:pt>
                <c:pt idx="6">
                  <c:v>35.432042322513226</c:v>
                </c:pt>
              </c:numCache>
            </c:numRef>
          </c:val>
          <c:extLst>
            <c:ext xmlns:c16="http://schemas.microsoft.com/office/drawing/2014/chart" uri="{C3380CC4-5D6E-409C-BE32-E72D297353CC}">
              <c16:uniqueId val="{00000008-E863-4826-BE0B-3F0E5DB61A77}"/>
            </c:ext>
          </c:extLst>
        </c:ser>
        <c:ser>
          <c:idx val="3"/>
          <c:order val="3"/>
          <c:tx>
            <c:strRef>
              <c:f>Sheet1!$E$1</c:f>
              <c:strCache>
                <c:ptCount val="1"/>
                <c:pt idx="0">
                  <c:v>3</c:v>
                </c:pt>
              </c:strCache>
            </c:strRef>
          </c:tx>
          <c:spPr>
            <a:solidFill>
              <a:srgbClr val="FFC35A"/>
            </a:solid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Sheet1!$E$2:$E$8</c:f>
              <c:numCache>
                <c:formatCode>General</c:formatCode>
                <c:ptCount val="7"/>
                <c:pt idx="0">
                  <c:v>4.3763881502799764</c:v>
                </c:pt>
                <c:pt idx="1">
                  <c:v>11.423967774420946</c:v>
                </c:pt>
                <c:pt idx="2">
                  <c:v>8.781243087812431</c:v>
                </c:pt>
                <c:pt idx="3">
                  <c:v>11.159420289855072</c:v>
                </c:pt>
                <c:pt idx="4">
                  <c:v>9.8300073909830008</c:v>
                </c:pt>
                <c:pt idx="5">
                  <c:v>14.043754410726887</c:v>
                </c:pt>
                <c:pt idx="6">
                  <c:v>18.039318137286919</c:v>
                </c:pt>
              </c:numCache>
            </c:numRef>
          </c:val>
          <c:extLst>
            <c:ext xmlns:c16="http://schemas.microsoft.com/office/drawing/2014/chart" uri="{C3380CC4-5D6E-409C-BE32-E72D297353CC}">
              <c16:uniqueId val="{0000000B-8346-C547-9357-4160A72E482E}"/>
            </c:ext>
          </c:extLst>
        </c:ser>
        <c:ser>
          <c:idx val="4"/>
          <c:order val="4"/>
          <c:tx>
            <c:strRef>
              <c:f>Sheet1!$F$1</c:f>
              <c:strCache>
                <c:ptCount val="1"/>
                <c:pt idx="0">
                  <c:v>4 or more</c:v>
                </c:pt>
              </c:strCache>
            </c:strRef>
          </c:tx>
          <c:spPr>
            <a:solidFill>
              <a:srgbClr val="FFE07F"/>
            </a:solidFill>
            <a:ln w="9525">
              <a:solidFill>
                <a:srgbClr val="FFFFFF"/>
              </a:solidFill>
            </a:ln>
          </c:spPr>
          <c:invertIfNegative val="0"/>
          <c:cat>
            <c:strRef>
              <c:f>Sheet1!$A$2:$A$8</c:f>
              <c:strCache>
                <c:ptCount val="7"/>
                <c:pt idx="0">
                  <c:v>FT</c:v>
                </c:pt>
                <c:pt idx="1">
                  <c:v>PT</c:v>
                </c:pt>
                <c:pt idx="2">
                  <c:v>Away</c:v>
                </c:pt>
                <c:pt idx="3">
                  <c:v>Away, 
hours 
unknown</c:v>
                </c:pt>
                <c:pt idx="4">
                  <c:v>Unemp 
seeking 
FT</c:v>
                </c:pt>
                <c:pt idx="5">
                  <c:v>Unemp 
seeking 
PT</c:v>
                </c:pt>
                <c:pt idx="6">
                  <c:v>NILF</c:v>
                </c:pt>
              </c:strCache>
            </c:strRef>
          </c:cat>
          <c:val>
            <c:numRef>
              <c:f>Sheet1!$F$2:$F$8</c:f>
              <c:numCache>
                <c:formatCode>General</c:formatCode>
                <c:ptCount val="7"/>
                <c:pt idx="0">
                  <c:v>1.1480589357775206</c:v>
                </c:pt>
                <c:pt idx="1">
                  <c:v>2.8398791540785497</c:v>
                </c:pt>
                <c:pt idx="2">
                  <c:v>2.27825702278257</c:v>
                </c:pt>
                <c:pt idx="3">
                  <c:v>3.3333333333333335</c:v>
                </c:pt>
                <c:pt idx="4">
                  <c:v>4.8041389504804144</c:v>
                </c:pt>
                <c:pt idx="5">
                  <c:v>5.6457304163726185</c:v>
                </c:pt>
                <c:pt idx="6">
                  <c:v>8.2620338318855726</c:v>
                </c:pt>
              </c:numCache>
            </c:numRef>
          </c:val>
          <c:extLst>
            <c:ext xmlns:c16="http://schemas.microsoft.com/office/drawing/2014/chart" uri="{C3380CC4-5D6E-409C-BE32-E72D297353CC}">
              <c16:uniqueId val="{0000000C-8346-C547-9357-4160A72E482E}"/>
            </c:ext>
          </c:extLst>
        </c:ser>
        <c:dLbls>
          <c:showLegendKey val="0"/>
          <c:showVal val="0"/>
          <c:showCatName val="0"/>
          <c:showSerName val="0"/>
          <c:showPercent val="0"/>
          <c:showBubbleSize val="0"/>
        </c:dLbls>
        <c:gapWidth val="100"/>
        <c:overlap val="100"/>
        <c:axId val="331915264"/>
        <c:axId val="331917184"/>
      </c:barChart>
      <c:catAx>
        <c:axId val="331915264"/>
        <c:scaling>
          <c:orientation val="minMax"/>
        </c:scaling>
        <c:delete val="0"/>
        <c:axPos val="b"/>
        <c:numFmt formatCode="General" sourceLinked="1"/>
        <c:majorTickMark val="none"/>
        <c:minorTickMark val="none"/>
        <c:tickLblPos val="nextTo"/>
        <c:spPr>
          <a:ln>
            <a:solidFill>
              <a:schemeClr val="tx1"/>
            </a:solidFill>
          </a:ln>
        </c:spPr>
        <c:txPr>
          <a:bodyPr rot="0" vert="horz"/>
          <a:lstStyle/>
          <a:p>
            <a:pPr>
              <a:defRPr sz="1800"/>
            </a:pPr>
            <a:endParaRPr lang="en-US"/>
          </a:p>
        </c:txPr>
        <c:crossAx val="331917184"/>
        <c:crosses val="autoZero"/>
        <c:auto val="1"/>
        <c:lblAlgn val="ctr"/>
        <c:lblOffset val="100"/>
        <c:noMultiLvlLbl val="0"/>
      </c:catAx>
      <c:valAx>
        <c:axId val="331917184"/>
        <c:scaling>
          <c:orientation val="minMax"/>
          <c:max val="1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7.6472527219298314E-2"/>
          <c:w val="0.90208236208236203"/>
          <c:h val="0.82819766014726026"/>
        </c:manualLayout>
      </c:layout>
      <c:barChart>
        <c:barDir val="col"/>
        <c:grouping val="stacked"/>
        <c:varyColors val="0"/>
        <c:ser>
          <c:idx val="0"/>
          <c:order val="0"/>
          <c:tx>
            <c:strRef>
              <c:f>Sheet1!$B$1</c:f>
              <c:strCache>
                <c:ptCount val="1"/>
                <c:pt idx="0">
                  <c:v>1</c:v>
                </c:pt>
              </c:strCache>
            </c:strRef>
          </c:tx>
          <c:spPr>
            <a:solidFill>
              <a:srgbClr val="D4582A"/>
            </a:solidFill>
            <a:ln w="9525">
              <a:solidFill>
                <a:srgbClr val="FFFFFF"/>
              </a:solidFill>
            </a:ln>
          </c:spPr>
          <c:invertIfNegative val="0"/>
          <c:cat>
            <c:numRef>
              <c:f>Sheet1!$A$2:$A$12</c:f>
              <c:numCache>
                <c:formatCode>General</c:formatCode>
                <c:ptCount val="11"/>
                <c:pt idx="0">
                  <c:v>25</c:v>
                </c:pt>
                <c:pt idx="1">
                  <c:v>30</c:v>
                </c:pt>
                <c:pt idx="2">
                  <c:v>34</c:v>
                </c:pt>
                <c:pt idx="4">
                  <c:v>25</c:v>
                </c:pt>
                <c:pt idx="5">
                  <c:v>30</c:v>
                </c:pt>
                <c:pt idx="6">
                  <c:v>34</c:v>
                </c:pt>
                <c:pt idx="8">
                  <c:v>25</c:v>
                </c:pt>
                <c:pt idx="9">
                  <c:v>30</c:v>
                </c:pt>
                <c:pt idx="10">
                  <c:v>34</c:v>
                </c:pt>
              </c:numCache>
            </c:numRef>
          </c:cat>
          <c:val>
            <c:numRef>
              <c:f>Sheet1!$B$2:$B$12</c:f>
              <c:numCache>
                <c:formatCode>General</c:formatCode>
                <c:ptCount val="11"/>
                <c:pt idx="0">
                  <c:v>55.638536221060498</c:v>
                </c:pt>
                <c:pt idx="1">
                  <c:v>37.476569821930646</c:v>
                </c:pt>
                <c:pt idx="2">
                  <c:v>26.052363770931628</c:v>
                </c:pt>
                <c:pt idx="4" formatCode="0.00">
                  <c:v>62.162162162162161</c:v>
                </c:pt>
                <c:pt idx="5" formatCode="0.00">
                  <c:v>44.018726130343715</c:v>
                </c:pt>
                <c:pt idx="6" formatCode="0.00">
                  <c:v>28.939649808905877</c:v>
                </c:pt>
                <c:pt idx="8">
                  <c:v>76.04408352668213</c:v>
                </c:pt>
                <c:pt idx="9">
                  <c:v>56.189129751806476</c:v>
                </c:pt>
                <c:pt idx="10">
                  <c:v>34.149956766994691</c:v>
                </c:pt>
              </c:numCache>
            </c:numRef>
          </c:val>
          <c:extLst>
            <c:ext xmlns:c16="http://schemas.microsoft.com/office/drawing/2014/chart" uri="{C3380CC4-5D6E-409C-BE32-E72D297353CC}">
              <c16:uniqueId val="{00000004-E863-4826-BE0B-3F0E5DB61A77}"/>
            </c:ext>
          </c:extLst>
        </c:ser>
        <c:ser>
          <c:idx val="1"/>
          <c:order val="1"/>
          <c:tx>
            <c:strRef>
              <c:f>Sheet1!$C$1</c:f>
              <c:strCache>
                <c:ptCount val="1"/>
                <c:pt idx="0">
                  <c:v>2</c:v>
                </c:pt>
              </c:strCache>
            </c:strRef>
          </c:tx>
          <c:spPr>
            <a:solidFill>
              <a:srgbClr val="F3901D"/>
            </a:solidFill>
            <a:ln w="9525">
              <a:solidFill>
                <a:srgbClr val="FFFFFF"/>
              </a:solidFill>
            </a:ln>
          </c:spPr>
          <c:invertIfNegative val="0"/>
          <c:cat>
            <c:numRef>
              <c:f>Sheet1!$A$2:$A$12</c:f>
              <c:numCache>
                <c:formatCode>General</c:formatCode>
                <c:ptCount val="11"/>
                <c:pt idx="0">
                  <c:v>25</c:v>
                </c:pt>
                <c:pt idx="1">
                  <c:v>30</c:v>
                </c:pt>
                <c:pt idx="2">
                  <c:v>34</c:v>
                </c:pt>
                <c:pt idx="4">
                  <c:v>25</c:v>
                </c:pt>
                <c:pt idx="5">
                  <c:v>30</c:v>
                </c:pt>
                <c:pt idx="6">
                  <c:v>34</c:v>
                </c:pt>
                <c:pt idx="8">
                  <c:v>25</c:v>
                </c:pt>
                <c:pt idx="9">
                  <c:v>30</c:v>
                </c:pt>
                <c:pt idx="10">
                  <c:v>34</c:v>
                </c:pt>
              </c:numCache>
            </c:numRef>
          </c:cat>
          <c:val>
            <c:numRef>
              <c:f>Sheet1!$C$2:$C$12</c:f>
              <c:numCache>
                <c:formatCode>General</c:formatCode>
                <c:ptCount val="11"/>
                <c:pt idx="0">
                  <c:v>34.154841921832215</c:v>
                </c:pt>
                <c:pt idx="1">
                  <c:v>39.667291471415183</c:v>
                </c:pt>
                <c:pt idx="2">
                  <c:v>43.796835970024979</c:v>
                </c:pt>
                <c:pt idx="4" formatCode="0.00">
                  <c:v>30.593093093093092</c:v>
                </c:pt>
                <c:pt idx="5" formatCode="0.00">
                  <c:v>39.694468399655044</c:v>
                </c:pt>
                <c:pt idx="6" formatCode="0.00">
                  <c:v>46.360323526797615</c:v>
                </c:pt>
                <c:pt idx="8">
                  <c:v>20.823665893271464</c:v>
                </c:pt>
                <c:pt idx="9">
                  <c:v>34.959158027018539</c:v>
                </c:pt>
                <c:pt idx="10">
                  <c:v>47.951579034051143</c:v>
                </c:pt>
              </c:numCache>
            </c:numRef>
          </c:val>
          <c:extLst>
            <c:ext xmlns:c16="http://schemas.microsoft.com/office/drawing/2014/chart" uri="{C3380CC4-5D6E-409C-BE32-E72D297353CC}">
              <c16:uniqueId val="{00000006-E863-4826-BE0B-3F0E5DB61A77}"/>
            </c:ext>
          </c:extLst>
        </c:ser>
        <c:ser>
          <c:idx val="2"/>
          <c:order val="2"/>
          <c:tx>
            <c:strRef>
              <c:f>Sheet1!$D$1</c:f>
              <c:strCache>
                <c:ptCount val="1"/>
                <c:pt idx="0">
                  <c:v>3 or more</c:v>
                </c:pt>
              </c:strCache>
            </c:strRef>
          </c:tx>
          <c:spPr>
            <a:solidFill>
              <a:srgbClr val="FFC35A"/>
            </a:solidFill>
            <a:ln w="9525">
              <a:solidFill>
                <a:srgbClr val="FFFFFF"/>
              </a:solidFill>
            </a:ln>
          </c:spPr>
          <c:invertIfNegative val="0"/>
          <c:cat>
            <c:numRef>
              <c:f>Sheet1!$A$2:$A$12</c:f>
              <c:numCache>
                <c:formatCode>General</c:formatCode>
                <c:ptCount val="11"/>
                <c:pt idx="0">
                  <c:v>25</c:v>
                </c:pt>
                <c:pt idx="1">
                  <c:v>30</c:v>
                </c:pt>
                <c:pt idx="2">
                  <c:v>34</c:v>
                </c:pt>
                <c:pt idx="4">
                  <c:v>25</c:v>
                </c:pt>
                <c:pt idx="5">
                  <c:v>30</c:v>
                </c:pt>
                <c:pt idx="6">
                  <c:v>34</c:v>
                </c:pt>
                <c:pt idx="8">
                  <c:v>25</c:v>
                </c:pt>
                <c:pt idx="9">
                  <c:v>30</c:v>
                </c:pt>
                <c:pt idx="10">
                  <c:v>34</c:v>
                </c:pt>
              </c:numCache>
            </c:numRef>
          </c:cat>
          <c:val>
            <c:numRef>
              <c:f>Sheet1!$D$2:$D$12</c:f>
              <c:numCache>
                <c:formatCode>General</c:formatCode>
                <c:ptCount val="11"/>
                <c:pt idx="0">
                  <c:v>10.206621857107294</c:v>
                </c:pt>
                <c:pt idx="1">
                  <c:v>22.856138706654168</c:v>
                </c:pt>
                <c:pt idx="2">
                  <c:v>30.150800259043383</c:v>
                </c:pt>
                <c:pt idx="4" formatCode="0.00">
                  <c:v>7.2447447447447448</c:v>
                </c:pt>
                <c:pt idx="5" formatCode="0.00">
                  <c:v>16.28680547000123</c:v>
                </c:pt>
                <c:pt idx="6" formatCode="0.00">
                  <c:v>24.700026664296509</c:v>
                </c:pt>
                <c:pt idx="8">
                  <c:v>3.1322505800464038</c:v>
                </c:pt>
                <c:pt idx="9">
                  <c:v>8.8517122211749921</c:v>
                </c:pt>
                <c:pt idx="10">
                  <c:v>17.898464198954176</c:v>
                </c:pt>
              </c:numCache>
            </c:numRef>
          </c:val>
          <c:extLst>
            <c:ext xmlns:c16="http://schemas.microsoft.com/office/drawing/2014/chart" uri="{C3380CC4-5D6E-409C-BE32-E72D297353CC}">
              <c16:uniqueId val="{00000008-E863-4826-BE0B-3F0E5DB61A77}"/>
            </c:ext>
          </c:extLst>
        </c:ser>
        <c:dLbls>
          <c:showLegendKey val="0"/>
          <c:showVal val="0"/>
          <c:showCatName val="0"/>
          <c:showSerName val="0"/>
          <c:showPercent val="0"/>
          <c:showBubbleSize val="0"/>
        </c:dLbls>
        <c:gapWidth val="100"/>
        <c:overlap val="100"/>
        <c:axId val="331915264"/>
        <c:axId val="331917184"/>
      </c:barChart>
      <c:catAx>
        <c:axId val="331915264"/>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31917184"/>
        <c:crosses val="autoZero"/>
        <c:auto val="1"/>
        <c:lblAlgn val="ctr"/>
        <c:lblOffset val="100"/>
        <c:noMultiLvlLbl val="0"/>
      </c:catAx>
      <c:valAx>
        <c:axId val="331917184"/>
        <c:scaling>
          <c:orientation val="minMax"/>
          <c:max val="1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6673228346456693E-2"/>
          <c:y val="3.2013852435112275E-2"/>
          <c:w val="0.84665354330708664"/>
          <c:h val="0.88585331000291634"/>
        </c:manualLayout>
      </c:layout>
      <c:lineChart>
        <c:grouping val="standard"/>
        <c:varyColors val="0"/>
        <c:ser>
          <c:idx val="0"/>
          <c:order val="0"/>
          <c:tx>
            <c:strRef>
              <c:f>Sheet1!$B$1</c:f>
              <c:strCache>
                <c:ptCount val="1"/>
                <c:pt idx="0">
                  <c:v>Maternity allowance/MPY/Baby bonus (first baby)</c:v>
                </c:pt>
              </c:strCache>
            </c:strRef>
          </c:tx>
          <c:spPr>
            <a:ln w="38100">
              <a:solidFill>
                <a:srgbClr val="A02226"/>
              </a:solidFill>
            </a:ln>
          </c:spPr>
          <c:marker>
            <c:symbol val="none"/>
          </c:marker>
          <c:cat>
            <c:strRef>
              <c:f>Sheet1!$A$2:$A$188</c:f>
              <c:strCache>
                <c:ptCount val="181"/>
                <c:pt idx="0">
                  <c:v>2000</c:v>
                </c:pt>
                <c:pt idx="12">
                  <c:v>2001</c:v>
                </c:pt>
                <c:pt idx="24">
                  <c:v>2002</c:v>
                </c:pt>
                <c:pt idx="36">
                  <c:v>2003</c:v>
                </c:pt>
                <c:pt idx="48">
                  <c:v>2004</c:v>
                </c:pt>
                <c:pt idx="60">
                  <c:v>2005</c:v>
                </c:pt>
                <c:pt idx="72">
                  <c:v>2006</c:v>
                </c:pt>
                <c:pt idx="84">
                  <c:v>2007</c:v>
                </c:pt>
                <c:pt idx="96">
                  <c:v>2008</c:v>
                </c:pt>
                <c:pt idx="108">
                  <c:v>2009</c:v>
                </c:pt>
                <c:pt idx="120">
                  <c:v>2010</c:v>
                </c:pt>
                <c:pt idx="132">
                  <c:v>2011</c:v>
                </c:pt>
                <c:pt idx="144">
                  <c:v>2012</c:v>
                </c:pt>
                <c:pt idx="156">
                  <c:v>2013</c:v>
                </c:pt>
                <c:pt idx="168">
                  <c:v>2014</c:v>
                </c:pt>
                <c:pt idx="180">
                  <c:v>2015</c:v>
                </c:pt>
              </c:strCache>
            </c:strRef>
          </c:cat>
          <c:val>
            <c:numRef>
              <c:f>Sheet1!$B$2:$B$188</c:f>
              <c:numCache>
                <c:formatCode>General</c:formatCode>
                <c:ptCount val="187"/>
                <c:pt idx="0">
                  <c:v>780</c:v>
                </c:pt>
                <c:pt idx="1">
                  <c:v>780</c:v>
                </c:pt>
                <c:pt idx="2">
                  <c:v>780</c:v>
                </c:pt>
                <c:pt idx="3">
                  <c:v>780</c:v>
                </c:pt>
                <c:pt idx="4">
                  <c:v>780</c:v>
                </c:pt>
                <c:pt idx="5">
                  <c:v>780</c:v>
                </c:pt>
                <c:pt idx="6">
                  <c:v>780</c:v>
                </c:pt>
                <c:pt idx="7">
                  <c:v>780</c:v>
                </c:pt>
                <c:pt idx="8">
                  <c:v>780</c:v>
                </c:pt>
                <c:pt idx="9">
                  <c:v>780</c:v>
                </c:pt>
                <c:pt idx="10">
                  <c:v>780</c:v>
                </c:pt>
                <c:pt idx="11">
                  <c:v>780</c:v>
                </c:pt>
                <c:pt idx="12">
                  <c:v>780</c:v>
                </c:pt>
                <c:pt idx="13">
                  <c:v>780</c:v>
                </c:pt>
                <c:pt idx="14">
                  <c:v>780</c:v>
                </c:pt>
                <c:pt idx="15">
                  <c:v>789.36</c:v>
                </c:pt>
                <c:pt idx="16">
                  <c:v>789.36</c:v>
                </c:pt>
                <c:pt idx="17">
                  <c:v>789.36</c:v>
                </c:pt>
                <c:pt idx="18">
                  <c:v>789.36</c:v>
                </c:pt>
                <c:pt idx="19">
                  <c:v>789.36</c:v>
                </c:pt>
                <c:pt idx="20">
                  <c:v>789.36</c:v>
                </c:pt>
                <c:pt idx="21">
                  <c:v>798.72</c:v>
                </c:pt>
                <c:pt idx="22">
                  <c:v>798.72</c:v>
                </c:pt>
                <c:pt idx="23">
                  <c:v>798.72</c:v>
                </c:pt>
                <c:pt idx="24">
                  <c:v>798.72</c:v>
                </c:pt>
                <c:pt idx="25">
                  <c:v>798.72</c:v>
                </c:pt>
                <c:pt idx="26">
                  <c:v>798.72</c:v>
                </c:pt>
                <c:pt idx="27">
                  <c:v>811.44</c:v>
                </c:pt>
                <c:pt idx="28">
                  <c:v>811.44</c:v>
                </c:pt>
                <c:pt idx="29">
                  <c:v>811.44</c:v>
                </c:pt>
                <c:pt idx="30">
                  <c:v>811.44</c:v>
                </c:pt>
                <c:pt idx="31">
                  <c:v>811.44</c:v>
                </c:pt>
                <c:pt idx="32">
                  <c:v>811.44</c:v>
                </c:pt>
                <c:pt idx="33">
                  <c:v>822.72</c:v>
                </c:pt>
                <c:pt idx="34">
                  <c:v>822.72</c:v>
                </c:pt>
                <c:pt idx="35">
                  <c:v>822.72</c:v>
                </c:pt>
                <c:pt idx="36">
                  <c:v>822.72</c:v>
                </c:pt>
                <c:pt idx="37">
                  <c:v>822.72</c:v>
                </c:pt>
                <c:pt idx="38">
                  <c:v>822.72</c:v>
                </c:pt>
                <c:pt idx="39">
                  <c:v>833.52</c:v>
                </c:pt>
                <c:pt idx="40">
                  <c:v>833.52</c:v>
                </c:pt>
                <c:pt idx="41">
                  <c:v>833.52</c:v>
                </c:pt>
                <c:pt idx="42">
                  <c:v>833.52</c:v>
                </c:pt>
                <c:pt idx="43">
                  <c:v>833.52</c:v>
                </c:pt>
                <c:pt idx="44">
                  <c:v>833.52</c:v>
                </c:pt>
                <c:pt idx="45">
                  <c:v>842.64</c:v>
                </c:pt>
                <c:pt idx="46">
                  <c:v>842.64</c:v>
                </c:pt>
                <c:pt idx="47">
                  <c:v>842.64</c:v>
                </c:pt>
                <c:pt idx="48">
                  <c:v>3000</c:v>
                </c:pt>
                <c:pt idx="49">
                  <c:v>3000</c:v>
                </c:pt>
                <c:pt idx="50">
                  <c:v>3000</c:v>
                </c:pt>
                <c:pt idx="51">
                  <c:v>3042</c:v>
                </c:pt>
                <c:pt idx="52">
                  <c:v>3042</c:v>
                </c:pt>
                <c:pt idx="53">
                  <c:v>3042</c:v>
                </c:pt>
                <c:pt idx="54">
                  <c:v>3042</c:v>
                </c:pt>
                <c:pt idx="55">
                  <c:v>3042</c:v>
                </c:pt>
                <c:pt idx="56">
                  <c:v>3042</c:v>
                </c:pt>
                <c:pt idx="57">
                  <c:v>3079</c:v>
                </c:pt>
                <c:pt idx="58">
                  <c:v>3079</c:v>
                </c:pt>
                <c:pt idx="59">
                  <c:v>3079</c:v>
                </c:pt>
                <c:pt idx="60">
                  <c:v>3079</c:v>
                </c:pt>
                <c:pt idx="61">
                  <c:v>3079</c:v>
                </c:pt>
                <c:pt idx="62">
                  <c:v>3079</c:v>
                </c:pt>
                <c:pt idx="63">
                  <c:v>3119</c:v>
                </c:pt>
                <c:pt idx="64">
                  <c:v>3119</c:v>
                </c:pt>
                <c:pt idx="65">
                  <c:v>3119</c:v>
                </c:pt>
                <c:pt idx="66">
                  <c:v>3119</c:v>
                </c:pt>
                <c:pt idx="67">
                  <c:v>3119</c:v>
                </c:pt>
                <c:pt idx="68">
                  <c:v>3119</c:v>
                </c:pt>
                <c:pt idx="69">
                  <c:v>3166</c:v>
                </c:pt>
                <c:pt idx="70">
                  <c:v>3166</c:v>
                </c:pt>
                <c:pt idx="71">
                  <c:v>3166</c:v>
                </c:pt>
                <c:pt idx="72">
                  <c:v>4000</c:v>
                </c:pt>
                <c:pt idx="73">
                  <c:v>4000</c:v>
                </c:pt>
                <c:pt idx="74">
                  <c:v>4000</c:v>
                </c:pt>
                <c:pt idx="75">
                  <c:v>4100</c:v>
                </c:pt>
                <c:pt idx="76">
                  <c:v>4100</c:v>
                </c:pt>
                <c:pt idx="77">
                  <c:v>4100</c:v>
                </c:pt>
                <c:pt idx="78">
                  <c:v>4100</c:v>
                </c:pt>
                <c:pt idx="79">
                  <c:v>4100</c:v>
                </c:pt>
                <c:pt idx="80">
                  <c:v>4100</c:v>
                </c:pt>
                <c:pt idx="81">
                  <c:v>4133</c:v>
                </c:pt>
                <c:pt idx="82">
                  <c:v>4133</c:v>
                </c:pt>
                <c:pt idx="83">
                  <c:v>4133</c:v>
                </c:pt>
                <c:pt idx="84">
                  <c:v>4133</c:v>
                </c:pt>
                <c:pt idx="85">
                  <c:v>4133</c:v>
                </c:pt>
                <c:pt idx="86">
                  <c:v>4133</c:v>
                </c:pt>
                <c:pt idx="87">
                  <c:v>4133</c:v>
                </c:pt>
                <c:pt idx="88">
                  <c:v>4133</c:v>
                </c:pt>
                <c:pt idx="89">
                  <c:v>4133</c:v>
                </c:pt>
                <c:pt idx="90">
                  <c:v>4133</c:v>
                </c:pt>
                <c:pt idx="91">
                  <c:v>4133</c:v>
                </c:pt>
                <c:pt idx="92">
                  <c:v>4133</c:v>
                </c:pt>
                <c:pt idx="93">
                  <c:v>4133</c:v>
                </c:pt>
                <c:pt idx="94">
                  <c:v>4133</c:v>
                </c:pt>
                <c:pt idx="95">
                  <c:v>4133</c:v>
                </c:pt>
                <c:pt idx="96">
                  <c:v>4133</c:v>
                </c:pt>
                <c:pt idx="97">
                  <c:v>4133</c:v>
                </c:pt>
                <c:pt idx="98">
                  <c:v>4133</c:v>
                </c:pt>
                <c:pt idx="99">
                  <c:v>4133</c:v>
                </c:pt>
                <c:pt idx="100">
                  <c:v>4133</c:v>
                </c:pt>
                <c:pt idx="101">
                  <c:v>4133</c:v>
                </c:pt>
                <c:pt idx="102">
                  <c:v>5000</c:v>
                </c:pt>
                <c:pt idx="103">
                  <c:v>5000</c:v>
                </c:pt>
                <c:pt idx="104">
                  <c:v>5000</c:v>
                </c:pt>
                <c:pt idx="105">
                  <c:v>5000</c:v>
                </c:pt>
                <c:pt idx="106">
                  <c:v>5000</c:v>
                </c:pt>
                <c:pt idx="107">
                  <c:v>5000</c:v>
                </c:pt>
                <c:pt idx="108">
                  <c:v>5185</c:v>
                </c:pt>
                <c:pt idx="109">
                  <c:v>5185</c:v>
                </c:pt>
                <c:pt idx="110">
                  <c:v>5185</c:v>
                </c:pt>
                <c:pt idx="111">
                  <c:v>5185</c:v>
                </c:pt>
                <c:pt idx="112">
                  <c:v>5185</c:v>
                </c:pt>
                <c:pt idx="113">
                  <c:v>5185</c:v>
                </c:pt>
                <c:pt idx="114">
                  <c:v>5185</c:v>
                </c:pt>
                <c:pt idx="115">
                  <c:v>5185</c:v>
                </c:pt>
                <c:pt idx="116">
                  <c:v>5185</c:v>
                </c:pt>
                <c:pt idx="117">
                  <c:v>5185</c:v>
                </c:pt>
                <c:pt idx="118">
                  <c:v>5185</c:v>
                </c:pt>
                <c:pt idx="119">
                  <c:v>5185</c:v>
                </c:pt>
                <c:pt idx="120">
                  <c:v>5294</c:v>
                </c:pt>
                <c:pt idx="121">
                  <c:v>5294</c:v>
                </c:pt>
                <c:pt idx="122">
                  <c:v>5294</c:v>
                </c:pt>
                <c:pt idx="123">
                  <c:v>5294</c:v>
                </c:pt>
                <c:pt idx="124">
                  <c:v>5294</c:v>
                </c:pt>
                <c:pt idx="125">
                  <c:v>5294</c:v>
                </c:pt>
                <c:pt idx="126">
                  <c:v>5294</c:v>
                </c:pt>
                <c:pt idx="127">
                  <c:v>5294</c:v>
                </c:pt>
                <c:pt idx="128">
                  <c:v>5294</c:v>
                </c:pt>
                <c:pt idx="129">
                  <c:v>5294</c:v>
                </c:pt>
                <c:pt idx="130">
                  <c:v>5294</c:v>
                </c:pt>
                <c:pt idx="131">
                  <c:v>5294</c:v>
                </c:pt>
                <c:pt idx="132">
                  <c:v>5437</c:v>
                </c:pt>
                <c:pt idx="133">
                  <c:v>5437</c:v>
                </c:pt>
                <c:pt idx="134">
                  <c:v>5437</c:v>
                </c:pt>
                <c:pt idx="135">
                  <c:v>5437</c:v>
                </c:pt>
                <c:pt idx="136">
                  <c:v>5437</c:v>
                </c:pt>
                <c:pt idx="137">
                  <c:v>5437</c:v>
                </c:pt>
                <c:pt idx="138">
                  <c:v>5437</c:v>
                </c:pt>
                <c:pt idx="139">
                  <c:v>5437</c:v>
                </c:pt>
                <c:pt idx="140">
                  <c:v>5437</c:v>
                </c:pt>
                <c:pt idx="141">
                  <c:v>5437</c:v>
                </c:pt>
                <c:pt idx="142">
                  <c:v>5437</c:v>
                </c:pt>
                <c:pt idx="143">
                  <c:v>5437</c:v>
                </c:pt>
                <c:pt idx="144">
                  <c:v>5437</c:v>
                </c:pt>
                <c:pt idx="145">
                  <c:v>5437</c:v>
                </c:pt>
                <c:pt idx="146">
                  <c:v>5000</c:v>
                </c:pt>
                <c:pt idx="147">
                  <c:v>5000</c:v>
                </c:pt>
                <c:pt idx="148">
                  <c:v>5000</c:v>
                </c:pt>
                <c:pt idx="149">
                  <c:v>5000</c:v>
                </c:pt>
                <c:pt idx="150">
                  <c:v>5000</c:v>
                </c:pt>
                <c:pt idx="151">
                  <c:v>5000</c:v>
                </c:pt>
                <c:pt idx="152">
                  <c:v>5000</c:v>
                </c:pt>
                <c:pt idx="153">
                  <c:v>5000</c:v>
                </c:pt>
                <c:pt idx="154">
                  <c:v>5000</c:v>
                </c:pt>
                <c:pt idx="155">
                  <c:v>5000</c:v>
                </c:pt>
                <c:pt idx="156">
                  <c:v>5000</c:v>
                </c:pt>
                <c:pt idx="157">
                  <c:v>5000</c:v>
                </c:pt>
                <c:pt idx="158">
                  <c:v>5000</c:v>
                </c:pt>
                <c:pt idx="159">
                  <c:v>5000</c:v>
                </c:pt>
                <c:pt idx="160">
                  <c:v>5000</c:v>
                </c:pt>
                <c:pt idx="161">
                  <c:v>5000</c:v>
                </c:pt>
                <c:pt idx="162">
                  <c:v>5000</c:v>
                </c:pt>
                <c:pt idx="163">
                  <c:v>5000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numCache>
            </c:numRef>
          </c:val>
          <c:smooth val="0"/>
          <c:extLst>
            <c:ext xmlns:c16="http://schemas.microsoft.com/office/drawing/2014/chart" uri="{C3380CC4-5D6E-409C-BE32-E72D297353CC}">
              <c16:uniqueId val="{00000004-E303-476E-B1D1-34916A464221}"/>
            </c:ext>
          </c:extLst>
        </c:ser>
        <c:dLbls>
          <c:showLegendKey val="0"/>
          <c:showVal val="0"/>
          <c:showCatName val="0"/>
          <c:showSerName val="0"/>
          <c:showPercent val="0"/>
          <c:showBubbleSize val="0"/>
        </c:dLbls>
        <c:smooth val="0"/>
        <c:axId val="229103872"/>
        <c:axId val="250419840"/>
      </c:lineChart>
      <c:date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Offset val="100"/>
        <c:baseTimeUnit val="months"/>
        <c:majorUnit val="1"/>
        <c:majorTimeUnit val="years"/>
        <c:minorUnit val="12"/>
        <c:minorTimeUnit val="years"/>
      </c:dateAx>
      <c:valAx>
        <c:axId val="25041984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6673228346456693E-2"/>
          <c:y val="3.2013852435112275E-2"/>
          <c:w val="0.84665354330708664"/>
          <c:h val="0.88585331000291634"/>
        </c:manualLayout>
      </c:layout>
      <c:lineChart>
        <c:grouping val="standard"/>
        <c:varyColors val="0"/>
        <c:ser>
          <c:idx val="2"/>
          <c:order val="0"/>
          <c:tx>
            <c:strRef>
              <c:f>Sheet1!$D$1</c:f>
              <c:strCache>
                <c:ptCount val="1"/>
                <c:pt idx="0">
                  <c:v>Series 3</c:v>
                </c:pt>
              </c:strCache>
            </c:strRef>
          </c:tx>
          <c:spPr>
            <a:ln>
              <a:solidFill>
                <a:srgbClr val="FFC35A"/>
              </a:solidFill>
              <a:prstDash val="sysDot"/>
            </a:ln>
          </c:spPr>
          <c:marker>
            <c:symbol val="none"/>
          </c:marker>
          <c:cat>
            <c:strRef>
              <c:f>Sheet1!$A$2:$A$230</c:f>
              <c:strCache>
                <c:ptCount val="229"/>
                <c:pt idx="0">
                  <c:v>1996</c:v>
                </c:pt>
                <c:pt idx="12">
                  <c:v>1997</c:v>
                </c:pt>
                <c:pt idx="24">
                  <c:v>1998</c:v>
                </c:pt>
                <c:pt idx="36">
                  <c:v>1999</c:v>
                </c:pt>
                <c:pt idx="48">
                  <c:v>2000</c:v>
                </c:pt>
                <c:pt idx="60">
                  <c:v>2001</c:v>
                </c:pt>
                <c:pt idx="72">
                  <c:v>2002</c:v>
                </c:pt>
                <c:pt idx="84">
                  <c:v>2003</c:v>
                </c:pt>
                <c:pt idx="96">
                  <c:v>2004</c:v>
                </c:pt>
                <c:pt idx="108">
                  <c:v>2005</c:v>
                </c:pt>
                <c:pt idx="120">
                  <c:v>2006</c:v>
                </c:pt>
                <c:pt idx="132">
                  <c:v>2007</c:v>
                </c:pt>
                <c:pt idx="144">
                  <c:v>2008</c:v>
                </c:pt>
                <c:pt idx="156">
                  <c:v>2009</c:v>
                </c:pt>
                <c:pt idx="168">
                  <c:v>2010</c:v>
                </c:pt>
                <c:pt idx="180">
                  <c:v>2011</c:v>
                </c:pt>
                <c:pt idx="192">
                  <c:v>2012</c:v>
                </c:pt>
                <c:pt idx="204">
                  <c:v>2013</c:v>
                </c:pt>
                <c:pt idx="216">
                  <c:v>2014</c:v>
                </c:pt>
                <c:pt idx="228">
                  <c:v>2015</c:v>
                </c:pt>
              </c:strCache>
            </c:strRef>
          </c:cat>
          <c:val>
            <c:numRef>
              <c:f>Sheet1!$D$2:$D$230</c:f>
              <c:numCache>
                <c:formatCode>General</c:formatCode>
                <c:ptCount val="229"/>
                <c:pt idx="0">
                  <c:v>0</c:v>
                </c:pt>
                <c:pt idx="1">
                  <c:v>840.6</c:v>
                </c:pt>
                <c:pt idx="2">
                  <c:v>840.6</c:v>
                </c:pt>
                <c:pt idx="3">
                  <c:v>857.4</c:v>
                </c:pt>
                <c:pt idx="4">
                  <c:v>857.4</c:v>
                </c:pt>
                <c:pt idx="5">
                  <c:v>857.4</c:v>
                </c:pt>
                <c:pt idx="6">
                  <c:v>857.4</c:v>
                </c:pt>
                <c:pt idx="7">
                  <c:v>857.4</c:v>
                </c:pt>
                <c:pt idx="8">
                  <c:v>857.4</c:v>
                </c:pt>
                <c:pt idx="9">
                  <c:v>866.7</c:v>
                </c:pt>
                <c:pt idx="10">
                  <c:v>866.7</c:v>
                </c:pt>
                <c:pt idx="11">
                  <c:v>866.7</c:v>
                </c:pt>
                <c:pt idx="12">
                  <c:v>866.7</c:v>
                </c:pt>
                <c:pt idx="13">
                  <c:v>866.7</c:v>
                </c:pt>
                <c:pt idx="14">
                  <c:v>866.7</c:v>
                </c:pt>
                <c:pt idx="15">
                  <c:v>870.3</c:v>
                </c:pt>
                <c:pt idx="16">
                  <c:v>870.3</c:v>
                </c:pt>
                <c:pt idx="17">
                  <c:v>870.3</c:v>
                </c:pt>
                <c:pt idx="18">
                  <c:v>870.3</c:v>
                </c:pt>
                <c:pt idx="19">
                  <c:v>870.3</c:v>
                </c:pt>
                <c:pt idx="20">
                  <c:v>870.3</c:v>
                </c:pt>
                <c:pt idx="21">
                  <c:v>870.3</c:v>
                </c:pt>
                <c:pt idx="22">
                  <c:v>870.3</c:v>
                </c:pt>
                <c:pt idx="23">
                  <c:v>870.3</c:v>
                </c:pt>
                <c:pt idx="24">
                  <c:v>750</c:v>
                </c:pt>
                <c:pt idx="25">
                  <c:v>750</c:v>
                </c:pt>
                <c:pt idx="26">
                  <c:v>750</c:v>
                </c:pt>
                <c:pt idx="27">
                  <c:v>750</c:v>
                </c:pt>
                <c:pt idx="28">
                  <c:v>750</c:v>
                </c:pt>
                <c:pt idx="29">
                  <c:v>750</c:v>
                </c:pt>
                <c:pt idx="30">
                  <c:v>750</c:v>
                </c:pt>
                <c:pt idx="31">
                  <c:v>750</c:v>
                </c:pt>
                <c:pt idx="32">
                  <c:v>750</c:v>
                </c:pt>
                <c:pt idx="33">
                  <c:v>750</c:v>
                </c:pt>
                <c:pt idx="34">
                  <c:v>750</c:v>
                </c:pt>
                <c:pt idx="35">
                  <c:v>750</c:v>
                </c:pt>
                <c:pt idx="36">
                  <c:v>750</c:v>
                </c:pt>
                <c:pt idx="37">
                  <c:v>750</c:v>
                </c:pt>
                <c:pt idx="38">
                  <c:v>750</c:v>
                </c:pt>
                <c:pt idx="39">
                  <c:v>750</c:v>
                </c:pt>
                <c:pt idx="40">
                  <c:v>750</c:v>
                </c:pt>
                <c:pt idx="41">
                  <c:v>750</c:v>
                </c:pt>
                <c:pt idx="42">
                  <c:v>750</c:v>
                </c:pt>
                <c:pt idx="43">
                  <c:v>750</c:v>
                </c:pt>
                <c:pt idx="44">
                  <c:v>750</c:v>
                </c:pt>
                <c:pt idx="45">
                  <c:v>750</c:v>
                </c:pt>
                <c:pt idx="46">
                  <c:v>750</c:v>
                </c:pt>
                <c:pt idx="47">
                  <c:v>750</c:v>
                </c:pt>
                <c:pt idx="48">
                  <c:v>750</c:v>
                </c:pt>
                <c:pt idx="49">
                  <c:v>750</c:v>
                </c:pt>
                <c:pt idx="50">
                  <c:v>750</c:v>
                </c:pt>
                <c:pt idx="51">
                  <c:v>750</c:v>
                </c:pt>
                <c:pt idx="52">
                  <c:v>750</c:v>
                </c:pt>
                <c:pt idx="53">
                  <c:v>750</c:v>
                </c:pt>
                <c:pt idx="54">
                  <c:v>780</c:v>
                </c:pt>
                <c:pt idx="55">
                  <c:v>780</c:v>
                </c:pt>
                <c:pt idx="56">
                  <c:v>780</c:v>
                </c:pt>
                <c:pt idx="57">
                  <c:v>780</c:v>
                </c:pt>
                <c:pt idx="58">
                  <c:v>780</c:v>
                </c:pt>
                <c:pt idx="59">
                  <c:v>780</c:v>
                </c:pt>
                <c:pt idx="60">
                  <c:v>780</c:v>
                </c:pt>
                <c:pt idx="61">
                  <c:v>780</c:v>
                </c:pt>
                <c:pt idx="62">
                  <c:v>780</c:v>
                </c:pt>
                <c:pt idx="63">
                  <c:v>780</c:v>
                </c:pt>
                <c:pt idx="64">
                  <c:v>780</c:v>
                </c:pt>
                <c:pt idx="65">
                  <c:v>780</c:v>
                </c:pt>
                <c:pt idx="66">
                  <c:v>780</c:v>
                </c:pt>
                <c:pt idx="67">
                  <c:v>780</c:v>
                </c:pt>
                <c:pt idx="68">
                  <c:v>780</c:v>
                </c:pt>
                <c:pt idx="69">
                  <c:v>789.36</c:v>
                </c:pt>
                <c:pt idx="70">
                  <c:v>789.36</c:v>
                </c:pt>
                <c:pt idx="71">
                  <c:v>789.36</c:v>
                </c:pt>
                <c:pt idx="72">
                  <c:v>789.36</c:v>
                </c:pt>
                <c:pt idx="73">
                  <c:v>789.36</c:v>
                </c:pt>
                <c:pt idx="74">
                  <c:v>789.36</c:v>
                </c:pt>
                <c:pt idx="75">
                  <c:v>798.72</c:v>
                </c:pt>
                <c:pt idx="76">
                  <c:v>798.72</c:v>
                </c:pt>
                <c:pt idx="77">
                  <c:v>798.72</c:v>
                </c:pt>
                <c:pt idx="78">
                  <c:v>798.72</c:v>
                </c:pt>
                <c:pt idx="79">
                  <c:v>798.72</c:v>
                </c:pt>
                <c:pt idx="80">
                  <c:v>798.72</c:v>
                </c:pt>
                <c:pt idx="81">
                  <c:v>811.44</c:v>
                </c:pt>
                <c:pt idx="82">
                  <c:v>811.44</c:v>
                </c:pt>
                <c:pt idx="83">
                  <c:v>811.44</c:v>
                </c:pt>
                <c:pt idx="84">
                  <c:v>811.44</c:v>
                </c:pt>
                <c:pt idx="85">
                  <c:v>811.44</c:v>
                </c:pt>
                <c:pt idx="86">
                  <c:v>811.44</c:v>
                </c:pt>
                <c:pt idx="87">
                  <c:v>822.72</c:v>
                </c:pt>
                <c:pt idx="88">
                  <c:v>822.72</c:v>
                </c:pt>
                <c:pt idx="89">
                  <c:v>822.72</c:v>
                </c:pt>
                <c:pt idx="90">
                  <c:v>822.72</c:v>
                </c:pt>
                <c:pt idx="91">
                  <c:v>822.72</c:v>
                </c:pt>
                <c:pt idx="92">
                  <c:v>822.72</c:v>
                </c:pt>
                <c:pt idx="93">
                  <c:v>833.52</c:v>
                </c:pt>
                <c:pt idx="94">
                  <c:v>833.52</c:v>
                </c:pt>
                <c:pt idx="95">
                  <c:v>833.52</c:v>
                </c:pt>
                <c:pt idx="96">
                  <c:v>833.52</c:v>
                </c:pt>
                <c:pt idx="97">
                  <c:v>833.52</c:v>
                </c:pt>
                <c:pt idx="98">
                  <c:v>833.52</c:v>
                </c:pt>
                <c:pt idx="99">
                  <c:v>842.64</c:v>
                </c:pt>
                <c:pt idx="100">
                  <c:v>842.64</c:v>
                </c:pt>
                <c:pt idx="101">
                  <c:v>842.64</c:v>
                </c:pt>
                <c:pt idx="102">
                  <c:v>3000</c:v>
                </c:pt>
                <c:pt idx="103">
                  <c:v>3000</c:v>
                </c:pt>
                <c:pt idx="104">
                  <c:v>3000</c:v>
                </c:pt>
                <c:pt idx="105">
                  <c:v>3042</c:v>
                </c:pt>
                <c:pt idx="106">
                  <c:v>3042</c:v>
                </c:pt>
                <c:pt idx="107">
                  <c:v>3042</c:v>
                </c:pt>
                <c:pt idx="108">
                  <c:v>3042</c:v>
                </c:pt>
                <c:pt idx="109">
                  <c:v>3042</c:v>
                </c:pt>
                <c:pt idx="110">
                  <c:v>3042</c:v>
                </c:pt>
                <c:pt idx="111">
                  <c:v>3079</c:v>
                </c:pt>
                <c:pt idx="112">
                  <c:v>3079</c:v>
                </c:pt>
                <c:pt idx="113">
                  <c:v>3079</c:v>
                </c:pt>
                <c:pt idx="114">
                  <c:v>3079</c:v>
                </c:pt>
                <c:pt idx="115">
                  <c:v>3079</c:v>
                </c:pt>
                <c:pt idx="116">
                  <c:v>3079</c:v>
                </c:pt>
                <c:pt idx="117">
                  <c:v>3119</c:v>
                </c:pt>
                <c:pt idx="118">
                  <c:v>3119</c:v>
                </c:pt>
                <c:pt idx="119">
                  <c:v>3119</c:v>
                </c:pt>
                <c:pt idx="120">
                  <c:v>3119</c:v>
                </c:pt>
                <c:pt idx="121">
                  <c:v>3119</c:v>
                </c:pt>
                <c:pt idx="122">
                  <c:v>3119</c:v>
                </c:pt>
                <c:pt idx="123">
                  <c:v>3166</c:v>
                </c:pt>
                <c:pt idx="124">
                  <c:v>3166</c:v>
                </c:pt>
                <c:pt idx="125">
                  <c:v>3166</c:v>
                </c:pt>
                <c:pt idx="126">
                  <c:v>4000</c:v>
                </c:pt>
                <c:pt idx="127">
                  <c:v>4000</c:v>
                </c:pt>
                <c:pt idx="128">
                  <c:v>4000</c:v>
                </c:pt>
                <c:pt idx="129">
                  <c:v>4100</c:v>
                </c:pt>
                <c:pt idx="130">
                  <c:v>4100</c:v>
                </c:pt>
                <c:pt idx="131">
                  <c:v>4100</c:v>
                </c:pt>
                <c:pt idx="132">
                  <c:v>4100</c:v>
                </c:pt>
                <c:pt idx="133">
                  <c:v>4100</c:v>
                </c:pt>
                <c:pt idx="134">
                  <c:v>4100</c:v>
                </c:pt>
                <c:pt idx="135">
                  <c:v>4133</c:v>
                </c:pt>
                <c:pt idx="136">
                  <c:v>4133</c:v>
                </c:pt>
                <c:pt idx="137">
                  <c:v>4133</c:v>
                </c:pt>
                <c:pt idx="138">
                  <c:v>4133</c:v>
                </c:pt>
                <c:pt idx="139">
                  <c:v>4133</c:v>
                </c:pt>
                <c:pt idx="140">
                  <c:v>4133</c:v>
                </c:pt>
                <c:pt idx="141">
                  <c:v>4187</c:v>
                </c:pt>
                <c:pt idx="142">
                  <c:v>4187</c:v>
                </c:pt>
                <c:pt idx="143">
                  <c:v>4187</c:v>
                </c:pt>
                <c:pt idx="144">
                  <c:v>4187</c:v>
                </c:pt>
                <c:pt idx="145">
                  <c:v>4187</c:v>
                </c:pt>
                <c:pt idx="146">
                  <c:v>4187</c:v>
                </c:pt>
                <c:pt idx="147">
                  <c:v>4258</c:v>
                </c:pt>
                <c:pt idx="148">
                  <c:v>4258</c:v>
                </c:pt>
                <c:pt idx="149">
                  <c:v>4258</c:v>
                </c:pt>
                <c:pt idx="150">
                  <c:v>5000</c:v>
                </c:pt>
                <c:pt idx="151">
                  <c:v>5000</c:v>
                </c:pt>
                <c:pt idx="152">
                  <c:v>5000</c:v>
                </c:pt>
                <c:pt idx="153">
                  <c:v>5000</c:v>
                </c:pt>
                <c:pt idx="154">
                  <c:v>5000</c:v>
                </c:pt>
                <c:pt idx="155">
                  <c:v>5000</c:v>
                </c:pt>
                <c:pt idx="156">
                  <c:v>5000</c:v>
                </c:pt>
                <c:pt idx="157">
                  <c:v>5000</c:v>
                </c:pt>
                <c:pt idx="158">
                  <c:v>5000</c:v>
                </c:pt>
                <c:pt idx="159">
                  <c:v>5000</c:v>
                </c:pt>
                <c:pt idx="160">
                  <c:v>5000</c:v>
                </c:pt>
                <c:pt idx="161">
                  <c:v>5000</c:v>
                </c:pt>
                <c:pt idx="162">
                  <c:v>5185</c:v>
                </c:pt>
                <c:pt idx="163">
                  <c:v>5185</c:v>
                </c:pt>
                <c:pt idx="164">
                  <c:v>5185</c:v>
                </c:pt>
                <c:pt idx="165">
                  <c:v>5185</c:v>
                </c:pt>
                <c:pt idx="166">
                  <c:v>5185</c:v>
                </c:pt>
                <c:pt idx="167">
                  <c:v>5185</c:v>
                </c:pt>
                <c:pt idx="168">
                  <c:v>5185</c:v>
                </c:pt>
                <c:pt idx="169">
                  <c:v>5185</c:v>
                </c:pt>
                <c:pt idx="170">
                  <c:v>5185</c:v>
                </c:pt>
                <c:pt idx="171">
                  <c:v>5185</c:v>
                </c:pt>
                <c:pt idx="172">
                  <c:v>5185</c:v>
                </c:pt>
                <c:pt idx="173">
                  <c:v>5185</c:v>
                </c:pt>
                <c:pt idx="174">
                  <c:v>5294</c:v>
                </c:pt>
                <c:pt idx="175">
                  <c:v>5294</c:v>
                </c:pt>
                <c:pt idx="176">
                  <c:v>5294</c:v>
                </c:pt>
                <c:pt idx="177">
                  <c:v>5294</c:v>
                </c:pt>
                <c:pt idx="178">
                  <c:v>5294</c:v>
                </c:pt>
                <c:pt idx="179">
                  <c:v>5294</c:v>
                </c:pt>
                <c:pt idx="180">
                  <c:v>5294</c:v>
                </c:pt>
                <c:pt idx="181">
                  <c:v>5294</c:v>
                </c:pt>
                <c:pt idx="182">
                  <c:v>5294</c:v>
                </c:pt>
                <c:pt idx="183">
                  <c:v>5294</c:v>
                </c:pt>
                <c:pt idx="184">
                  <c:v>5294</c:v>
                </c:pt>
                <c:pt idx="185">
                  <c:v>5294</c:v>
                </c:pt>
                <c:pt idx="186">
                  <c:v>5437</c:v>
                </c:pt>
                <c:pt idx="187">
                  <c:v>5437</c:v>
                </c:pt>
                <c:pt idx="188">
                  <c:v>5437</c:v>
                </c:pt>
                <c:pt idx="189">
                  <c:v>5437</c:v>
                </c:pt>
                <c:pt idx="190">
                  <c:v>5437</c:v>
                </c:pt>
                <c:pt idx="191">
                  <c:v>5437</c:v>
                </c:pt>
                <c:pt idx="192">
                  <c:v>5437</c:v>
                </c:pt>
                <c:pt idx="193">
                  <c:v>5437</c:v>
                </c:pt>
                <c:pt idx="194">
                  <c:v>5437</c:v>
                </c:pt>
                <c:pt idx="195">
                  <c:v>5437</c:v>
                </c:pt>
                <c:pt idx="196">
                  <c:v>5437</c:v>
                </c:pt>
                <c:pt idx="197">
                  <c:v>5437</c:v>
                </c:pt>
                <c:pt idx="198">
                  <c:v>5437</c:v>
                </c:pt>
                <c:pt idx="199">
                  <c:v>5437</c:v>
                </c:pt>
                <c:pt idx="200">
                  <c:v>5000</c:v>
                </c:pt>
                <c:pt idx="201">
                  <c:v>5000</c:v>
                </c:pt>
                <c:pt idx="202">
                  <c:v>5000</c:v>
                </c:pt>
                <c:pt idx="203">
                  <c:v>5000</c:v>
                </c:pt>
                <c:pt idx="204">
                  <c:v>5000</c:v>
                </c:pt>
                <c:pt idx="205">
                  <c:v>5000</c:v>
                </c:pt>
                <c:pt idx="206">
                  <c:v>5000</c:v>
                </c:pt>
                <c:pt idx="207">
                  <c:v>5000</c:v>
                </c:pt>
                <c:pt idx="208">
                  <c:v>5000</c:v>
                </c:pt>
                <c:pt idx="209">
                  <c:v>5000</c:v>
                </c:pt>
                <c:pt idx="210">
                  <c:v>3000</c:v>
                </c:pt>
                <c:pt idx="211">
                  <c:v>3000</c:v>
                </c:pt>
                <c:pt idx="212">
                  <c:v>3000</c:v>
                </c:pt>
                <c:pt idx="213">
                  <c:v>3000</c:v>
                </c:pt>
                <c:pt idx="214">
                  <c:v>3000</c:v>
                </c:pt>
                <c:pt idx="215">
                  <c:v>3000</c:v>
                </c:pt>
                <c:pt idx="216">
                  <c:v>3000</c:v>
                </c:pt>
                <c:pt idx="217">
                  <c:v>3000</c:v>
                </c:pt>
                <c:pt idx="218">
                  <c:v>0</c:v>
                </c:pt>
                <c:pt idx="219">
                  <c:v>0</c:v>
                </c:pt>
                <c:pt idx="220">
                  <c:v>0</c:v>
                </c:pt>
                <c:pt idx="221">
                  <c:v>0</c:v>
                </c:pt>
                <c:pt idx="222">
                  <c:v>0</c:v>
                </c:pt>
                <c:pt idx="223">
                  <c:v>0</c:v>
                </c:pt>
                <c:pt idx="224">
                  <c:v>0</c:v>
                </c:pt>
                <c:pt idx="225">
                  <c:v>0</c:v>
                </c:pt>
                <c:pt idx="226">
                  <c:v>0</c:v>
                </c:pt>
                <c:pt idx="227">
                  <c:v>0</c:v>
                </c:pt>
                <c:pt idx="228">
                  <c:v>0</c:v>
                </c:pt>
              </c:numCache>
            </c:numRef>
          </c:val>
          <c:smooth val="0"/>
          <c:extLst>
            <c:ext xmlns:c16="http://schemas.microsoft.com/office/drawing/2014/chart" uri="{C3380CC4-5D6E-409C-BE32-E72D297353CC}">
              <c16:uniqueId val="{00000001-DF78-AF4A-9EC5-6AFC82E19ACF}"/>
            </c:ext>
          </c:extLst>
        </c:ser>
        <c:ser>
          <c:idx val="0"/>
          <c:order val="1"/>
          <c:tx>
            <c:strRef>
              <c:f>Sheet1!$B$1</c:f>
              <c:strCache>
                <c:ptCount val="1"/>
                <c:pt idx="0">
                  <c:v>Maternity payment</c:v>
                </c:pt>
              </c:strCache>
            </c:strRef>
          </c:tx>
          <c:spPr>
            <a:ln w="38100">
              <a:solidFill>
                <a:srgbClr val="A02226"/>
              </a:solidFill>
            </a:ln>
          </c:spPr>
          <c:marker>
            <c:symbol val="none"/>
          </c:marker>
          <c:cat>
            <c:strRef>
              <c:f>Sheet1!$A$2:$A$230</c:f>
              <c:strCache>
                <c:ptCount val="229"/>
                <c:pt idx="0">
                  <c:v>1996</c:v>
                </c:pt>
                <c:pt idx="12">
                  <c:v>1997</c:v>
                </c:pt>
                <c:pt idx="24">
                  <c:v>1998</c:v>
                </c:pt>
                <c:pt idx="36">
                  <c:v>1999</c:v>
                </c:pt>
                <c:pt idx="48">
                  <c:v>2000</c:v>
                </c:pt>
                <c:pt idx="60">
                  <c:v>2001</c:v>
                </c:pt>
                <c:pt idx="72">
                  <c:v>2002</c:v>
                </c:pt>
                <c:pt idx="84">
                  <c:v>2003</c:v>
                </c:pt>
                <c:pt idx="96">
                  <c:v>2004</c:v>
                </c:pt>
                <c:pt idx="108">
                  <c:v>2005</c:v>
                </c:pt>
                <c:pt idx="120">
                  <c:v>2006</c:v>
                </c:pt>
                <c:pt idx="132">
                  <c:v>2007</c:v>
                </c:pt>
                <c:pt idx="144">
                  <c:v>2008</c:v>
                </c:pt>
                <c:pt idx="156">
                  <c:v>2009</c:v>
                </c:pt>
                <c:pt idx="168">
                  <c:v>2010</c:v>
                </c:pt>
                <c:pt idx="180">
                  <c:v>2011</c:v>
                </c:pt>
                <c:pt idx="192">
                  <c:v>2012</c:v>
                </c:pt>
                <c:pt idx="204">
                  <c:v>2013</c:v>
                </c:pt>
                <c:pt idx="216">
                  <c:v>2014</c:v>
                </c:pt>
                <c:pt idx="228">
                  <c:v>2015</c:v>
                </c:pt>
              </c:strCache>
            </c:strRef>
          </c:cat>
          <c:val>
            <c:numRef>
              <c:f>Sheet1!$B$2:$B$230</c:f>
              <c:numCache>
                <c:formatCode>General</c:formatCode>
                <c:ptCount val="229"/>
                <c:pt idx="0">
                  <c:v>0</c:v>
                </c:pt>
                <c:pt idx="1">
                  <c:v>840.6</c:v>
                </c:pt>
                <c:pt idx="2">
                  <c:v>840.6</c:v>
                </c:pt>
                <c:pt idx="3">
                  <c:v>857.4</c:v>
                </c:pt>
                <c:pt idx="4">
                  <c:v>857.4</c:v>
                </c:pt>
                <c:pt idx="5">
                  <c:v>857.4</c:v>
                </c:pt>
                <c:pt idx="6">
                  <c:v>857.4</c:v>
                </c:pt>
                <c:pt idx="7">
                  <c:v>857.4</c:v>
                </c:pt>
                <c:pt idx="8">
                  <c:v>857.4</c:v>
                </c:pt>
                <c:pt idx="9">
                  <c:v>866.7</c:v>
                </c:pt>
                <c:pt idx="10">
                  <c:v>866.7</c:v>
                </c:pt>
                <c:pt idx="11">
                  <c:v>866.7</c:v>
                </c:pt>
                <c:pt idx="12">
                  <c:v>866.7</c:v>
                </c:pt>
                <c:pt idx="13">
                  <c:v>866.7</c:v>
                </c:pt>
                <c:pt idx="14">
                  <c:v>866.7</c:v>
                </c:pt>
                <c:pt idx="15">
                  <c:v>870.3</c:v>
                </c:pt>
                <c:pt idx="16">
                  <c:v>870.3</c:v>
                </c:pt>
                <c:pt idx="17">
                  <c:v>870.3</c:v>
                </c:pt>
                <c:pt idx="18">
                  <c:v>870.3</c:v>
                </c:pt>
                <c:pt idx="19">
                  <c:v>870.3</c:v>
                </c:pt>
                <c:pt idx="20">
                  <c:v>870.3</c:v>
                </c:pt>
                <c:pt idx="21">
                  <c:v>870.3</c:v>
                </c:pt>
                <c:pt idx="22">
                  <c:v>870.3</c:v>
                </c:pt>
                <c:pt idx="23">
                  <c:v>870.3</c:v>
                </c:pt>
                <c:pt idx="24">
                  <c:v>750</c:v>
                </c:pt>
                <c:pt idx="25">
                  <c:v>750</c:v>
                </c:pt>
                <c:pt idx="26">
                  <c:v>750</c:v>
                </c:pt>
                <c:pt idx="27">
                  <c:v>750</c:v>
                </c:pt>
                <c:pt idx="28">
                  <c:v>750</c:v>
                </c:pt>
                <c:pt idx="29">
                  <c:v>750</c:v>
                </c:pt>
                <c:pt idx="30">
                  <c:v>750</c:v>
                </c:pt>
                <c:pt idx="31">
                  <c:v>750</c:v>
                </c:pt>
                <c:pt idx="32">
                  <c:v>750</c:v>
                </c:pt>
                <c:pt idx="33">
                  <c:v>750</c:v>
                </c:pt>
                <c:pt idx="34">
                  <c:v>750</c:v>
                </c:pt>
                <c:pt idx="35">
                  <c:v>750</c:v>
                </c:pt>
                <c:pt idx="36">
                  <c:v>750</c:v>
                </c:pt>
                <c:pt idx="37">
                  <c:v>750</c:v>
                </c:pt>
                <c:pt idx="38">
                  <c:v>750</c:v>
                </c:pt>
                <c:pt idx="39">
                  <c:v>750</c:v>
                </c:pt>
                <c:pt idx="40">
                  <c:v>750</c:v>
                </c:pt>
                <c:pt idx="41">
                  <c:v>750</c:v>
                </c:pt>
                <c:pt idx="42">
                  <c:v>750</c:v>
                </c:pt>
                <c:pt idx="43">
                  <c:v>750</c:v>
                </c:pt>
                <c:pt idx="44">
                  <c:v>750</c:v>
                </c:pt>
                <c:pt idx="45">
                  <c:v>750</c:v>
                </c:pt>
                <c:pt idx="46">
                  <c:v>750</c:v>
                </c:pt>
                <c:pt idx="47">
                  <c:v>750</c:v>
                </c:pt>
                <c:pt idx="48">
                  <c:v>750</c:v>
                </c:pt>
                <c:pt idx="49">
                  <c:v>750</c:v>
                </c:pt>
                <c:pt idx="50">
                  <c:v>750</c:v>
                </c:pt>
                <c:pt idx="51">
                  <c:v>750</c:v>
                </c:pt>
                <c:pt idx="52">
                  <c:v>750</c:v>
                </c:pt>
                <c:pt idx="53">
                  <c:v>750</c:v>
                </c:pt>
                <c:pt idx="54">
                  <c:v>780</c:v>
                </c:pt>
                <c:pt idx="55">
                  <c:v>780</c:v>
                </c:pt>
                <c:pt idx="56">
                  <c:v>780</c:v>
                </c:pt>
                <c:pt idx="57">
                  <c:v>780</c:v>
                </c:pt>
                <c:pt idx="58">
                  <c:v>780</c:v>
                </c:pt>
                <c:pt idx="59">
                  <c:v>780</c:v>
                </c:pt>
                <c:pt idx="60">
                  <c:v>780</c:v>
                </c:pt>
                <c:pt idx="61">
                  <c:v>780</c:v>
                </c:pt>
                <c:pt idx="62">
                  <c:v>780</c:v>
                </c:pt>
                <c:pt idx="63">
                  <c:v>780</c:v>
                </c:pt>
                <c:pt idx="64">
                  <c:v>780</c:v>
                </c:pt>
                <c:pt idx="65">
                  <c:v>780</c:v>
                </c:pt>
                <c:pt idx="66">
                  <c:v>780</c:v>
                </c:pt>
                <c:pt idx="67">
                  <c:v>780</c:v>
                </c:pt>
                <c:pt idx="68">
                  <c:v>780</c:v>
                </c:pt>
                <c:pt idx="69">
                  <c:v>789.36</c:v>
                </c:pt>
                <c:pt idx="70">
                  <c:v>789.36</c:v>
                </c:pt>
                <c:pt idx="71">
                  <c:v>789.36</c:v>
                </c:pt>
                <c:pt idx="72">
                  <c:v>789.36</c:v>
                </c:pt>
                <c:pt idx="73">
                  <c:v>789.36</c:v>
                </c:pt>
                <c:pt idx="74">
                  <c:v>789.36</c:v>
                </c:pt>
                <c:pt idx="75">
                  <c:v>798.72</c:v>
                </c:pt>
                <c:pt idx="76">
                  <c:v>798.72</c:v>
                </c:pt>
                <c:pt idx="77">
                  <c:v>798.72</c:v>
                </c:pt>
                <c:pt idx="78">
                  <c:v>798.72</c:v>
                </c:pt>
                <c:pt idx="79">
                  <c:v>798.72</c:v>
                </c:pt>
                <c:pt idx="80">
                  <c:v>798.72</c:v>
                </c:pt>
                <c:pt idx="81">
                  <c:v>811.44</c:v>
                </c:pt>
                <c:pt idx="82">
                  <c:v>811.44</c:v>
                </c:pt>
                <c:pt idx="83">
                  <c:v>811.44</c:v>
                </c:pt>
                <c:pt idx="84">
                  <c:v>811.44</c:v>
                </c:pt>
                <c:pt idx="85">
                  <c:v>811.44</c:v>
                </c:pt>
                <c:pt idx="86">
                  <c:v>811.44</c:v>
                </c:pt>
                <c:pt idx="87">
                  <c:v>822.72</c:v>
                </c:pt>
                <c:pt idx="88">
                  <c:v>822.72</c:v>
                </c:pt>
                <c:pt idx="89">
                  <c:v>822.72</c:v>
                </c:pt>
                <c:pt idx="90">
                  <c:v>822.72</c:v>
                </c:pt>
                <c:pt idx="91">
                  <c:v>822.72</c:v>
                </c:pt>
                <c:pt idx="92">
                  <c:v>822.72</c:v>
                </c:pt>
                <c:pt idx="93">
                  <c:v>833.52</c:v>
                </c:pt>
                <c:pt idx="94">
                  <c:v>833.52</c:v>
                </c:pt>
                <c:pt idx="95">
                  <c:v>833.52</c:v>
                </c:pt>
                <c:pt idx="96">
                  <c:v>833.52</c:v>
                </c:pt>
                <c:pt idx="97">
                  <c:v>833.52</c:v>
                </c:pt>
                <c:pt idx="98">
                  <c:v>833.52</c:v>
                </c:pt>
                <c:pt idx="99">
                  <c:v>842.64</c:v>
                </c:pt>
                <c:pt idx="100">
                  <c:v>842.64</c:v>
                </c:pt>
                <c:pt idx="101">
                  <c:v>842.64</c:v>
                </c:pt>
                <c:pt idx="102">
                  <c:v>3000</c:v>
                </c:pt>
                <c:pt idx="103">
                  <c:v>3000</c:v>
                </c:pt>
                <c:pt idx="104">
                  <c:v>3000</c:v>
                </c:pt>
                <c:pt idx="105">
                  <c:v>3042</c:v>
                </c:pt>
                <c:pt idx="106">
                  <c:v>3042</c:v>
                </c:pt>
                <c:pt idx="107">
                  <c:v>3042</c:v>
                </c:pt>
                <c:pt idx="108">
                  <c:v>3042</c:v>
                </c:pt>
                <c:pt idx="109">
                  <c:v>3042</c:v>
                </c:pt>
                <c:pt idx="110">
                  <c:v>3042</c:v>
                </c:pt>
                <c:pt idx="111">
                  <c:v>3079</c:v>
                </c:pt>
                <c:pt idx="112">
                  <c:v>3079</c:v>
                </c:pt>
                <c:pt idx="113">
                  <c:v>3079</c:v>
                </c:pt>
                <c:pt idx="114">
                  <c:v>3079</c:v>
                </c:pt>
                <c:pt idx="115">
                  <c:v>3079</c:v>
                </c:pt>
                <c:pt idx="116">
                  <c:v>3079</c:v>
                </c:pt>
                <c:pt idx="117">
                  <c:v>3119</c:v>
                </c:pt>
                <c:pt idx="118">
                  <c:v>3119</c:v>
                </c:pt>
                <c:pt idx="119">
                  <c:v>3119</c:v>
                </c:pt>
                <c:pt idx="120">
                  <c:v>3119</c:v>
                </c:pt>
                <c:pt idx="121">
                  <c:v>3119</c:v>
                </c:pt>
                <c:pt idx="122">
                  <c:v>3119</c:v>
                </c:pt>
                <c:pt idx="123">
                  <c:v>3166</c:v>
                </c:pt>
                <c:pt idx="124">
                  <c:v>3166</c:v>
                </c:pt>
                <c:pt idx="125">
                  <c:v>3166</c:v>
                </c:pt>
                <c:pt idx="126">
                  <c:v>4000</c:v>
                </c:pt>
                <c:pt idx="127">
                  <c:v>4000</c:v>
                </c:pt>
                <c:pt idx="128">
                  <c:v>4000</c:v>
                </c:pt>
                <c:pt idx="129">
                  <c:v>4100</c:v>
                </c:pt>
                <c:pt idx="130">
                  <c:v>4100</c:v>
                </c:pt>
                <c:pt idx="131">
                  <c:v>4100</c:v>
                </c:pt>
                <c:pt idx="132">
                  <c:v>4100</c:v>
                </c:pt>
                <c:pt idx="133">
                  <c:v>4100</c:v>
                </c:pt>
                <c:pt idx="134">
                  <c:v>4100</c:v>
                </c:pt>
                <c:pt idx="135">
                  <c:v>4133</c:v>
                </c:pt>
                <c:pt idx="136">
                  <c:v>4133</c:v>
                </c:pt>
                <c:pt idx="137">
                  <c:v>4133</c:v>
                </c:pt>
                <c:pt idx="138">
                  <c:v>4133</c:v>
                </c:pt>
                <c:pt idx="139">
                  <c:v>4133</c:v>
                </c:pt>
                <c:pt idx="140">
                  <c:v>4133</c:v>
                </c:pt>
                <c:pt idx="141">
                  <c:v>4187</c:v>
                </c:pt>
                <c:pt idx="142">
                  <c:v>4187</c:v>
                </c:pt>
                <c:pt idx="143">
                  <c:v>4187</c:v>
                </c:pt>
                <c:pt idx="144">
                  <c:v>4187</c:v>
                </c:pt>
                <c:pt idx="145">
                  <c:v>4187</c:v>
                </c:pt>
                <c:pt idx="146">
                  <c:v>4187</c:v>
                </c:pt>
                <c:pt idx="147">
                  <c:v>4258</c:v>
                </c:pt>
                <c:pt idx="148">
                  <c:v>4258</c:v>
                </c:pt>
                <c:pt idx="149">
                  <c:v>4258</c:v>
                </c:pt>
                <c:pt idx="150">
                  <c:v>5000</c:v>
                </c:pt>
                <c:pt idx="151">
                  <c:v>5000</c:v>
                </c:pt>
                <c:pt idx="152">
                  <c:v>5000</c:v>
                </c:pt>
                <c:pt idx="153">
                  <c:v>5000</c:v>
                </c:pt>
                <c:pt idx="154">
                  <c:v>5000</c:v>
                </c:pt>
                <c:pt idx="155">
                  <c:v>5000</c:v>
                </c:pt>
                <c:pt idx="156">
                  <c:v>5000</c:v>
                </c:pt>
                <c:pt idx="157">
                  <c:v>5000</c:v>
                </c:pt>
                <c:pt idx="158">
                  <c:v>5000</c:v>
                </c:pt>
                <c:pt idx="159">
                  <c:v>5000</c:v>
                </c:pt>
                <c:pt idx="160">
                  <c:v>5000</c:v>
                </c:pt>
                <c:pt idx="161">
                  <c:v>5000</c:v>
                </c:pt>
                <c:pt idx="162">
                  <c:v>5185</c:v>
                </c:pt>
                <c:pt idx="163">
                  <c:v>5185</c:v>
                </c:pt>
                <c:pt idx="164">
                  <c:v>5185</c:v>
                </c:pt>
                <c:pt idx="165">
                  <c:v>5185</c:v>
                </c:pt>
                <c:pt idx="166">
                  <c:v>5185</c:v>
                </c:pt>
                <c:pt idx="167">
                  <c:v>5185</c:v>
                </c:pt>
                <c:pt idx="168">
                  <c:v>5185</c:v>
                </c:pt>
                <c:pt idx="169">
                  <c:v>5185</c:v>
                </c:pt>
                <c:pt idx="170">
                  <c:v>5185</c:v>
                </c:pt>
                <c:pt idx="171">
                  <c:v>5185</c:v>
                </c:pt>
                <c:pt idx="172">
                  <c:v>5185</c:v>
                </c:pt>
                <c:pt idx="173">
                  <c:v>5185</c:v>
                </c:pt>
                <c:pt idx="174">
                  <c:v>5294</c:v>
                </c:pt>
                <c:pt idx="175">
                  <c:v>5294</c:v>
                </c:pt>
                <c:pt idx="176">
                  <c:v>5294</c:v>
                </c:pt>
                <c:pt idx="177">
                  <c:v>5294</c:v>
                </c:pt>
                <c:pt idx="178">
                  <c:v>5294</c:v>
                </c:pt>
                <c:pt idx="179">
                  <c:v>5294</c:v>
                </c:pt>
                <c:pt idx="180">
                  <c:v>5294</c:v>
                </c:pt>
                <c:pt idx="181">
                  <c:v>5294</c:v>
                </c:pt>
                <c:pt idx="182">
                  <c:v>5294</c:v>
                </c:pt>
                <c:pt idx="183">
                  <c:v>5294</c:v>
                </c:pt>
                <c:pt idx="184">
                  <c:v>5294</c:v>
                </c:pt>
                <c:pt idx="185">
                  <c:v>5294</c:v>
                </c:pt>
                <c:pt idx="186">
                  <c:v>5437</c:v>
                </c:pt>
                <c:pt idx="187">
                  <c:v>5437</c:v>
                </c:pt>
                <c:pt idx="188">
                  <c:v>5437</c:v>
                </c:pt>
                <c:pt idx="189">
                  <c:v>5437</c:v>
                </c:pt>
                <c:pt idx="190">
                  <c:v>5437</c:v>
                </c:pt>
                <c:pt idx="191">
                  <c:v>5437</c:v>
                </c:pt>
                <c:pt idx="192">
                  <c:v>5437</c:v>
                </c:pt>
                <c:pt idx="193">
                  <c:v>5437</c:v>
                </c:pt>
                <c:pt idx="194">
                  <c:v>5437</c:v>
                </c:pt>
                <c:pt idx="195">
                  <c:v>5437</c:v>
                </c:pt>
                <c:pt idx="196">
                  <c:v>5437</c:v>
                </c:pt>
                <c:pt idx="197">
                  <c:v>5437</c:v>
                </c:pt>
                <c:pt idx="198">
                  <c:v>5437</c:v>
                </c:pt>
                <c:pt idx="199">
                  <c:v>5437</c:v>
                </c:pt>
                <c:pt idx="200">
                  <c:v>5000</c:v>
                </c:pt>
                <c:pt idx="201">
                  <c:v>5000</c:v>
                </c:pt>
                <c:pt idx="202">
                  <c:v>5000</c:v>
                </c:pt>
                <c:pt idx="203">
                  <c:v>5000</c:v>
                </c:pt>
                <c:pt idx="204">
                  <c:v>5000</c:v>
                </c:pt>
                <c:pt idx="205">
                  <c:v>5000</c:v>
                </c:pt>
                <c:pt idx="206">
                  <c:v>5000</c:v>
                </c:pt>
                <c:pt idx="207">
                  <c:v>5000</c:v>
                </c:pt>
                <c:pt idx="208">
                  <c:v>5000</c:v>
                </c:pt>
                <c:pt idx="209">
                  <c:v>5000</c:v>
                </c:pt>
                <c:pt idx="210">
                  <c:v>5000</c:v>
                </c:pt>
                <c:pt idx="211">
                  <c:v>5000</c:v>
                </c:pt>
                <c:pt idx="212">
                  <c:v>5000</c:v>
                </c:pt>
                <c:pt idx="213">
                  <c:v>5000</c:v>
                </c:pt>
                <c:pt idx="214">
                  <c:v>5000</c:v>
                </c:pt>
                <c:pt idx="215">
                  <c:v>5000</c:v>
                </c:pt>
                <c:pt idx="216">
                  <c:v>5000</c:v>
                </c:pt>
                <c:pt idx="217">
                  <c:v>5000</c:v>
                </c:pt>
                <c:pt idx="218">
                  <c:v>0</c:v>
                </c:pt>
                <c:pt idx="219">
                  <c:v>0</c:v>
                </c:pt>
                <c:pt idx="220">
                  <c:v>0</c:v>
                </c:pt>
                <c:pt idx="221">
                  <c:v>0</c:v>
                </c:pt>
                <c:pt idx="222">
                  <c:v>0</c:v>
                </c:pt>
                <c:pt idx="223">
                  <c:v>0</c:v>
                </c:pt>
                <c:pt idx="224">
                  <c:v>0</c:v>
                </c:pt>
                <c:pt idx="225">
                  <c:v>0</c:v>
                </c:pt>
                <c:pt idx="226">
                  <c:v>0</c:v>
                </c:pt>
                <c:pt idx="227">
                  <c:v>0</c:v>
                </c:pt>
                <c:pt idx="228">
                  <c:v>0</c:v>
                </c:pt>
              </c:numCache>
            </c:numRef>
          </c:val>
          <c:smooth val="0"/>
          <c:extLst>
            <c:ext xmlns:c16="http://schemas.microsoft.com/office/drawing/2014/chart" uri="{C3380CC4-5D6E-409C-BE32-E72D297353CC}">
              <c16:uniqueId val="{00000004-E303-476E-B1D1-34916A464221}"/>
            </c:ext>
          </c:extLst>
        </c:ser>
        <c:dLbls>
          <c:showLegendKey val="0"/>
          <c:showVal val="0"/>
          <c:showCatName val="0"/>
          <c:showSerName val="0"/>
          <c:showPercent val="0"/>
          <c:showBubbleSize val="0"/>
        </c:dLbls>
        <c:marker val="1"/>
        <c:smooth val="0"/>
        <c:axId val="229103872"/>
        <c:axId val="250419840"/>
      </c:lineChart>
      <c:lineChart>
        <c:grouping val="standard"/>
        <c:varyColors val="0"/>
        <c:ser>
          <c:idx val="1"/>
          <c:order val="2"/>
          <c:tx>
            <c:strRef>
              <c:f>Sheet1!$C$1</c:f>
              <c:strCache>
                <c:ptCount val="1"/>
                <c:pt idx="0">
                  <c:v>Fertility rate</c:v>
                </c:pt>
              </c:strCache>
            </c:strRef>
          </c:tx>
          <c:marker>
            <c:symbol val="none"/>
          </c:marker>
          <c:cat>
            <c:strRef>
              <c:f>Sheet1!$A$2:$A$230</c:f>
              <c:strCache>
                <c:ptCount val="229"/>
                <c:pt idx="0">
                  <c:v>1996</c:v>
                </c:pt>
                <c:pt idx="12">
                  <c:v>1997</c:v>
                </c:pt>
                <c:pt idx="24">
                  <c:v>1998</c:v>
                </c:pt>
                <c:pt idx="36">
                  <c:v>1999</c:v>
                </c:pt>
                <c:pt idx="48">
                  <c:v>2000</c:v>
                </c:pt>
                <c:pt idx="60">
                  <c:v>2001</c:v>
                </c:pt>
                <c:pt idx="72">
                  <c:v>2002</c:v>
                </c:pt>
                <c:pt idx="84">
                  <c:v>2003</c:v>
                </c:pt>
                <c:pt idx="96">
                  <c:v>2004</c:v>
                </c:pt>
                <c:pt idx="108">
                  <c:v>2005</c:v>
                </c:pt>
                <c:pt idx="120">
                  <c:v>2006</c:v>
                </c:pt>
                <c:pt idx="132">
                  <c:v>2007</c:v>
                </c:pt>
                <c:pt idx="144">
                  <c:v>2008</c:v>
                </c:pt>
                <c:pt idx="156">
                  <c:v>2009</c:v>
                </c:pt>
                <c:pt idx="168">
                  <c:v>2010</c:v>
                </c:pt>
                <c:pt idx="180">
                  <c:v>2011</c:v>
                </c:pt>
                <c:pt idx="192">
                  <c:v>2012</c:v>
                </c:pt>
                <c:pt idx="204">
                  <c:v>2013</c:v>
                </c:pt>
                <c:pt idx="216">
                  <c:v>2014</c:v>
                </c:pt>
                <c:pt idx="228">
                  <c:v>2015</c:v>
                </c:pt>
              </c:strCache>
            </c:strRef>
          </c:cat>
          <c:val>
            <c:numRef>
              <c:f>Sheet1!$C$2:$C$230</c:f>
              <c:numCache>
                <c:formatCode>General</c:formatCode>
                <c:ptCount val="229"/>
                <c:pt idx="0">
                  <c:v>1.8049999999999999</c:v>
                </c:pt>
                <c:pt idx="1">
                  <c:v>1.8049999999999999</c:v>
                </c:pt>
                <c:pt idx="2">
                  <c:v>1.8049999999999999</c:v>
                </c:pt>
                <c:pt idx="3">
                  <c:v>1.8049999999999999</c:v>
                </c:pt>
                <c:pt idx="4">
                  <c:v>1.8049999999999999</c:v>
                </c:pt>
                <c:pt idx="5">
                  <c:v>1.8049999999999999</c:v>
                </c:pt>
                <c:pt idx="6">
                  <c:v>1.8049999999999999</c:v>
                </c:pt>
                <c:pt idx="7">
                  <c:v>1.8049999999999999</c:v>
                </c:pt>
                <c:pt idx="8">
                  <c:v>1.8049999999999999</c:v>
                </c:pt>
                <c:pt idx="9">
                  <c:v>1.8049999999999999</c:v>
                </c:pt>
                <c:pt idx="10">
                  <c:v>1.8049999999999999</c:v>
                </c:pt>
                <c:pt idx="11">
                  <c:v>1.8049999999999999</c:v>
                </c:pt>
                <c:pt idx="12">
                  <c:v>1.788</c:v>
                </c:pt>
                <c:pt idx="13">
                  <c:v>1.788</c:v>
                </c:pt>
                <c:pt idx="14">
                  <c:v>1.788</c:v>
                </c:pt>
                <c:pt idx="15">
                  <c:v>1.788</c:v>
                </c:pt>
                <c:pt idx="16">
                  <c:v>1.788</c:v>
                </c:pt>
                <c:pt idx="17">
                  <c:v>1.788</c:v>
                </c:pt>
                <c:pt idx="18">
                  <c:v>1.788</c:v>
                </c:pt>
                <c:pt idx="19">
                  <c:v>1.788</c:v>
                </c:pt>
                <c:pt idx="20">
                  <c:v>1.788</c:v>
                </c:pt>
                <c:pt idx="21">
                  <c:v>1.788</c:v>
                </c:pt>
                <c:pt idx="22">
                  <c:v>1.788</c:v>
                </c:pt>
                <c:pt idx="23">
                  <c:v>1.788</c:v>
                </c:pt>
                <c:pt idx="24">
                  <c:v>1.7729999999999999</c:v>
                </c:pt>
                <c:pt idx="25">
                  <c:v>1.7729999999999999</c:v>
                </c:pt>
                <c:pt idx="26">
                  <c:v>1.7729999999999999</c:v>
                </c:pt>
                <c:pt idx="27">
                  <c:v>1.7729999999999999</c:v>
                </c:pt>
                <c:pt idx="28">
                  <c:v>1.7729999999999999</c:v>
                </c:pt>
                <c:pt idx="29">
                  <c:v>1.7729999999999999</c:v>
                </c:pt>
                <c:pt idx="30">
                  <c:v>1.7729999999999999</c:v>
                </c:pt>
                <c:pt idx="31">
                  <c:v>1.7729999999999999</c:v>
                </c:pt>
                <c:pt idx="32">
                  <c:v>1.7729999999999999</c:v>
                </c:pt>
                <c:pt idx="33">
                  <c:v>1.7729999999999999</c:v>
                </c:pt>
                <c:pt idx="34">
                  <c:v>1.7729999999999999</c:v>
                </c:pt>
                <c:pt idx="35">
                  <c:v>1.7729999999999999</c:v>
                </c:pt>
                <c:pt idx="36">
                  <c:v>1.7669999999999999</c:v>
                </c:pt>
                <c:pt idx="37">
                  <c:v>1.7669999999999999</c:v>
                </c:pt>
                <c:pt idx="38">
                  <c:v>1.7669999999999999</c:v>
                </c:pt>
                <c:pt idx="39">
                  <c:v>1.7669999999999999</c:v>
                </c:pt>
                <c:pt idx="40">
                  <c:v>1.7669999999999999</c:v>
                </c:pt>
                <c:pt idx="41">
                  <c:v>1.7669999999999999</c:v>
                </c:pt>
                <c:pt idx="42">
                  <c:v>1.7669999999999999</c:v>
                </c:pt>
                <c:pt idx="43">
                  <c:v>1.7669999999999999</c:v>
                </c:pt>
                <c:pt idx="44">
                  <c:v>1.7669999999999999</c:v>
                </c:pt>
                <c:pt idx="45">
                  <c:v>1.7669999999999999</c:v>
                </c:pt>
                <c:pt idx="46">
                  <c:v>1.7669999999999999</c:v>
                </c:pt>
                <c:pt idx="47">
                  <c:v>1.7669999999999999</c:v>
                </c:pt>
                <c:pt idx="48">
                  <c:v>1.7689999999999999</c:v>
                </c:pt>
                <c:pt idx="49">
                  <c:v>1.7689999999999999</c:v>
                </c:pt>
                <c:pt idx="50">
                  <c:v>1.7689999999999999</c:v>
                </c:pt>
                <c:pt idx="51">
                  <c:v>1.7689999999999999</c:v>
                </c:pt>
                <c:pt idx="52">
                  <c:v>1.7689999999999999</c:v>
                </c:pt>
                <c:pt idx="53">
                  <c:v>1.7689999999999999</c:v>
                </c:pt>
                <c:pt idx="54">
                  <c:v>1.7689999999999999</c:v>
                </c:pt>
                <c:pt idx="55">
                  <c:v>1.7689999999999999</c:v>
                </c:pt>
                <c:pt idx="56">
                  <c:v>1.7689999999999999</c:v>
                </c:pt>
                <c:pt idx="57">
                  <c:v>1.7689999999999999</c:v>
                </c:pt>
                <c:pt idx="58">
                  <c:v>1.7689999999999999</c:v>
                </c:pt>
                <c:pt idx="59">
                  <c:v>1.7689999999999999</c:v>
                </c:pt>
                <c:pt idx="60">
                  <c:v>1.7430000000000001</c:v>
                </c:pt>
                <c:pt idx="61">
                  <c:v>1.7430000000000001</c:v>
                </c:pt>
                <c:pt idx="62">
                  <c:v>1.7430000000000001</c:v>
                </c:pt>
                <c:pt idx="63">
                  <c:v>1.7430000000000001</c:v>
                </c:pt>
                <c:pt idx="64">
                  <c:v>1.7430000000000001</c:v>
                </c:pt>
                <c:pt idx="65">
                  <c:v>1.7430000000000001</c:v>
                </c:pt>
                <c:pt idx="66">
                  <c:v>1.7430000000000001</c:v>
                </c:pt>
                <c:pt idx="67">
                  <c:v>1.7430000000000001</c:v>
                </c:pt>
                <c:pt idx="68">
                  <c:v>1.7430000000000001</c:v>
                </c:pt>
                <c:pt idx="69">
                  <c:v>1.7430000000000001</c:v>
                </c:pt>
                <c:pt idx="70">
                  <c:v>1.7430000000000001</c:v>
                </c:pt>
                <c:pt idx="71">
                  <c:v>1.7430000000000001</c:v>
                </c:pt>
                <c:pt idx="72">
                  <c:v>1.7709999999999999</c:v>
                </c:pt>
                <c:pt idx="73">
                  <c:v>1.7709999999999999</c:v>
                </c:pt>
                <c:pt idx="74">
                  <c:v>1.7709999999999999</c:v>
                </c:pt>
                <c:pt idx="75">
                  <c:v>1.7709999999999999</c:v>
                </c:pt>
                <c:pt idx="76">
                  <c:v>1.7709999999999999</c:v>
                </c:pt>
                <c:pt idx="77">
                  <c:v>1.7709999999999999</c:v>
                </c:pt>
                <c:pt idx="78">
                  <c:v>1.7709999999999999</c:v>
                </c:pt>
                <c:pt idx="79">
                  <c:v>1.7709999999999999</c:v>
                </c:pt>
                <c:pt idx="80">
                  <c:v>1.7709999999999999</c:v>
                </c:pt>
                <c:pt idx="81">
                  <c:v>1.7709999999999999</c:v>
                </c:pt>
                <c:pt idx="82">
                  <c:v>1.7709999999999999</c:v>
                </c:pt>
                <c:pt idx="83">
                  <c:v>1.7709999999999999</c:v>
                </c:pt>
                <c:pt idx="84">
                  <c:v>1.7649999999999999</c:v>
                </c:pt>
                <c:pt idx="85">
                  <c:v>1.7649999999999999</c:v>
                </c:pt>
                <c:pt idx="86">
                  <c:v>1.7649999999999999</c:v>
                </c:pt>
                <c:pt idx="87">
                  <c:v>1.7649999999999999</c:v>
                </c:pt>
                <c:pt idx="88">
                  <c:v>1.7649999999999999</c:v>
                </c:pt>
                <c:pt idx="89">
                  <c:v>1.7649999999999999</c:v>
                </c:pt>
                <c:pt idx="90">
                  <c:v>1.7649999999999999</c:v>
                </c:pt>
                <c:pt idx="91">
                  <c:v>1.7649999999999999</c:v>
                </c:pt>
                <c:pt idx="92">
                  <c:v>1.7649999999999999</c:v>
                </c:pt>
                <c:pt idx="93">
                  <c:v>1.7649999999999999</c:v>
                </c:pt>
                <c:pt idx="94">
                  <c:v>1.7649999999999999</c:v>
                </c:pt>
                <c:pt idx="95">
                  <c:v>1.7649999999999999</c:v>
                </c:pt>
                <c:pt idx="96">
                  <c:v>1.782</c:v>
                </c:pt>
                <c:pt idx="97">
                  <c:v>1.782</c:v>
                </c:pt>
                <c:pt idx="98">
                  <c:v>1.782</c:v>
                </c:pt>
                <c:pt idx="99">
                  <c:v>1.782</c:v>
                </c:pt>
                <c:pt idx="100">
                  <c:v>1.782</c:v>
                </c:pt>
                <c:pt idx="101">
                  <c:v>1.782</c:v>
                </c:pt>
                <c:pt idx="102">
                  <c:v>1.782</c:v>
                </c:pt>
                <c:pt idx="103">
                  <c:v>1.782</c:v>
                </c:pt>
                <c:pt idx="104">
                  <c:v>1.782</c:v>
                </c:pt>
                <c:pt idx="105">
                  <c:v>1.782</c:v>
                </c:pt>
                <c:pt idx="106">
                  <c:v>1.782</c:v>
                </c:pt>
                <c:pt idx="107">
                  <c:v>1.782</c:v>
                </c:pt>
                <c:pt idx="108">
                  <c:v>1.8460000000000001</c:v>
                </c:pt>
                <c:pt idx="109">
                  <c:v>1.8460000000000001</c:v>
                </c:pt>
                <c:pt idx="110">
                  <c:v>1.8460000000000001</c:v>
                </c:pt>
                <c:pt idx="111">
                  <c:v>1.8460000000000001</c:v>
                </c:pt>
                <c:pt idx="112">
                  <c:v>1.8460000000000001</c:v>
                </c:pt>
                <c:pt idx="113">
                  <c:v>1.8460000000000001</c:v>
                </c:pt>
                <c:pt idx="114">
                  <c:v>1.8460000000000001</c:v>
                </c:pt>
                <c:pt idx="115">
                  <c:v>1.8460000000000001</c:v>
                </c:pt>
                <c:pt idx="116">
                  <c:v>1.8460000000000001</c:v>
                </c:pt>
                <c:pt idx="117">
                  <c:v>1.8460000000000001</c:v>
                </c:pt>
                <c:pt idx="118">
                  <c:v>1.8460000000000001</c:v>
                </c:pt>
                <c:pt idx="119">
                  <c:v>1.8460000000000001</c:v>
                </c:pt>
                <c:pt idx="120">
                  <c:v>1.875</c:v>
                </c:pt>
                <c:pt idx="121">
                  <c:v>1.875</c:v>
                </c:pt>
                <c:pt idx="122">
                  <c:v>1.875</c:v>
                </c:pt>
                <c:pt idx="123">
                  <c:v>1.875</c:v>
                </c:pt>
                <c:pt idx="124">
                  <c:v>1.875</c:v>
                </c:pt>
                <c:pt idx="125">
                  <c:v>1.875</c:v>
                </c:pt>
                <c:pt idx="126">
                  <c:v>1.875</c:v>
                </c:pt>
                <c:pt idx="127">
                  <c:v>1.875</c:v>
                </c:pt>
                <c:pt idx="128">
                  <c:v>1.875</c:v>
                </c:pt>
                <c:pt idx="129">
                  <c:v>1.875</c:v>
                </c:pt>
                <c:pt idx="130">
                  <c:v>1.875</c:v>
                </c:pt>
                <c:pt idx="131">
                  <c:v>1.875</c:v>
                </c:pt>
                <c:pt idx="132">
                  <c:v>1.994</c:v>
                </c:pt>
                <c:pt idx="133">
                  <c:v>1.994</c:v>
                </c:pt>
                <c:pt idx="134">
                  <c:v>1.994</c:v>
                </c:pt>
                <c:pt idx="135">
                  <c:v>1.994</c:v>
                </c:pt>
                <c:pt idx="136">
                  <c:v>1.994</c:v>
                </c:pt>
                <c:pt idx="137">
                  <c:v>1.994</c:v>
                </c:pt>
                <c:pt idx="138">
                  <c:v>1.994</c:v>
                </c:pt>
                <c:pt idx="139">
                  <c:v>1.994</c:v>
                </c:pt>
                <c:pt idx="140">
                  <c:v>1.994</c:v>
                </c:pt>
                <c:pt idx="141">
                  <c:v>1.994</c:v>
                </c:pt>
                <c:pt idx="142">
                  <c:v>1.994</c:v>
                </c:pt>
                <c:pt idx="143">
                  <c:v>1.994</c:v>
                </c:pt>
                <c:pt idx="144">
                  <c:v>2.0230000000000001</c:v>
                </c:pt>
                <c:pt idx="145">
                  <c:v>2.0230000000000001</c:v>
                </c:pt>
                <c:pt idx="146">
                  <c:v>2.0230000000000001</c:v>
                </c:pt>
                <c:pt idx="147">
                  <c:v>2.0230000000000001</c:v>
                </c:pt>
                <c:pt idx="148">
                  <c:v>2.0230000000000001</c:v>
                </c:pt>
                <c:pt idx="149">
                  <c:v>2.0230000000000001</c:v>
                </c:pt>
                <c:pt idx="150">
                  <c:v>2.0230000000000001</c:v>
                </c:pt>
                <c:pt idx="151">
                  <c:v>2.0230000000000001</c:v>
                </c:pt>
                <c:pt idx="152">
                  <c:v>2.0230000000000001</c:v>
                </c:pt>
                <c:pt idx="153">
                  <c:v>2.0230000000000001</c:v>
                </c:pt>
                <c:pt idx="154">
                  <c:v>2.0230000000000001</c:v>
                </c:pt>
                <c:pt idx="155">
                  <c:v>2.0230000000000001</c:v>
                </c:pt>
                <c:pt idx="156">
                  <c:v>1.97</c:v>
                </c:pt>
                <c:pt idx="157">
                  <c:v>1.97</c:v>
                </c:pt>
                <c:pt idx="158">
                  <c:v>1.97</c:v>
                </c:pt>
                <c:pt idx="159">
                  <c:v>1.97</c:v>
                </c:pt>
                <c:pt idx="160">
                  <c:v>1.97</c:v>
                </c:pt>
                <c:pt idx="161">
                  <c:v>1.97</c:v>
                </c:pt>
                <c:pt idx="162">
                  <c:v>1.97</c:v>
                </c:pt>
                <c:pt idx="163">
                  <c:v>1.97</c:v>
                </c:pt>
                <c:pt idx="164">
                  <c:v>1.97</c:v>
                </c:pt>
                <c:pt idx="165">
                  <c:v>1.97</c:v>
                </c:pt>
                <c:pt idx="166">
                  <c:v>1.97</c:v>
                </c:pt>
                <c:pt idx="167">
                  <c:v>1.97</c:v>
                </c:pt>
                <c:pt idx="168">
                  <c:v>1.954</c:v>
                </c:pt>
                <c:pt idx="169">
                  <c:v>1.954</c:v>
                </c:pt>
                <c:pt idx="170">
                  <c:v>1.954</c:v>
                </c:pt>
                <c:pt idx="171">
                  <c:v>1.954</c:v>
                </c:pt>
                <c:pt idx="172">
                  <c:v>1.954</c:v>
                </c:pt>
                <c:pt idx="173">
                  <c:v>1.954</c:v>
                </c:pt>
                <c:pt idx="174">
                  <c:v>1.954</c:v>
                </c:pt>
                <c:pt idx="175">
                  <c:v>1.954</c:v>
                </c:pt>
                <c:pt idx="176">
                  <c:v>1.954</c:v>
                </c:pt>
                <c:pt idx="177">
                  <c:v>1.954</c:v>
                </c:pt>
                <c:pt idx="178">
                  <c:v>1.954</c:v>
                </c:pt>
                <c:pt idx="179">
                  <c:v>1.954</c:v>
                </c:pt>
                <c:pt idx="180">
                  <c:v>1.917</c:v>
                </c:pt>
                <c:pt idx="181">
                  <c:v>1.917</c:v>
                </c:pt>
                <c:pt idx="182">
                  <c:v>1.917</c:v>
                </c:pt>
                <c:pt idx="183">
                  <c:v>1.917</c:v>
                </c:pt>
                <c:pt idx="184">
                  <c:v>1.917</c:v>
                </c:pt>
                <c:pt idx="185">
                  <c:v>1.917</c:v>
                </c:pt>
                <c:pt idx="186">
                  <c:v>1.917</c:v>
                </c:pt>
                <c:pt idx="187">
                  <c:v>1.917</c:v>
                </c:pt>
                <c:pt idx="188">
                  <c:v>1.917</c:v>
                </c:pt>
                <c:pt idx="189">
                  <c:v>1.917</c:v>
                </c:pt>
                <c:pt idx="190">
                  <c:v>1.917</c:v>
                </c:pt>
                <c:pt idx="191">
                  <c:v>1.917</c:v>
                </c:pt>
                <c:pt idx="192">
                  <c:v>1.9279999999999999</c:v>
                </c:pt>
                <c:pt idx="193">
                  <c:v>1.9279999999999999</c:v>
                </c:pt>
                <c:pt idx="194">
                  <c:v>1.9279999999999999</c:v>
                </c:pt>
                <c:pt idx="195">
                  <c:v>1.9279999999999999</c:v>
                </c:pt>
                <c:pt idx="196">
                  <c:v>1.9279999999999999</c:v>
                </c:pt>
                <c:pt idx="197">
                  <c:v>1.9279999999999999</c:v>
                </c:pt>
                <c:pt idx="198">
                  <c:v>1.9279999999999999</c:v>
                </c:pt>
                <c:pt idx="199">
                  <c:v>1.9279999999999999</c:v>
                </c:pt>
                <c:pt idx="200">
                  <c:v>1.9279999999999999</c:v>
                </c:pt>
                <c:pt idx="201">
                  <c:v>1.9279999999999999</c:v>
                </c:pt>
                <c:pt idx="202">
                  <c:v>1.9279999999999999</c:v>
                </c:pt>
                <c:pt idx="203">
                  <c:v>1.9279999999999999</c:v>
                </c:pt>
                <c:pt idx="204">
                  <c:v>1.8779999999999999</c:v>
                </c:pt>
                <c:pt idx="205">
                  <c:v>1.8779999999999999</c:v>
                </c:pt>
                <c:pt idx="206">
                  <c:v>1.8779999999999999</c:v>
                </c:pt>
                <c:pt idx="207">
                  <c:v>1.8779999999999999</c:v>
                </c:pt>
                <c:pt idx="208">
                  <c:v>1.8779999999999999</c:v>
                </c:pt>
                <c:pt idx="209">
                  <c:v>1.8779999999999999</c:v>
                </c:pt>
                <c:pt idx="210">
                  <c:v>1.8779999999999999</c:v>
                </c:pt>
                <c:pt idx="211">
                  <c:v>1.8779999999999999</c:v>
                </c:pt>
                <c:pt idx="212">
                  <c:v>1.8779999999999999</c:v>
                </c:pt>
                <c:pt idx="213">
                  <c:v>1.8779999999999999</c:v>
                </c:pt>
                <c:pt idx="214">
                  <c:v>1.8779999999999999</c:v>
                </c:pt>
                <c:pt idx="215">
                  <c:v>1.8779999999999999</c:v>
                </c:pt>
                <c:pt idx="216">
                  <c:v>1.7909999999999999</c:v>
                </c:pt>
                <c:pt idx="217">
                  <c:v>1.7909999999999999</c:v>
                </c:pt>
                <c:pt idx="218">
                  <c:v>1.7909999999999999</c:v>
                </c:pt>
                <c:pt idx="219">
                  <c:v>1.7909999999999999</c:v>
                </c:pt>
                <c:pt idx="220">
                  <c:v>1.7909999999999999</c:v>
                </c:pt>
                <c:pt idx="221">
                  <c:v>1.7909999999999999</c:v>
                </c:pt>
                <c:pt idx="222">
                  <c:v>1.7909999999999999</c:v>
                </c:pt>
                <c:pt idx="223">
                  <c:v>1.7909999999999999</c:v>
                </c:pt>
                <c:pt idx="224">
                  <c:v>1.7909999999999999</c:v>
                </c:pt>
                <c:pt idx="225">
                  <c:v>1.7909999999999999</c:v>
                </c:pt>
                <c:pt idx="226">
                  <c:v>1.7909999999999999</c:v>
                </c:pt>
                <c:pt idx="227">
                  <c:v>1.7909999999999999</c:v>
                </c:pt>
                <c:pt idx="228">
                  <c:v>1.79</c:v>
                </c:pt>
              </c:numCache>
            </c:numRef>
          </c:val>
          <c:smooth val="0"/>
          <c:extLst>
            <c:ext xmlns:c16="http://schemas.microsoft.com/office/drawing/2014/chart" uri="{C3380CC4-5D6E-409C-BE32-E72D297353CC}">
              <c16:uniqueId val="{00000000-DF78-AF4A-9EC5-6AFC82E19ACF}"/>
            </c:ext>
          </c:extLst>
        </c:ser>
        <c:dLbls>
          <c:showLegendKey val="0"/>
          <c:showVal val="0"/>
          <c:showCatName val="0"/>
          <c:showSerName val="0"/>
          <c:showPercent val="0"/>
          <c:showBubbleSize val="0"/>
        </c:dLbls>
        <c:marker val="1"/>
        <c:smooth val="0"/>
        <c:axId val="1286754415"/>
        <c:axId val="1350509087"/>
      </c:lineChart>
      <c:date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Offset val="100"/>
        <c:baseTimeUnit val="months"/>
        <c:majorUnit val="1"/>
        <c:majorTimeUnit val="years"/>
        <c:minorUnit val="12"/>
        <c:minorTimeUnit val="years"/>
      </c:dateAx>
      <c:valAx>
        <c:axId val="25041984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valAx>
        <c:axId val="1350509087"/>
        <c:scaling>
          <c:orientation val="minMax"/>
          <c:max val="2.5"/>
          <c:min val="1"/>
        </c:scaling>
        <c:delete val="0"/>
        <c:axPos val="r"/>
        <c:numFmt formatCode="General" sourceLinked="1"/>
        <c:majorTickMark val="out"/>
        <c:minorTickMark val="none"/>
        <c:tickLblPos val="nextTo"/>
        <c:crossAx val="1286754415"/>
        <c:crosses val="max"/>
        <c:crossBetween val="between"/>
        <c:majorUnit val="0.5"/>
      </c:valAx>
      <c:catAx>
        <c:axId val="1286754415"/>
        <c:scaling>
          <c:orientation val="minMax"/>
        </c:scaling>
        <c:delete val="1"/>
        <c:axPos val="b"/>
        <c:numFmt formatCode="General" sourceLinked="1"/>
        <c:majorTickMark val="out"/>
        <c:minorTickMark val="none"/>
        <c:tickLblPos val="nextTo"/>
        <c:crossAx val="1350509087"/>
        <c:crosses val="autoZero"/>
        <c:auto val="1"/>
        <c:lblAlgn val="ctr"/>
        <c:lblOffset val="100"/>
        <c:noMultiLvlLbl val="0"/>
      </c:catAx>
    </c:plotArea>
    <c:plotVisOnly val="1"/>
    <c:dispBlanksAs val="gap"/>
    <c:showDLblsOverMax val="0"/>
  </c:chart>
  <c:txPr>
    <a:bodyPr/>
    <a:lstStyle/>
    <a:p>
      <a:pPr>
        <a:defRPr sz="1800"/>
      </a:pPr>
      <a:endParaRPr lang="en-US"/>
    </a:p>
  </c:txPr>
  <c:externalData r:id="rId2">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9.2453397194193598E-2"/>
          <c:w val="0.90208236208236203"/>
          <c:h val="0.83069545625206698"/>
        </c:manualLayout>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Pt>
            <c:idx val="5"/>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0-0E3C-A246-8F20-DE67B2D974AA}"/>
              </c:ext>
            </c:extLst>
          </c:dPt>
          <c:dPt>
            <c:idx val="6"/>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1-0E3C-A246-8F20-DE67B2D974AA}"/>
              </c:ext>
            </c:extLst>
          </c:dPt>
          <c:dPt>
            <c:idx val="7"/>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2-0E3C-A246-8F20-DE67B2D974AA}"/>
              </c:ext>
            </c:extLst>
          </c:dPt>
          <c:dPt>
            <c:idx val="8"/>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3-0E3C-A246-8F20-DE67B2D974AA}"/>
              </c:ext>
            </c:extLst>
          </c:dPt>
          <c:cat>
            <c:strRef>
              <c:f>Sheet1!$A$2:$A$10</c:f>
              <c:strCache>
                <c:ptCount val="9"/>
                <c:pt idx="0">
                  <c:v>25-34</c:v>
                </c:pt>
                <c:pt idx="1">
                  <c:v>35-44</c:v>
                </c:pt>
                <c:pt idx="2">
                  <c:v>45-54</c:v>
                </c:pt>
                <c:pt idx="3">
                  <c:v>55-64</c:v>
                </c:pt>
                <c:pt idx="5">
                  <c:v>25-34</c:v>
                </c:pt>
                <c:pt idx="6">
                  <c:v>35-44</c:v>
                </c:pt>
                <c:pt idx="7">
                  <c:v>45-54</c:v>
                </c:pt>
                <c:pt idx="8">
                  <c:v>55-64</c:v>
                </c:pt>
              </c:strCache>
            </c:strRef>
          </c:cat>
          <c:val>
            <c:numRef>
              <c:f>Sheet1!$B$2:$B$10</c:f>
              <c:numCache>
                <c:formatCode>General</c:formatCode>
                <c:ptCount val="9"/>
                <c:pt idx="0">
                  <c:v>152.43635395235981</c:v>
                </c:pt>
                <c:pt idx="1">
                  <c:v>144.20738686675693</c:v>
                </c:pt>
                <c:pt idx="2">
                  <c:v>195.58176862005052</c:v>
                </c:pt>
                <c:pt idx="3">
                  <c:v>153.04952346562442</c:v>
                </c:pt>
                <c:pt idx="4">
                  <c:v>#N/A</c:v>
                </c:pt>
                <c:pt idx="5">
                  <c:v>144.8109501610956</c:v>
                </c:pt>
                <c:pt idx="6">
                  <c:v>236.43234572805162</c:v>
                </c:pt>
                <c:pt idx="7">
                  <c:v>252.82991573892627</c:v>
                </c:pt>
                <c:pt idx="8">
                  <c:v>215.93328248834709</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invertIfNegative val="0"/>
          <c:dPt>
            <c:idx val="5"/>
            <c:invertIfNegative val="0"/>
            <c:bubble3D val="0"/>
            <c:spPr>
              <a:solidFill>
                <a:srgbClr val="A02226"/>
              </a:solidFill>
            </c:spPr>
            <c:extLst>
              <c:ext xmlns:c16="http://schemas.microsoft.com/office/drawing/2014/chart" uri="{C3380CC4-5D6E-409C-BE32-E72D297353CC}">
                <c16:uniqueId val="{00000004-0E3C-A246-8F20-DE67B2D974AA}"/>
              </c:ext>
            </c:extLst>
          </c:dPt>
          <c:dPt>
            <c:idx val="6"/>
            <c:invertIfNegative val="0"/>
            <c:bubble3D val="0"/>
            <c:spPr>
              <a:solidFill>
                <a:srgbClr val="A02226"/>
              </a:solidFill>
            </c:spPr>
            <c:extLst>
              <c:ext xmlns:c16="http://schemas.microsoft.com/office/drawing/2014/chart" uri="{C3380CC4-5D6E-409C-BE32-E72D297353CC}">
                <c16:uniqueId val="{00000005-0E3C-A246-8F20-DE67B2D974AA}"/>
              </c:ext>
            </c:extLst>
          </c:dPt>
          <c:dPt>
            <c:idx val="7"/>
            <c:invertIfNegative val="0"/>
            <c:bubble3D val="0"/>
            <c:spPr>
              <a:solidFill>
                <a:srgbClr val="A02226"/>
              </a:solidFill>
            </c:spPr>
            <c:extLst>
              <c:ext xmlns:c16="http://schemas.microsoft.com/office/drawing/2014/chart" uri="{C3380CC4-5D6E-409C-BE32-E72D297353CC}">
                <c16:uniqueId val="{00000006-0E3C-A246-8F20-DE67B2D974AA}"/>
              </c:ext>
            </c:extLst>
          </c:dPt>
          <c:dPt>
            <c:idx val="8"/>
            <c:invertIfNegative val="0"/>
            <c:bubble3D val="0"/>
            <c:spPr>
              <a:solidFill>
                <a:srgbClr val="A02226"/>
              </a:solidFill>
            </c:spPr>
            <c:extLst>
              <c:ext xmlns:c16="http://schemas.microsoft.com/office/drawing/2014/chart" uri="{C3380CC4-5D6E-409C-BE32-E72D297353CC}">
                <c16:uniqueId val="{00000007-0E3C-A246-8F20-DE67B2D974AA}"/>
              </c:ext>
            </c:extLst>
          </c:dPt>
          <c:cat>
            <c:strRef>
              <c:f>Sheet1!$A$2:$A$10</c:f>
              <c:strCache>
                <c:ptCount val="9"/>
                <c:pt idx="0">
                  <c:v>25-34</c:v>
                </c:pt>
                <c:pt idx="1">
                  <c:v>35-44</c:v>
                </c:pt>
                <c:pt idx="2">
                  <c:v>45-54</c:v>
                </c:pt>
                <c:pt idx="3">
                  <c:v>55-64</c:v>
                </c:pt>
                <c:pt idx="5">
                  <c:v>25-34</c:v>
                </c:pt>
                <c:pt idx="6">
                  <c:v>35-44</c:v>
                </c:pt>
                <c:pt idx="7">
                  <c:v>45-54</c:v>
                </c:pt>
                <c:pt idx="8">
                  <c:v>55-64</c:v>
                </c:pt>
              </c:strCache>
            </c:strRef>
          </c:cat>
          <c:val>
            <c:numRef>
              <c:f>Sheet1!$C$2:$C$10</c:f>
              <c:numCache>
                <c:formatCode>General</c:formatCode>
                <c:ptCount val="9"/>
                <c:pt idx="0">
                  <c:v>147.5516002686837</c:v>
                </c:pt>
                <c:pt idx="1">
                  <c:v>159.38102284102837</c:v>
                </c:pt>
                <c:pt idx="2">
                  <c:v>192.47495128405635</c:v>
                </c:pt>
                <c:pt idx="3">
                  <c:v>173.51613250124575</c:v>
                </c:pt>
                <c:pt idx="4">
                  <c:v>#N/A</c:v>
                </c:pt>
                <c:pt idx="5">
                  <c:v>147.93936689293187</c:v>
                </c:pt>
                <c:pt idx="6">
                  <c:v>264.47885648635628</c:v>
                </c:pt>
                <c:pt idx="7">
                  <c:v>281.59913022261691</c:v>
                </c:pt>
                <c:pt idx="8">
                  <c:v>231.42420753476563</c:v>
                </c:pt>
              </c:numCache>
            </c:numRef>
          </c:val>
          <c:extLst>
            <c:ext xmlns:c16="http://schemas.microsoft.com/office/drawing/2014/chart" uri="{C3380CC4-5D6E-409C-BE32-E72D297353CC}">
              <c16:uniqueId val="{00000000-F75A-5045-961D-6C3D40E1CDF1}"/>
            </c:ext>
          </c:extLst>
        </c:ser>
        <c:ser>
          <c:idx val="2"/>
          <c:order val="2"/>
          <c:tx>
            <c:strRef>
              <c:f>Sheet1!$D$1</c:f>
              <c:strCache>
                <c:ptCount val="1"/>
                <c:pt idx="0">
                  <c:v>2016</c:v>
                </c:pt>
              </c:strCache>
            </c:strRef>
          </c:tx>
          <c:spPr>
            <a:solidFill>
              <a:srgbClr val="D4582A"/>
            </a:solidFill>
          </c:spPr>
          <c:invertIfNegative val="0"/>
          <c:dPt>
            <c:idx val="5"/>
            <c:invertIfNegative val="0"/>
            <c:bubble3D val="0"/>
            <c:spPr>
              <a:solidFill>
                <a:srgbClr val="621214"/>
              </a:solidFill>
            </c:spPr>
            <c:extLst>
              <c:ext xmlns:c16="http://schemas.microsoft.com/office/drawing/2014/chart" uri="{C3380CC4-5D6E-409C-BE32-E72D297353CC}">
                <c16:uniqueId val="{00000008-0E3C-A246-8F20-DE67B2D974AA}"/>
              </c:ext>
            </c:extLst>
          </c:dPt>
          <c:dPt>
            <c:idx val="6"/>
            <c:invertIfNegative val="0"/>
            <c:bubble3D val="0"/>
            <c:spPr>
              <a:solidFill>
                <a:srgbClr val="621214"/>
              </a:solidFill>
            </c:spPr>
            <c:extLst>
              <c:ext xmlns:c16="http://schemas.microsoft.com/office/drawing/2014/chart" uri="{C3380CC4-5D6E-409C-BE32-E72D297353CC}">
                <c16:uniqueId val="{00000009-0E3C-A246-8F20-DE67B2D974AA}"/>
              </c:ext>
            </c:extLst>
          </c:dPt>
          <c:dPt>
            <c:idx val="7"/>
            <c:invertIfNegative val="0"/>
            <c:bubble3D val="0"/>
            <c:spPr>
              <a:solidFill>
                <a:srgbClr val="621214"/>
              </a:solidFill>
            </c:spPr>
            <c:extLst>
              <c:ext xmlns:c16="http://schemas.microsoft.com/office/drawing/2014/chart" uri="{C3380CC4-5D6E-409C-BE32-E72D297353CC}">
                <c16:uniqueId val="{0000000A-0E3C-A246-8F20-DE67B2D974AA}"/>
              </c:ext>
            </c:extLst>
          </c:dPt>
          <c:dPt>
            <c:idx val="8"/>
            <c:invertIfNegative val="0"/>
            <c:bubble3D val="0"/>
            <c:spPr>
              <a:solidFill>
                <a:srgbClr val="621214"/>
              </a:solidFill>
            </c:spPr>
            <c:extLst>
              <c:ext xmlns:c16="http://schemas.microsoft.com/office/drawing/2014/chart" uri="{C3380CC4-5D6E-409C-BE32-E72D297353CC}">
                <c16:uniqueId val="{0000000B-0E3C-A246-8F20-DE67B2D974AA}"/>
              </c:ext>
            </c:extLst>
          </c:dPt>
          <c:cat>
            <c:strRef>
              <c:f>Sheet1!$A$2:$A$10</c:f>
              <c:strCache>
                <c:ptCount val="9"/>
                <c:pt idx="0">
                  <c:v>25-34</c:v>
                </c:pt>
                <c:pt idx="1">
                  <c:v>35-44</c:v>
                </c:pt>
                <c:pt idx="2">
                  <c:v>45-54</c:v>
                </c:pt>
                <c:pt idx="3">
                  <c:v>55-64</c:v>
                </c:pt>
                <c:pt idx="5">
                  <c:v>25-34</c:v>
                </c:pt>
                <c:pt idx="6">
                  <c:v>35-44</c:v>
                </c:pt>
                <c:pt idx="7">
                  <c:v>45-54</c:v>
                </c:pt>
                <c:pt idx="8">
                  <c:v>55-64</c:v>
                </c:pt>
              </c:strCache>
            </c:strRef>
          </c:cat>
          <c:val>
            <c:numRef>
              <c:f>Sheet1!$D$2:$D$10</c:f>
              <c:numCache>
                <c:formatCode>General</c:formatCode>
                <c:ptCount val="9"/>
                <c:pt idx="0">
                  <c:v>139.6287195527745</c:v>
                </c:pt>
                <c:pt idx="1">
                  <c:v>158.02721503533451</c:v>
                </c:pt>
                <c:pt idx="2">
                  <c:v>183.31898154484989</c:v>
                </c:pt>
                <c:pt idx="3">
                  <c:v>177.89021120053246</c:v>
                </c:pt>
                <c:pt idx="4">
                  <c:v>#N/A</c:v>
                </c:pt>
                <c:pt idx="5">
                  <c:v>127.54385162787833</c:v>
                </c:pt>
                <c:pt idx="6">
                  <c:v>250.44291356154343</c:v>
                </c:pt>
                <c:pt idx="7">
                  <c:v>262.95213357985438</c:v>
                </c:pt>
                <c:pt idx="8">
                  <c:v>225.0491943052719</c:v>
                </c:pt>
              </c:numCache>
            </c:numRef>
          </c:val>
          <c:extLst>
            <c:ext xmlns:c16="http://schemas.microsoft.com/office/drawing/2014/chart" uri="{C3380CC4-5D6E-409C-BE32-E72D297353CC}">
              <c16:uniqueId val="{00000001-F75A-5045-961D-6C3D40E1CDF1}"/>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30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100"/>
      </c:valAx>
      <c:spPr>
        <a:noFill/>
        <a:ln w="25400">
          <a:noFill/>
        </a:ln>
      </c:spPr>
    </c:plotArea>
    <c:plotVisOnly val="1"/>
    <c:dispBlanksAs val="gap"/>
    <c:showDLblsOverMax val="0"/>
  </c:chart>
  <c:txPr>
    <a:bodyPr/>
    <a:lstStyle/>
    <a:p>
      <a:pPr>
        <a:defRPr sz="1800"/>
      </a:pPr>
      <a:endParaRPr lang="en-US"/>
    </a:p>
  </c:txPr>
  <c:externalData r:id="rId2">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6673228346456693E-2"/>
          <c:y val="3.2013852435112275E-2"/>
          <c:w val="0.84665354330708664"/>
          <c:h val="0.88585331000291634"/>
        </c:manualLayout>
      </c:layout>
      <c:lineChart>
        <c:grouping val="standard"/>
        <c:varyColors val="0"/>
        <c:ser>
          <c:idx val="0"/>
          <c:order val="0"/>
          <c:tx>
            <c:strRef>
              <c:f>Sheet1!$B$1</c:f>
              <c:strCache>
                <c:ptCount val="1"/>
                <c:pt idx="0">
                  <c:v>Series 1</c:v>
                </c:pt>
              </c:strCache>
            </c:strRef>
          </c:tx>
          <c:spPr>
            <a:ln w="38100">
              <a:solidFill>
                <a:srgbClr val="A02226"/>
              </a:solidFill>
            </a:ln>
          </c:spPr>
          <c:marker>
            <c:symbol val="none"/>
          </c:marker>
          <c:cat>
            <c:numRef>
              <c:f>Sheet1!$A$2:$A$28</c:f>
              <c:numCache>
                <c:formatCode>General</c:formatCod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numCache>
            </c:numRef>
          </c:cat>
          <c:val>
            <c:numRef>
              <c:f>Sheet1!$B$2:$B$28</c:f>
              <c:numCache>
                <c:formatCode>General</c:formatCode>
                <c:ptCount val="27"/>
                <c:pt idx="0">
                  <c:v>1.9019999999999999</c:v>
                </c:pt>
                <c:pt idx="1">
                  <c:v>1.849</c:v>
                </c:pt>
                <c:pt idx="2">
                  <c:v>1.89</c:v>
                </c:pt>
                <c:pt idx="3">
                  <c:v>1.863</c:v>
                </c:pt>
                <c:pt idx="4">
                  <c:v>1.847</c:v>
                </c:pt>
                <c:pt idx="5">
                  <c:v>1.829</c:v>
                </c:pt>
                <c:pt idx="6">
                  <c:v>1.8049999999999999</c:v>
                </c:pt>
                <c:pt idx="7">
                  <c:v>1.788</c:v>
                </c:pt>
                <c:pt idx="8">
                  <c:v>1.7729999999999999</c:v>
                </c:pt>
                <c:pt idx="9">
                  <c:v>1.7669999999999999</c:v>
                </c:pt>
                <c:pt idx="10">
                  <c:v>1.7689999999999999</c:v>
                </c:pt>
                <c:pt idx="11">
                  <c:v>1.7430000000000001</c:v>
                </c:pt>
                <c:pt idx="12">
                  <c:v>1.7709999999999999</c:v>
                </c:pt>
                <c:pt idx="13">
                  <c:v>1.7649999999999999</c:v>
                </c:pt>
                <c:pt idx="14">
                  <c:v>1.782</c:v>
                </c:pt>
                <c:pt idx="15">
                  <c:v>1.8460000000000001</c:v>
                </c:pt>
                <c:pt idx="16">
                  <c:v>1.875</c:v>
                </c:pt>
                <c:pt idx="17">
                  <c:v>1.994</c:v>
                </c:pt>
                <c:pt idx="18">
                  <c:v>2.0230000000000001</c:v>
                </c:pt>
                <c:pt idx="19">
                  <c:v>1.97</c:v>
                </c:pt>
                <c:pt idx="20">
                  <c:v>1.954</c:v>
                </c:pt>
                <c:pt idx="21">
                  <c:v>1.917</c:v>
                </c:pt>
                <c:pt idx="22">
                  <c:v>1.9279999999999999</c:v>
                </c:pt>
                <c:pt idx="23">
                  <c:v>1.8779999999999999</c:v>
                </c:pt>
                <c:pt idx="24">
                  <c:v>1.7909999999999999</c:v>
                </c:pt>
                <c:pt idx="25">
                  <c:v>1.79</c:v>
                </c:pt>
                <c:pt idx="26">
                  <c:v>1.7889999999999999</c:v>
                </c:pt>
              </c:numCache>
            </c:numRef>
          </c:val>
          <c:smooth val="0"/>
          <c:extLst>
            <c:ext xmlns:c16="http://schemas.microsoft.com/office/drawing/2014/chart" uri="{C3380CC4-5D6E-409C-BE32-E72D297353CC}">
              <c16:uniqueId val="{00000004-E303-476E-B1D1-34916A464221}"/>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noMultiLvlLbl val="0"/>
      </c:catAx>
      <c:valAx>
        <c:axId val="25041984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stacked"/>
        <c:varyColors val="0"/>
        <c:ser>
          <c:idx val="0"/>
          <c:order val="0"/>
          <c:tx>
            <c:strRef>
              <c:f>Sheet1!$B$1</c:f>
              <c:strCache>
                <c:ptCount val="1"/>
                <c:pt idx="0">
                  <c:v>Intends to retire from the labour force</c:v>
                </c:pt>
              </c:strCache>
            </c:strRef>
          </c:tx>
          <c:spPr>
            <a:solidFill>
              <a:srgbClr val="A02226"/>
            </a:solidFill>
            <a:ln w="9525">
              <a:solidFill>
                <a:srgbClr val="FFFFFF"/>
              </a:solidFill>
            </a:ln>
          </c:spPr>
          <c:invertIfNegative val="0"/>
          <c:cat>
            <c:strRef>
              <c:f>Sheet1!$A$2:$A$12</c:f>
              <c:strCache>
                <c:ptCount val="11"/>
                <c:pt idx="0">
                  <c:v>2006-07</c:v>
                </c:pt>
                <c:pt idx="1">
                  <c:v>2016-17</c:v>
                </c:pt>
                <c:pt idx="3">
                  <c:v>2006-07</c:v>
                </c:pt>
                <c:pt idx="4">
                  <c:v>2016-17</c:v>
                </c:pt>
                <c:pt idx="6">
                  <c:v>2006-07</c:v>
                </c:pt>
                <c:pt idx="7">
                  <c:v>2016-17</c:v>
                </c:pt>
                <c:pt idx="9">
                  <c:v>2006-07</c:v>
                </c:pt>
                <c:pt idx="10">
                  <c:v>2016-17</c:v>
                </c:pt>
              </c:strCache>
            </c:strRef>
          </c:cat>
          <c:val>
            <c:numRef>
              <c:f>Sheet1!$B$2:$B$12</c:f>
              <c:numCache>
                <c:formatCode>General</c:formatCode>
                <c:ptCount val="11"/>
                <c:pt idx="0">
                  <c:v>67.340694425967797</c:v>
                </c:pt>
                <c:pt idx="1">
                  <c:v>58.328256366516392</c:v>
                </c:pt>
                <c:pt idx="2">
                  <c:v>#N/A</c:v>
                </c:pt>
                <c:pt idx="3">
                  <c:v>62.77769604237163</c:v>
                </c:pt>
                <c:pt idx="4">
                  <c:v>60.701298701298704</c:v>
                </c:pt>
                <c:pt idx="5">
                  <c:v>#N/A</c:v>
                </c:pt>
                <c:pt idx="6">
                  <c:v>49.945063569298384</c:v>
                </c:pt>
                <c:pt idx="7">
                  <c:v>56.480127608666756</c:v>
                </c:pt>
                <c:pt idx="8">
                  <c:v>#N/A</c:v>
                </c:pt>
                <c:pt idx="9">
                  <c:v>23.476562499999996</c:v>
                </c:pt>
                <c:pt idx="10">
                  <c:v>39</c:v>
                </c:pt>
              </c:numCache>
            </c:numRef>
          </c:val>
          <c:extLst>
            <c:ext xmlns:c16="http://schemas.microsoft.com/office/drawing/2014/chart" uri="{C3380CC4-5D6E-409C-BE32-E72D297353CC}">
              <c16:uniqueId val="{00000004-E863-4826-BE0B-3F0E5DB61A77}"/>
            </c:ext>
          </c:extLst>
        </c:ser>
        <c:ser>
          <c:idx val="1"/>
          <c:order val="1"/>
          <c:tx>
            <c:strRef>
              <c:f>Sheet1!$C$1</c:f>
              <c:strCache>
                <c:ptCount val="1"/>
                <c:pt idx="0">
                  <c:v>Retired from the labour force</c:v>
                </c:pt>
              </c:strCache>
            </c:strRef>
          </c:tx>
          <c:spPr>
            <a:solidFill>
              <a:srgbClr val="F3901D"/>
            </a:solidFill>
            <a:ln w="9525">
              <a:solidFill>
                <a:srgbClr val="FFFFFF"/>
              </a:solidFill>
            </a:ln>
          </c:spPr>
          <c:invertIfNegative val="0"/>
          <c:cat>
            <c:strRef>
              <c:f>Sheet1!$A$2:$A$12</c:f>
              <c:strCache>
                <c:ptCount val="11"/>
                <c:pt idx="0">
                  <c:v>2006-07</c:v>
                </c:pt>
                <c:pt idx="1">
                  <c:v>2016-17</c:v>
                </c:pt>
                <c:pt idx="3">
                  <c:v>2006-07</c:v>
                </c:pt>
                <c:pt idx="4">
                  <c:v>2016-17</c:v>
                </c:pt>
                <c:pt idx="6">
                  <c:v>2006-07</c:v>
                </c:pt>
                <c:pt idx="7">
                  <c:v>2016-17</c:v>
                </c:pt>
                <c:pt idx="9">
                  <c:v>2006-07</c:v>
                </c:pt>
                <c:pt idx="10">
                  <c:v>2016-17</c:v>
                </c:pt>
              </c:strCache>
            </c:strRef>
          </c:cat>
          <c:val>
            <c:numRef>
              <c:f>Sheet1!$C$2:$C$12</c:f>
              <c:numCache>
                <c:formatCode>General</c:formatCode>
                <c:ptCount val="11"/>
                <c:pt idx="0">
                  <c:v>5.7469735266728748</c:v>
                </c:pt>
                <c:pt idx="1">
                  <c:v>6.2873157061045442</c:v>
                </c:pt>
                <c:pt idx="2">
                  <c:v>#N/A</c:v>
                </c:pt>
                <c:pt idx="3">
                  <c:v>12.446667647491539</c:v>
                </c:pt>
                <c:pt idx="4">
                  <c:v>10.207792207792206</c:v>
                </c:pt>
                <c:pt idx="5">
                  <c:v>#N/A</c:v>
                </c:pt>
                <c:pt idx="6">
                  <c:v>28.064668026997332</c:v>
                </c:pt>
                <c:pt idx="7">
                  <c:v>20.217998139040279</c:v>
                </c:pt>
                <c:pt idx="8">
                  <c:v>#N/A</c:v>
                </c:pt>
                <c:pt idx="9">
                  <c:v>55.3125</c:v>
                </c:pt>
                <c:pt idx="10">
                  <c:v>38.582089552238806</c:v>
                </c:pt>
              </c:numCache>
            </c:numRef>
          </c:val>
          <c:extLst>
            <c:ext xmlns:c16="http://schemas.microsoft.com/office/drawing/2014/chart" uri="{C3380CC4-5D6E-409C-BE32-E72D297353CC}">
              <c16:uniqueId val="{00000006-E863-4826-BE0B-3F0E5DB61A77}"/>
            </c:ext>
          </c:extLst>
        </c:ser>
        <c:dLbls>
          <c:showLegendKey val="0"/>
          <c:showVal val="0"/>
          <c:showCatName val="0"/>
          <c:showSerName val="0"/>
          <c:showPercent val="0"/>
          <c:showBubbleSize val="0"/>
        </c:dLbls>
        <c:gapWidth val="100"/>
        <c:overlap val="100"/>
        <c:axId val="331915264"/>
        <c:axId val="331917184"/>
      </c:barChart>
      <c:catAx>
        <c:axId val="331915264"/>
        <c:scaling>
          <c:orientation val="minMax"/>
        </c:scaling>
        <c:delete val="1"/>
        <c:axPos val="b"/>
        <c:numFmt formatCode="General" sourceLinked="1"/>
        <c:majorTickMark val="none"/>
        <c:minorTickMark val="none"/>
        <c:tickLblPos val="nextTo"/>
        <c:crossAx val="331917184"/>
        <c:crosses val="autoZero"/>
        <c:auto val="1"/>
        <c:lblAlgn val="ctr"/>
        <c:lblOffset val="100"/>
        <c:noMultiLvlLbl val="0"/>
      </c:catAx>
      <c:valAx>
        <c:axId val="331917184"/>
        <c:scaling>
          <c:orientation val="minMax"/>
          <c:max val="8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stacked"/>
        <c:varyColors val="0"/>
        <c:ser>
          <c:idx val="0"/>
          <c:order val="0"/>
          <c:tx>
            <c:strRef>
              <c:f>Sheet1!$B$1</c:f>
              <c:strCache>
                <c:ptCount val="1"/>
                <c:pt idx="0">
                  <c:v>Intends to retire from the labour force</c:v>
                </c:pt>
              </c:strCache>
            </c:strRef>
          </c:tx>
          <c:spPr>
            <a:solidFill>
              <a:srgbClr val="A02226"/>
            </a:solidFill>
            <a:ln w="9525">
              <a:solidFill>
                <a:srgbClr val="FFFFFF"/>
              </a:solidFill>
            </a:ln>
          </c:spPr>
          <c:invertIfNegative val="0"/>
          <c:cat>
            <c:strRef>
              <c:f>Sheet1!$A$2:$A$12</c:f>
              <c:strCache>
                <c:ptCount val="11"/>
                <c:pt idx="0">
                  <c:v>06-07</c:v>
                </c:pt>
                <c:pt idx="1">
                  <c:v>16-17</c:v>
                </c:pt>
                <c:pt idx="3">
                  <c:v>06-07</c:v>
                </c:pt>
                <c:pt idx="4">
                  <c:v>16-17</c:v>
                </c:pt>
                <c:pt idx="6">
                  <c:v>06-07</c:v>
                </c:pt>
                <c:pt idx="7">
                  <c:v>16-17</c:v>
                </c:pt>
                <c:pt idx="9">
                  <c:v>06-07</c:v>
                </c:pt>
                <c:pt idx="10">
                  <c:v>16-17</c:v>
                </c:pt>
              </c:strCache>
            </c:strRef>
          </c:cat>
          <c:val>
            <c:numRef>
              <c:f>Sheet1!$B$2:$B$12</c:f>
              <c:numCache>
                <c:formatCode>General</c:formatCode>
                <c:ptCount val="11"/>
                <c:pt idx="0">
                  <c:v>74.076588810429115</c:v>
                </c:pt>
                <c:pt idx="1">
                  <c:v>68.064352672916129</c:v>
                </c:pt>
                <c:pt idx="2">
                  <c:v>#N/A</c:v>
                </c:pt>
                <c:pt idx="3">
                  <c:v>67.836697800542353</c:v>
                </c:pt>
                <c:pt idx="4">
                  <c:v>68.706293706293707</c:v>
                </c:pt>
                <c:pt idx="5">
                  <c:v>#N/A</c:v>
                </c:pt>
                <c:pt idx="6">
                  <c:v>60.490680261271301</c:v>
                </c:pt>
                <c:pt idx="7">
                  <c:v>59.679425176177972</c:v>
                </c:pt>
                <c:pt idx="8">
                  <c:v>#N/A</c:v>
                </c:pt>
                <c:pt idx="9">
                  <c:v>41.994954395497771</c:v>
                </c:pt>
                <c:pt idx="10">
                  <c:v>49.82005945861367</c:v>
                </c:pt>
              </c:numCache>
            </c:numRef>
          </c:val>
          <c:extLst>
            <c:ext xmlns:c16="http://schemas.microsoft.com/office/drawing/2014/chart" uri="{C3380CC4-5D6E-409C-BE32-E72D297353CC}">
              <c16:uniqueId val="{00000000-BCB3-FA4E-9046-98FBE980785E}"/>
            </c:ext>
          </c:extLst>
        </c:ser>
        <c:ser>
          <c:idx val="1"/>
          <c:order val="1"/>
          <c:tx>
            <c:strRef>
              <c:f>Sheet1!$C$1</c:f>
              <c:strCache>
                <c:ptCount val="1"/>
                <c:pt idx="0">
                  <c:v>Retired from the labour force</c:v>
                </c:pt>
              </c:strCache>
            </c:strRef>
          </c:tx>
          <c:spPr>
            <a:solidFill>
              <a:srgbClr val="F3901D"/>
            </a:solidFill>
            <a:ln w="9525">
              <a:solidFill>
                <a:srgbClr val="FFFFFF"/>
              </a:solidFill>
            </a:ln>
          </c:spPr>
          <c:invertIfNegative val="0"/>
          <c:cat>
            <c:strRef>
              <c:f>Sheet1!$A$2:$A$12</c:f>
              <c:strCache>
                <c:ptCount val="11"/>
                <c:pt idx="0">
                  <c:v>06-07</c:v>
                </c:pt>
                <c:pt idx="1">
                  <c:v>16-17</c:v>
                </c:pt>
                <c:pt idx="3">
                  <c:v>06-07</c:v>
                </c:pt>
                <c:pt idx="4">
                  <c:v>16-17</c:v>
                </c:pt>
                <c:pt idx="6">
                  <c:v>06-07</c:v>
                </c:pt>
                <c:pt idx="7">
                  <c:v>16-17</c:v>
                </c:pt>
                <c:pt idx="9">
                  <c:v>06-07</c:v>
                </c:pt>
                <c:pt idx="10">
                  <c:v>16-17</c:v>
                </c:pt>
              </c:strCache>
            </c:strRef>
          </c:cat>
          <c:val>
            <c:numRef>
              <c:f>Sheet1!$C$2:$C$12</c:f>
              <c:numCache>
                <c:formatCode>General</c:formatCode>
                <c:ptCount val="11"/>
                <c:pt idx="0">
                  <c:v>6.0157523085279738</c:v>
                </c:pt>
                <c:pt idx="1">
                  <c:v>4.8011147707119335</c:v>
                </c:pt>
                <c:pt idx="2">
                  <c:v>#N/A</c:v>
                </c:pt>
                <c:pt idx="3">
                  <c:v>7.1858993672793012</c:v>
                </c:pt>
                <c:pt idx="4">
                  <c:v>7.3964497041420119</c:v>
                </c:pt>
                <c:pt idx="5">
                  <c:v>#N/A</c:v>
                </c:pt>
                <c:pt idx="6">
                  <c:v>16.472837342679622</c:v>
                </c:pt>
                <c:pt idx="7">
                  <c:v>15.213486251209064</c:v>
                </c:pt>
                <c:pt idx="8">
                  <c:v>#N/A</c:v>
                </c:pt>
                <c:pt idx="9">
                  <c:v>35.882010479332429</c:v>
                </c:pt>
                <c:pt idx="10">
                  <c:v>26.443436081990299</c:v>
                </c:pt>
              </c:numCache>
            </c:numRef>
          </c:val>
          <c:extLst>
            <c:ext xmlns:c16="http://schemas.microsoft.com/office/drawing/2014/chart" uri="{C3380CC4-5D6E-409C-BE32-E72D297353CC}">
              <c16:uniqueId val="{00000001-BCB3-FA4E-9046-98FBE980785E}"/>
            </c:ext>
          </c:extLst>
        </c:ser>
        <c:dLbls>
          <c:showLegendKey val="0"/>
          <c:showVal val="0"/>
          <c:showCatName val="0"/>
          <c:showSerName val="0"/>
          <c:showPercent val="0"/>
          <c:showBubbleSize val="0"/>
        </c:dLbls>
        <c:gapWidth val="100"/>
        <c:overlap val="100"/>
        <c:axId val="331915264"/>
        <c:axId val="331917184"/>
      </c:barChart>
      <c:catAx>
        <c:axId val="331915264"/>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31917184"/>
        <c:crosses val="autoZero"/>
        <c:auto val="1"/>
        <c:lblAlgn val="ctr"/>
        <c:lblOffset val="100"/>
        <c:noMultiLvlLbl val="0"/>
      </c:catAx>
      <c:valAx>
        <c:axId val="331917184"/>
        <c:scaling>
          <c:orientation val="minMax"/>
          <c:max val="8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5264"/>
        <c:crosses val="autoZero"/>
        <c:crossBetween val="between"/>
        <c:majorUnit val="20"/>
      </c:valAx>
    </c:plotArea>
    <c:plotVisOnly val="1"/>
    <c:dispBlanksAs val="gap"/>
    <c:showDLblsOverMax val="0"/>
  </c:chart>
  <c:txPr>
    <a:bodyPr/>
    <a:lstStyle/>
    <a:p>
      <a:pPr>
        <a:defRPr sz="1800"/>
      </a:pPr>
      <a:endParaRPr lang="en-US"/>
    </a:p>
  </c:txPr>
  <c:externalData r:id="rId2">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2006-07</c:v>
                </c:pt>
              </c:strCache>
            </c:strRef>
          </c:tx>
          <c:spPr>
            <a:solidFill>
              <a:srgbClr val="F68B33"/>
            </a:solidFill>
            <a:ln w="9525">
              <a:solidFill>
                <a:srgbClr val="FFFFFF"/>
              </a:solidFill>
            </a:ln>
          </c:spPr>
          <c:invertIfNegative val="0"/>
          <c:cat>
            <c:strRef>
              <c:f>Sheet1!$A$2:$A$10</c:f>
              <c:strCache>
                <c:ptCount val="9"/>
                <c:pt idx="0">
                  <c:v>45-49</c:v>
                </c:pt>
                <c:pt idx="1">
                  <c:v>50-54</c:v>
                </c:pt>
                <c:pt idx="2">
                  <c:v>55-59</c:v>
                </c:pt>
                <c:pt idx="3">
                  <c:v>60-64</c:v>
                </c:pt>
                <c:pt idx="5">
                  <c:v>45-49</c:v>
                </c:pt>
                <c:pt idx="6">
                  <c:v>50-54</c:v>
                </c:pt>
                <c:pt idx="7">
                  <c:v>55-59</c:v>
                </c:pt>
                <c:pt idx="8">
                  <c:v>60-64</c:v>
                </c:pt>
              </c:strCache>
            </c:strRef>
          </c:cat>
          <c:val>
            <c:numRef>
              <c:f>Sheet1!$B$2:$B$10</c:f>
              <c:numCache>
                <c:formatCode>General</c:formatCode>
                <c:ptCount val="9"/>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2006-072</c:v>
                </c:pt>
              </c:strCache>
            </c:strRef>
          </c:tx>
          <c:spPr>
            <a:solidFill>
              <a:srgbClr val="A02226"/>
            </a:solidFill>
          </c:spPr>
          <c:invertIfNegative val="0"/>
          <c:cat>
            <c:strRef>
              <c:f>Sheet1!$A$2:$A$10</c:f>
              <c:strCache>
                <c:ptCount val="9"/>
                <c:pt idx="0">
                  <c:v>45-49</c:v>
                </c:pt>
                <c:pt idx="1">
                  <c:v>50-54</c:v>
                </c:pt>
                <c:pt idx="2">
                  <c:v>55-59</c:v>
                </c:pt>
                <c:pt idx="3">
                  <c:v>60-64</c:v>
                </c:pt>
                <c:pt idx="5">
                  <c:v>45-49</c:v>
                </c:pt>
                <c:pt idx="6">
                  <c:v>50-54</c:v>
                </c:pt>
                <c:pt idx="7">
                  <c:v>55-59</c:v>
                </c:pt>
                <c:pt idx="8">
                  <c:v>60-64</c:v>
                </c:pt>
              </c:strCache>
            </c:strRef>
          </c:cat>
          <c:val>
            <c:numRef>
              <c:f>Sheet1!$C$2:$C$10</c:f>
              <c:numCache>
                <c:formatCode>General</c:formatCode>
                <c:ptCount val="9"/>
                <c:pt idx="0">
                  <c:v>5.7469735266728748</c:v>
                </c:pt>
                <c:pt idx="1">
                  <c:v>12.446667647491539</c:v>
                </c:pt>
                <c:pt idx="2">
                  <c:v>28.064668026997332</c:v>
                </c:pt>
                <c:pt idx="3">
                  <c:v>55.3125</c:v>
                </c:pt>
                <c:pt idx="5">
                  <c:v>6.0157523085279738</c:v>
                </c:pt>
                <c:pt idx="6">
                  <c:v>7.1858993672793012</c:v>
                </c:pt>
                <c:pt idx="7">
                  <c:v>16.472837342679622</c:v>
                </c:pt>
                <c:pt idx="8">
                  <c:v>35.882010479332429</c:v>
                </c:pt>
              </c:numCache>
            </c:numRef>
          </c:val>
          <c:extLst>
            <c:ext xmlns:c16="http://schemas.microsoft.com/office/drawing/2014/chart" uri="{C3380CC4-5D6E-409C-BE32-E72D297353CC}">
              <c16:uniqueId val="{00000006-84B9-2E4F-8372-6BD3F8160CE6}"/>
            </c:ext>
          </c:extLst>
        </c:ser>
        <c:ser>
          <c:idx val="2"/>
          <c:order val="2"/>
          <c:tx>
            <c:strRef>
              <c:f>Sheet1!$D$1</c:f>
              <c:strCache>
                <c:ptCount val="1"/>
                <c:pt idx="0">
                  <c:v>2016-17</c:v>
                </c:pt>
              </c:strCache>
            </c:strRef>
          </c:tx>
          <c:invertIfNegative val="0"/>
          <c:cat>
            <c:strRef>
              <c:f>Sheet1!$A$2:$A$10</c:f>
              <c:strCache>
                <c:ptCount val="9"/>
                <c:pt idx="0">
                  <c:v>45-49</c:v>
                </c:pt>
                <c:pt idx="1">
                  <c:v>50-54</c:v>
                </c:pt>
                <c:pt idx="2">
                  <c:v>55-59</c:v>
                </c:pt>
                <c:pt idx="3">
                  <c:v>60-64</c:v>
                </c:pt>
                <c:pt idx="5">
                  <c:v>45-49</c:v>
                </c:pt>
                <c:pt idx="6">
                  <c:v>50-54</c:v>
                </c:pt>
                <c:pt idx="7">
                  <c:v>55-59</c:v>
                </c:pt>
                <c:pt idx="8">
                  <c:v>60-64</c:v>
                </c:pt>
              </c:strCache>
            </c:strRef>
          </c:cat>
          <c:val>
            <c:numRef>
              <c:f>Sheet1!$D$2:$D$10</c:f>
              <c:numCache>
                <c:formatCode>General</c:formatCode>
                <c:ptCount val="9"/>
                <c:pt idx="0">
                  <c:v>6.2873157061045442</c:v>
                </c:pt>
                <c:pt idx="1">
                  <c:v>10.207792207792206</c:v>
                </c:pt>
                <c:pt idx="2">
                  <c:v>20.217998139040279</c:v>
                </c:pt>
                <c:pt idx="3">
                  <c:v>38.582089552238806</c:v>
                </c:pt>
                <c:pt idx="5">
                  <c:v>4.8011147707119335</c:v>
                </c:pt>
                <c:pt idx="6">
                  <c:v>7.3964497041420119</c:v>
                </c:pt>
                <c:pt idx="7">
                  <c:v>15.213486251209064</c:v>
                </c:pt>
                <c:pt idx="8">
                  <c:v>26.443436081990299</c:v>
                </c:pt>
              </c:numCache>
            </c:numRef>
          </c:val>
          <c:extLst>
            <c:ext xmlns:c16="http://schemas.microsoft.com/office/drawing/2014/chart" uri="{C3380CC4-5D6E-409C-BE32-E72D297353CC}">
              <c16:uniqueId val="{00000000-CC56-BF4E-A2B8-99C85C017A75}"/>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8289166651371376"/>
          <c:h val="0.88585331000291634"/>
        </c:manualLayout>
      </c:layout>
      <c:lineChart>
        <c:grouping val="standard"/>
        <c:varyColors val="0"/>
        <c:ser>
          <c:idx val="0"/>
          <c:order val="0"/>
          <c:tx>
            <c:strRef>
              <c:f>Sheet1!$B$1</c:f>
              <c:strCache>
                <c:ptCount val="1"/>
                <c:pt idx="0">
                  <c:v>Education</c:v>
                </c:pt>
              </c:strCache>
            </c:strRef>
          </c:tx>
          <c:spPr>
            <a:ln w="38100">
              <a:solidFill>
                <a:srgbClr val="A02226"/>
              </a:solidFill>
            </a:ln>
          </c:spPr>
          <c:marker>
            <c:symbol val="none"/>
          </c:marker>
          <c:cat>
            <c:numRef>
              <c:f>Sheet1!$A$2:$A$14</c:f>
              <c:numCache>
                <c:formatCode>General</c:formatCode>
                <c:ptCount val="13"/>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numCache>
            </c:numRef>
          </c:cat>
          <c:val>
            <c:numRef>
              <c:f>Sheet1!$B$2:$B$14</c:f>
              <c:numCache>
                <c:formatCode>0.0;\-0.0;0.0;@</c:formatCode>
                <c:ptCount val="13"/>
                <c:pt idx="0">
                  <c:v>5.2</c:v>
                </c:pt>
                <c:pt idx="1">
                  <c:v>4.4000000000000004</c:v>
                </c:pt>
                <c:pt idx="2">
                  <c:v>4.2</c:v>
                </c:pt>
                <c:pt idx="3">
                  <c:v>4</c:v>
                </c:pt>
                <c:pt idx="4">
                  <c:v>4.4000000000000004</c:v>
                </c:pt>
                <c:pt idx="5">
                  <c:v>4</c:v>
                </c:pt>
                <c:pt idx="6">
                  <c:v>4.0999999999999996</c:v>
                </c:pt>
                <c:pt idx="7">
                  <c:v>3.7</c:v>
                </c:pt>
                <c:pt idx="8">
                  <c:v>2.8</c:v>
                </c:pt>
                <c:pt idx="9">
                  <c:v>2.9</c:v>
                </c:pt>
                <c:pt idx="10">
                  <c:v>3</c:v>
                </c:pt>
                <c:pt idx="11">
                  <c:v>2.7</c:v>
                </c:pt>
                <c:pt idx="12">
                  <c:v>2.4</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Health</c:v>
                </c:pt>
              </c:strCache>
            </c:strRef>
          </c:tx>
          <c:spPr>
            <a:ln w="38100">
              <a:solidFill>
                <a:srgbClr val="F68B33"/>
              </a:solidFill>
            </a:ln>
          </c:spPr>
          <c:marker>
            <c:symbol val="none"/>
          </c:marker>
          <c:cat>
            <c:numRef>
              <c:f>Sheet1!$A$2:$A$14</c:f>
              <c:numCache>
                <c:formatCode>General</c:formatCode>
                <c:ptCount val="13"/>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numCache>
            </c:numRef>
          </c:cat>
          <c:val>
            <c:numRef>
              <c:f>Sheet1!$C$2:$C$14</c:f>
              <c:numCache>
                <c:formatCode>0.0;\-0.0;0.0;@</c:formatCode>
                <c:ptCount val="13"/>
                <c:pt idx="0">
                  <c:v>3.7</c:v>
                </c:pt>
                <c:pt idx="1">
                  <c:v>4.5999999999999996</c:v>
                </c:pt>
                <c:pt idx="2">
                  <c:v>4.5</c:v>
                </c:pt>
                <c:pt idx="3">
                  <c:v>3.8</c:v>
                </c:pt>
                <c:pt idx="4">
                  <c:v>3.7</c:v>
                </c:pt>
                <c:pt idx="5">
                  <c:v>4</c:v>
                </c:pt>
                <c:pt idx="6">
                  <c:v>3.7</c:v>
                </c:pt>
                <c:pt idx="7">
                  <c:v>2.9</c:v>
                </c:pt>
                <c:pt idx="8">
                  <c:v>3.3</c:v>
                </c:pt>
                <c:pt idx="9">
                  <c:v>2.9</c:v>
                </c:pt>
                <c:pt idx="10">
                  <c:v>2.7</c:v>
                </c:pt>
                <c:pt idx="11">
                  <c:v>2.5</c:v>
                </c:pt>
                <c:pt idx="12">
                  <c:v>2.4</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PSTS</c:v>
                </c:pt>
              </c:strCache>
            </c:strRef>
          </c:tx>
          <c:spPr>
            <a:ln w="38100">
              <a:solidFill>
                <a:srgbClr val="FFC35A"/>
              </a:solidFill>
            </a:ln>
          </c:spPr>
          <c:marker>
            <c:symbol val="none"/>
          </c:marker>
          <c:cat>
            <c:numRef>
              <c:f>Sheet1!$A$2:$A$14</c:f>
              <c:numCache>
                <c:formatCode>General</c:formatCode>
                <c:ptCount val="13"/>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numCache>
            </c:numRef>
          </c:cat>
          <c:val>
            <c:numRef>
              <c:f>Sheet1!$D$2:$D$14</c:f>
              <c:numCache>
                <c:formatCode>General</c:formatCode>
                <c:ptCount val="13"/>
                <c:pt idx="0">
                  <c:v>3.3</c:v>
                </c:pt>
                <c:pt idx="1">
                  <c:v>4.3</c:v>
                </c:pt>
                <c:pt idx="2">
                  <c:v>4.5999999999999996</c:v>
                </c:pt>
                <c:pt idx="3">
                  <c:v>4.5</c:v>
                </c:pt>
                <c:pt idx="4">
                  <c:v>5.2</c:v>
                </c:pt>
                <c:pt idx="5">
                  <c:v>3</c:v>
                </c:pt>
                <c:pt idx="6">
                  <c:v>4.4000000000000004</c:v>
                </c:pt>
                <c:pt idx="7">
                  <c:v>4.5</c:v>
                </c:pt>
                <c:pt idx="8">
                  <c:v>3.4</c:v>
                </c:pt>
                <c:pt idx="9">
                  <c:v>1.9</c:v>
                </c:pt>
                <c:pt idx="10">
                  <c:v>1.8</c:v>
                </c:pt>
                <c:pt idx="11">
                  <c:v>1.6</c:v>
                </c:pt>
                <c:pt idx="12">
                  <c:v>1.5</c:v>
                </c:pt>
              </c:numCache>
            </c:numRef>
          </c:val>
          <c:smooth val="0"/>
          <c:extLst>
            <c:ext xmlns:c16="http://schemas.microsoft.com/office/drawing/2014/chart" uri="{C3380CC4-5D6E-409C-BE32-E72D297353CC}">
              <c16:uniqueId val="{00000008-E303-476E-B1D1-34916A464221}"/>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2"/>
        <c:noMultiLvlLbl val="0"/>
      </c:catAx>
      <c:valAx>
        <c:axId val="250419840"/>
        <c:scaling>
          <c:orientation val="minMax"/>
        </c:scaling>
        <c:delete val="0"/>
        <c:axPos val="l"/>
        <c:majorGridlines>
          <c:spPr>
            <a:ln>
              <a:solidFill>
                <a:srgbClr val="6A737B">
                  <a:lumMod val="40000"/>
                  <a:lumOff val="60000"/>
                </a:srgbClr>
              </a:solidFill>
            </a:ln>
          </c:spPr>
        </c:majorGridlines>
        <c:numFmt formatCode="0.0;\-0.0;0.0;@"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4665354330708664"/>
          <c:h val="0.88585331000291634"/>
        </c:manualLayout>
      </c:layout>
      <c:lineChart>
        <c:grouping val="standard"/>
        <c:varyColors val="0"/>
        <c:ser>
          <c:idx val="0"/>
          <c:order val="0"/>
          <c:tx>
            <c:strRef>
              <c:f>Sheet1!$B$1</c:f>
              <c:strCache>
                <c:ptCount val="1"/>
                <c:pt idx="0">
                  <c:v>Professional</c:v>
                </c:pt>
              </c:strCache>
            </c:strRef>
          </c:tx>
          <c:spPr>
            <a:ln w="38100">
              <a:solidFill>
                <a:srgbClr val="A02226"/>
              </a:solidFill>
            </a:ln>
          </c:spPr>
          <c:marker>
            <c:symbol val="none"/>
          </c:marker>
          <c:cat>
            <c:numRef>
              <c:f>Sheet1!$A$2:$A$11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Sheet1!$B$2:$B$11</c:f>
              <c:numCache>
                <c:formatCode>General</c:formatCode>
                <c:ptCount val="10"/>
                <c:pt idx="0">
                  <c:v>4.5977011494252817</c:v>
                </c:pt>
                <c:pt idx="1">
                  <c:v>4.5054945054944895</c:v>
                </c:pt>
                <c:pt idx="2">
                  <c:v>5.1524710830704645</c:v>
                </c:pt>
                <c:pt idx="3">
                  <c:v>3.0000000000000027</c:v>
                </c:pt>
                <c:pt idx="4">
                  <c:v>4.3689320388349495</c:v>
                </c:pt>
                <c:pt idx="5">
                  <c:v>4.4651162790697585</c:v>
                </c:pt>
                <c:pt idx="6">
                  <c:v>3.3837934105075629</c:v>
                </c:pt>
                <c:pt idx="7">
                  <c:v>1.8949181739879473</c:v>
                </c:pt>
                <c:pt idx="8">
                  <c:v>1.7751479289940919</c:v>
                </c:pt>
                <c:pt idx="9">
                  <c:v>1.5780730897009931</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Education</c:v>
                </c:pt>
              </c:strCache>
            </c:strRef>
          </c:tx>
          <c:spPr>
            <a:ln w="38100">
              <a:solidFill>
                <a:srgbClr val="F68B33"/>
              </a:solidFill>
            </a:ln>
          </c:spPr>
          <c:marker>
            <c:symbol val="none"/>
          </c:marker>
          <c:cat>
            <c:numRef>
              <c:f>Sheet1!$A$2:$A$11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Sheet1!$C$2:$C$11</c:f>
              <c:numCache>
                <c:formatCode>General</c:formatCode>
                <c:ptCount val="10"/>
                <c:pt idx="0">
                  <c:v>4.1855203619909354</c:v>
                </c:pt>
                <c:pt idx="1">
                  <c:v>4.0173724212812179</c:v>
                </c:pt>
                <c:pt idx="2">
                  <c:v>4.3841336116910323</c:v>
                </c:pt>
                <c:pt idx="3">
                  <c:v>4.0000000000000036</c:v>
                </c:pt>
                <c:pt idx="4">
                  <c:v>4.1346153846153921</c:v>
                </c:pt>
                <c:pt idx="5">
                  <c:v>3.6934441366574422</c:v>
                </c:pt>
                <c:pt idx="6">
                  <c:v>2.7604630454140855</c:v>
                </c:pt>
                <c:pt idx="7">
                  <c:v>2.9462738301559765</c:v>
                </c:pt>
                <c:pt idx="8">
                  <c:v>3.0303030303030276</c:v>
                </c:pt>
                <c:pt idx="9">
                  <c:v>2.6960784313725394</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Health</c:v>
                </c:pt>
              </c:strCache>
            </c:strRef>
          </c:tx>
          <c:spPr>
            <a:ln w="38100"/>
          </c:spPr>
          <c:marker>
            <c:symbol val="none"/>
          </c:marker>
          <c:cat>
            <c:numRef>
              <c:f>Sheet1!$A$2:$A$11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Sheet1!$D$2:$D$11</c:f>
              <c:numCache>
                <c:formatCode>General</c:formatCode>
                <c:ptCount val="10"/>
                <c:pt idx="0">
                  <c:v>4.4994375703037104</c:v>
                </c:pt>
                <c:pt idx="1">
                  <c:v>3.7674919268030127</c:v>
                </c:pt>
                <c:pt idx="2">
                  <c:v>3.734439834024883</c:v>
                </c:pt>
                <c:pt idx="3">
                  <c:v>4.0000000000000036</c:v>
                </c:pt>
                <c:pt idx="4">
                  <c:v>3.6538461538461409</c:v>
                </c:pt>
                <c:pt idx="5">
                  <c:v>2.8756957328385901</c:v>
                </c:pt>
                <c:pt idx="6">
                  <c:v>3.3363390441839336</c:v>
                </c:pt>
                <c:pt idx="7">
                  <c:v>2.8795811518324665</c:v>
                </c:pt>
                <c:pt idx="8">
                  <c:v>2.7141645462255948</c:v>
                </c:pt>
                <c:pt idx="9">
                  <c:v>2.4772914946325386</c:v>
                </c:pt>
              </c:numCache>
            </c:numRef>
          </c:val>
          <c:smooth val="0"/>
          <c:extLst>
            <c:ext xmlns:c16="http://schemas.microsoft.com/office/drawing/2014/chart" uri="{C3380CC4-5D6E-409C-BE32-E72D297353CC}">
              <c16:uniqueId val="{00000006-6BD3-3348-9E76-F7C898C81FCB}"/>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noMultiLvlLbl val="0"/>
      </c:catAx>
      <c:valAx>
        <c:axId val="250419840"/>
        <c:scaling>
          <c:orientation val="minMax"/>
          <c:max val="5.2"/>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8289166651371376"/>
          <c:h val="0.88585331000291634"/>
        </c:manualLayout>
      </c:layout>
      <c:lineChart>
        <c:grouping val="standard"/>
        <c:varyColors val="0"/>
        <c:ser>
          <c:idx val="0"/>
          <c:order val="0"/>
          <c:tx>
            <c:strRef>
              <c:f>Sheet1!$B$1</c:f>
              <c:strCache>
                <c:ptCount val="1"/>
                <c:pt idx="0">
                  <c:v>Professional</c:v>
                </c:pt>
              </c:strCache>
            </c:strRef>
          </c:tx>
          <c:spPr>
            <a:ln w="28575">
              <a:solidFill>
                <a:srgbClr val="D4582A"/>
              </a:solidFill>
            </a:ln>
          </c:spPr>
          <c:marker>
            <c:symbol val="none"/>
          </c:marker>
          <c:cat>
            <c:numRef>
              <c:f>Sheet1!$A$2:$A$19</c:f>
              <c:numCache>
                <c:formatCode>General</c:formatCode>
                <c:ptCount val="18"/>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numCache>
            </c:numRef>
          </c:cat>
          <c:val>
            <c:numRef>
              <c:f>Sheet1!$B$2:$B$19</c:f>
              <c:numCache>
                <c:formatCode>General</c:formatCode>
                <c:ptCount val="18"/>
                <c:pt idx="0">
                  <c:v>4.3</c:v>
                </c:pt>
                <c:pt idx="1">
                  <c:v>4.7</c:v>
                </c:pt>
                <c:pt idx="2">
                  <c:v>3.7</c:v>
                </c:pt>
                <c:pt idx="3">
                  <c:v>3</c:v>
                </c:pt>
                <c:pt idx="4">
                  <c:v>3.1</c:v>
                </c:pt>
                <c:pt idx="5">
                  <c:v>3.3</c:v>
                </c:pt>
                <c:pt idx="6">
                  <c:v>4.3</c:v>
                </c:pt>
                <c:pt idx="7">
                  <c:v>4.5999999999999996</c:v>
                </c:pt>
                <c:pt idx="8">
                  <c:v>4.5</c:v>
                </c:pt>
                <c:pt idx="9">
                  <c:v>5.2</c:v>
                </c:pt>
                <c:pt idx="10">
                  <c:v>3</c:v>
                </c:pt>
                <c:pt idx="11">
                  <c:v>4.4000000000000004</c:v>
                </c:pt>
                <c:pt idx="12">
                  <c:v>4.5</c:v>
                </c:pt>
                <c:pt idx="13">
                  <c:v>3.4</c:v>
                </c:pt>
                <c:pt idx="14">
                  <c:v>1.9</c:v>
                </c:pt>
                <c:pt idx="15">
                  <c:v>1.8</c:v>
                </c:pt>
                <c:pt idx="16">
                  <c:v>1.6</c:v>
                </c:pt>
                <c:pt idx="17">
                  <c:v>1.5</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Education</c:v>
                </c:pt>
              </c:strCache>
            </c:strRef>
          </c:tx>
          <c:spPr>
            <a:ln w="28575">
              <a:solidFill>
                <a:srgbClr val="F68B33"/>
              </a:solidFill>
            </a:ln>
          </c:spPr>
          <c:marker>
            <c:symbol val="none"/>
          </c:marker>
          <c:cat>
            <c:numRef>
              <c:f>Sheet1!$A$2:$A$19</c:f>
              <c:numCache>
                <c:formatCode>General</c:formatCode>
                <c:ptCount val="18"/>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numCache>
            </c:numRef>
          </c:cat>
          <c:val>
            <c:numRef>
              <c:f>Sheet1!$C$2:$C$19</c:f>
              <c:numCache>
                <c:formatCode>0.0;\-0.0;0.0;@</c:formatCode>
                <c:ptCount val="18"/>
                <c:pt idx="0">
                  <c:v>2.8</c:v>
                </c:pt>
                <c:pt idx="1">
                  <c:v>3.8</c:v>
                </c:pt>
                <c:pt idx="2">
                  <c:v>3.9</c:v>
                </c:pt>
                <c:pt idx="3">
                  <c:v>4.3</c:v>
                </c:pt>
                <c:pt idx="4">
                  <c:v>3.7</c:v>
                </c:pt>
                <c:pt idx="5">
                  <c:v>5.2</c:v>
                </c:pt>
                <c:pt idx="6">
                  <c:v>4.4000000000000004</c:v>
                </c:pt>
                <c:pt idx="7">
                  <c:v>4.2</c:v>
                </c:pt>
                <c:pt idx="8">
                  <c:v>4</c:v>
                </c:pt>
                <c:pt idx="9">
                  <c:v>4.4000000000000004</c:v>
                </c:pt>
                <c:pt idx="10">
                  <c:v>4</c:v>
                </c:pt>
                <c:pt idx="11">
                  <c:v>4.0999999999999996</c:v>
                </c:pt>
                <c:pt idx="12">
                  <c:v>3.7</c:v>
                </c:pt>
                <c:pt idx="13">
                  <c:v>2.8</c:v>
                </c:pt>
                <c:pt idx="14">
                  <c:v>2.9</c:v>
                </c:pt>
                <c:pt idx="15">
                  <c:v>3</c:v>
                </c:pt>
                <c:pt idx="16">
                  <c:v>2.7</c:v>
                </c:pt>
                <c:pt idx="17">
                  <c:v>2.4</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Health</c:v>
                </c:pt>
              </c:strCache>
            </c:strRef>
          </c:tx>
          <c:spPr>
            <a:ln w="28575">
              <a:solidFill>
                <a:srgbClr val="FFC35A"/>
              </a:solidFill>
            </a:ln>
          </c:spPr>
          <c:marker>
            <c:symbol val="none"/>
          </c:marker>
          <c:cat>
            <c:numRef>
              <c:f>Sheet1!$A$2:$A$19</c:f>
              <c:numCache>
                <c:formatCode>General</c:formatCode>
                <c:ptCount val="18"/>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numCache>
            </c:numRef>
          </c:cat>
          <c:val>
            <c:numRef>
              <c:f>Sheet1!$D$2:$D$19</c:f>
              <c:numCache>
                <c:formatCode>0.0;\-0.0;0.0;@</c:formatCode>
                <c:ptCount val="18"/>
                <c:pt idx="0">
                  <c:v>2.6</c:v>
                </c:pt>
                <c:pt idx="1">
                  <c:v>2.8</c:v>
                </c:pt>
                <c:pt idx="2">
                  <c:v>3.4</c:v>
                </c:pt>
                <c:pt idx="3">
                  <c:v>3.4</c:v>
                </c:pt>
                <c:pt idx="4">
                  <c:v>4.5999999999999996</c:v>
                </c:pt>
                <c:pt idx="5">
                  <c:v>3.7</c:v>
                </c:pt>
                <c:pt idx="6">
                  <c:v>4.5999999999999996</c:v>
                </c:pt>
                <c:pt idx="7">
                  <c:v>4.5</c:v>
                </c:pt>
                <c:pt idx="8">
                  <c:v>3.8</c:v>
                </c:pt>
                <c:pt idx="9">
                  <c:v>3.7</c:v>
                </c:pt>
                <c:pt idx="10">
                  <c:v>4</c:v>
                </c:pt>
                <c:pt idx="11">
                  <c:v>3.7</c:v>
                </c:pt>
                <c:pt idx="12">
                  <c:v>2.9</c:v>
                </c:pt>
                <c:pt idx="13">
                  <c:v>3.3</c:v>
                </c:pt>
                <c:pt idx="14">
                  <c:v>2.9</c:v>
                </c:pt>
                <c:pt idx="15">
                  <c:v>2.7</c:v>
                </c:pt>
                <c:pt idx="16">
                  <c:v>2.5</c:v>
                </c:pt>
                <c:pt idx="17">
                  <c:v>2.4</c:v>
                </c:pt>
              </c:numCache>
            </c:numRef>
          </c:val>
          <c:smooth val="0"/>
          <c:extLst>
            <c:ext xmlns:c16="http://schemas.microsoft.com/office/drawing/2014/chart" uri="{C3380CC4-5D6E-409C-BE32-E72D297353CC}">
              <c16:uniqueId val="{00000006-6BD3-3348-9E76-F7C898C81FCB}"/>
            </c:ext>
          </c:extLst>
        </c:ser>
        <c:ser>
          <c:idx val="3"/>
          <c:order val="3"/>
          <c:tx>
            <c:strRef>
              <c:f>Sheet1!$E$1</c:f>
              <c:strCache>
                <c:ptCount val="1"/>
                <c:pt idx="0">
                  <c:v>Mining</c:v>
                </c:pt>
              </c:strCache>
            </c:strRef>
          </c:tx>
          <c:spPr>
            <a:ln>
              <a:solidFill>
                <a:srgbClr val="000000"/>
              </a:solidFill>
              <a:prstDash val="dash"/>
            </a:ln>
          </c:spPr>
          <c:marker>
            <c:symbol val="none"/>
          </c:marker>
          <c:cat>
            <c:numRef>
              <c:f>Sheet1!$A$2:$A$19</c:f>
              <c:numCache>
                <c:formatCode>General</c:formatCode>
                <c:ptCount val="18"/>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numCache>
            </c:numRef>
          </c:cat>
          <c:val>
            <c:numRef>
              <c:f>Sheet1!$E$2:$E$19</c:f>
              <c:numCache>
                <c:formatCode>General</c:formatCode>
                <c:ptCount val="18"/>
                <c:pt idx="0">
                  <c:v>2.6</c:v>
                </c:pt>
                <c:pt idx="1">
                  <c:v>2.9</c:v>
                </c:pt>
                <c:pt idx="2">
                  <c:v>3.6</c:v>
                </c:pt>
                <c:pt idx="3">
                  <c:v>3.6</c:v>
                </c:pt>
                <c:pt idx="4">
                  <c:v>2.8</c:v>
                </c:pt>
                <c:pt idx="5">
                  <c:v>4.0999999999999996</c:v>
                </c:pt>
                <c:pt idx="6">
                  <c:v>5.0999999999999996</c:v>
                </c:pt>
                <c:pt idx="7">
                  <c:v>5.9</c:v>
                </c:pt>
                <c:pt idx="8">
                  <c:v>5.8</c:v>
                </c:pt>
                <c:pt idx="9">
                  <c:v>5.6</c:v>
                </c:pt>
                <c:pt idx="10">
                  <c:v>3.6</c:v>
                </c:pt>
                <c:pt idx="11">
                  <c:v>4.2</c:v>
                </c:pt>
                <c:pt idx="12">
                  <c:v>4.4000000000000004</c:v>
                </c:pt>
                <c:pt idx="13">
                  <c:v>4.4000000000000004</c:v>
                </c:pt>
                <c:pt idx="14">
                  <c:v>2.8</c:v>
                </c:pt>
                <c:pt idx="15">
                  <c:v>2.2999999999999998</c:v>
                </c:pt>
                <c:pt idx="16">
                  <c:v>1.6</c:v>
                </c:pt>
                <c:pt idx="17">
                  <c:v>0.9</c:v>
                </c:pt>
              </c:numCache>
            </c:numRef>
          </c:val>
          <c:smooth val="0"/>
          <c:extLst>
            <c:ext xmlns:c16="http://schemas.microsoft.com/office/drawing/2014/chart" uri="{C3380CC4-5D6E-409C-BE32-E72D297353CC}">
              <c16:uniqueId val="{00000000-B054-8C48-BE94-EE81062C5190}"/>
            </c:ext>
          </c:extLst>
        </c:ser>
        <c:ser>
          <c:idx val="4"/>
          <c:order val="4"/>
          <c:tx>
            <c:strRef>
              <c:f>Sheet1!$F$1</c:f>
              <c:strCache>
                <c:ptCount val="1"/>
                <c:pt idx="0">
                  <c:v>Construction</c:v>
                </c:pt>
              </c:strCache>
            </c:strRef>
          </c:tx>
          <c:spPr>
            <a:ln>
              <a:solidFill>
                <a:srgbClr val="A02226"/>
              </a:solidFill>
              <a:prstDash val="dash"/>
            </a:ln>
          </c:spPr>
          <c:marker>
            <c:symbol val="none"/>
          </c:marker>
          <c:cat>
            <c:numRef>
              <c:f>Sheet1!$A$2:$A$19</c:f>
              <c:numCache>
                <c:formatCode>General</c:formatCode>
                <c:ptCount val="18"/>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numCache>
            </c:numRef>
          </c:cat>
          <c:val>
            <c:numRef>
              <c:f>Sheet1!$F$2:$F$19</c:f>
              <c:numCache>
                <c:formatCode>General</c:formatCode>
                <c:ptCount val="18"/>
                <c:pt idx="0">
                  <c:v>2.9</c:v>
                </c:pt>
                <c:pt idx="1">
                  <c:v>4.0999999999999996</c:v>
                </c:pt>
                <c:pt idx="2">
                  <c:v>3.2</c:v>
                </c:pt>
                <c:pt idx="3">
                  <c:v>3.4</c:v>
                </c:pt>
                <c:pt idx="4">
                  <c:v>3.8</c:v>
                </c:pt>
                <c:pt idx="5">
                  <c:v>5.3</c:v>
                </c:pt>
                <c:pt idx="6">
                  <c:v>4.9000000000000004</c:v>
                </c:pt>
                <c:pt idx="7">
                  <c:v>4.8</c:v>
                </c:pt>
                <c:pt idx="8">
                  <c:v>4.5</c:v>
                </c:pt>
                <c:pt idx="9">
                  <c:v>4.5999999999999996</c:v>
                </c:pt>
                <c:pt idx="10">
                  <c:v>3.2</c:v>
                </c:pt>
                <c:pt idx="11">
                  <c:v>4</c:v>
                </c:pt>
                <c:pt idx="12">
                  <c:v>4.0999999999999996</c:v>
                </c:pt>
                <c:pt idx="13">
                  <c:v>3.3</c:v>
                </c:pt>
                <c:pt idx="14">
                  <c:v>3</c:v>
                </c:pt>
                <c:pt idx="15">
                  <c:v>2.1</c:v>
                </c:pt>
                <c:pt idx="16">
                  <c:v>1.6</c:v>
                </c:pt>
                <c:pt idx="17">
                  <c:v>1.8</c:v>
                </c:pt>
              </c:numCache>
            </c:numRef>
          </c:val>
          <c:smooth val="0"/>
          <c:extLst>
            <c:ext xmlns:c16="http://schemas.microsoft.com/office/drawing/2014/chart" uri="{C3380CC4-5D6E-409C-BE32-E72D297353CC}">
              <c16:uniqueId val="{00000001-B054-8C48-BE94-EE81062C5190}"/>
            </c:ext>
          </c:extLst>
        </c:ser>
        <c:ser>
          <c:idx val="5"/>
          <c:order val="5"/>
          <c:tx>
            <c:strRef>
              <c:f>Sheet1!$G$1</c:f>
              <c:strCache>
                <c:ptCount val="1"/>
                <c:pt idx="0">
                  <c:v>Retail</c:v>
                </c:pt>
              </c:strCache>
            </c:strRef>
          </c:tx>
          <c:marker>
            <c:symbol val="none"/>
          </c:marker>
          <c:cat>
            <c:numRef>
              <c:f>Sheet1!$A$2:$A$19</c:f>
              <c:numCache>
                <c:formatCode>General</c:formatCode>
                <c:ptCount val="18"/>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numCache>
            </c:numRef>
          </c:cat>
          <c:val>
            <c:numRef>
              <c:f>Sheet1!$G$2:$G$19</c:f>
              <c:numCache>
                <c:formatCode>General</c:formatCode>
                <c:ptCount val="18"/>
                <c:pt idx="0">
                  <c:v>2.2999999999999998</c:v>
                </c:pt>
                <c:pt idx="1">
                  <c:v>2.8</c:v>
                </c:pt>
                <c:pt idx="2">
                  <c:v>2.6</c:v>
                </c:pt>
                <c:pt idx="3">
                  <c:v>3.3</c:v>
                </c:pt>
                <c:pt idx="4">
                  <c:v>2.8</c:v>
                </c:pt>
                <c:pt idx="5">
                  <c:v>3.2</c:v>
                </c:pt>
                <c:pt idx="6">
                  <c:v>3.3</c:v>
                </c:pt>
                <c:pt idx="7">
                  <c:v>3.1</c:v>
                </c:pt>
                <c:pt idx="8">
                  <c:v>4.3</c:v>
                </c:pt>
                <c:pt idx="9">
                  <c:v>3.8</c:v>
                </c:pt>
                <c:pt idx="10">
                  <c:v>2.7</c:v>
                </c:pt>
                <c:pt idx="11">
                  <c:v>3.4</c:v>
                </c:pt>
                <c:pt idx="12">
                  <c:v>2.9</c:v>
                </c:pt>
                <c:pt idx="13">
                  <c:v>2.6</c:v>
                </c:pt>
                <c:pt idx="14">
                  <c:v>2.6</c:v>
                </c:pt>
                <c:pt idx="15">
                  <c:v>2.2000000000000002</c:v>
                </c:pt>
                <c:pt idx="16">
                  <c:v>2.4</c:v>
                </c:pt>
                <c:pt idx="17">
                  <c:v>1.9</c:v>
                </c:pt>
              </c:numCache>
            </c:numRef>
          </c:val>
          <c:smooth val="0"/>
          <c:extLst>
            <c:ext xmlns:c16="http://schemas.microsoft.com/office/drawing/2014/chart" uri="{C3380CC4-5D6E-409C-BE32-E72D297353CC}">
              <c16:uniqueId val="{00000002-B054-8C48-BE94-EE81062C5190}"/>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2"/>
        <c:noMultiLvlLbl val="0"/>
      </c:catAx>
      <c:valAx>
        <c:axId val="250419840"/>
        <c:scaling>
          <c:orientation val="minMax"/>
          <c:max val="6"/>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bar"/>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cat>
            <c:strRef>
              <c:f>Sheet1!$A$2:$A$9</c:f>
              <c:strCache>
                <c:ptCount val="8"/>
                <c:pt idx="0">
                  <c:v>Mining</c:v>
                </c:pt>
                <c:pt idx="1">
                  <c:v>Construction</c:v>
                </c:pt>
                <c:pt idx="2">
                  <c:v>Retail</c:v>
                </c:pt>
                <c:pt idx="3">
                  <c:v>Financial services</c:v>
                </c:pt>
                <c:pt idx="4">
                  <c:v>Real estate</c:v>
                </c:pt>
                <c:pt idx="5">
                  <c:v>Professional, scientific 
and technical services</c:v>
                </c:pt>
                <c:pt idx="6">
                  <c:v>Education and training</c:v>
                </c:pt>
                <c:pt idx="7">
                  <c:v>Health care and 
social assistance</c:v>
                </c:pt>
              </c:strCache>
            </c:strRef>
          </c:cat>
          <c:val>
            <c:numRef>
              <c:f>Sheet1!$B$2:$B$9</c:f>
              <c:numCache>
                <c:formatCode>General</c:formatCode>
                <c:ptCount val="8"/>
                <c:pt idx="0">
                  <c:v>4.1428571428571415</c:v>
                </c:pt>
                <c:pt idx="1">
                  <c:v>4.4880785413744739</c:v>
                </c:pt>
                <c:pt idx="2">
                  <c:v>3.2467532467532494</c:v>
                </c:pt>
                <c:pt idx="3">
                  <c:v>4.1248303934871089</c:v>
                </c:pt>
                <c:pt idx="4">
                  <c:v>4.1835357624831326</c:v>
                </c:pt>
                <c:pt idx="5">
                  <c:v>3.7380627557980928</c:v>
                </c:pt>
                <c:pt idx="6">
                  <c:v>4.6927374301675995</c:v>
                </c:pt>
                <c:pt idx="7">
                  <c:v>4.2564802182810402</c:v>
                </c:pt>
              </c:numCache>
            </c:numRef>
          </c:val>
          <c:extLst>
            <c:ext xmlns:c16="http://schemas.microsoft.com/office/drawing/2014/chart" uri="{C3380CC4-5D6E-409C-BE32-E72D297353CC}">
              <c16:uniqueId val="{00000004-DEB2-4D56-9DA7-FE1AF632FA3A}"/>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Sheet1!$A$2:$A$9</c:f>
              <c:strCache>
                <c:ptCount val="8"/>
                <c:pt idx="0">
                  <c:v>Mining</c:v>
                </c:pt>
                <c:pt idx="1">
                  <c:v>Construction</c:v>
                </c:pt>
                <c:pt idx="2">
                  <c:v>Retail</c:v>
                </c:pt>
                <c:pt idx="3">
                  <c:v>Financial services</c:v>
                </c:pt>
                <c:pt idx="4">
                  <c:v>Real estate</c:v>
                </c:pt>
                <c:pt idx="5">
                  <c:v>Professional, scientific 
and technical services</c:v>
                </c:pt>
                <c:pt idx="6">
                  <c:v>Education and training</c:v>
                </c:pt>
                <c:pt idx="7">
                  <c:v>Health care and 
social assistance</c:v>
                </c:pt>
              </c:strCache>
            </c:strRef>
          </c:cat>
          <c:val>
            <c:numRef>
              <c:f>Sheet1!$C$2:$C$9</c:f>
              <c:numCache>
                <c:formatCode>General</c:formatCode>
                <c:ptCount val="8"/>
                <c:pt idx="0">
                  <c:v>5.5621301775147947</c:v>
                </c:pt>
                <c:pt idx="1">
                  <c:v>4.5819014891179854</c:v>
                </c:pt>
                <c:pt idx="2">
                  <c:v>3.7318435754189934</c:v>
                </c:pt>
                <c:pt idx="3">
                  <c:v>4.0719910011248572</c:v>
                </c:pt>
                <c:pt idx="4">
                  <c:v>3.6160714285714279</c:v>
                </c:pt>
                <c:pt idx="5">
                  <c:v>4.7126436781609193</c:v>
                </c:pt>
                <c:pt idx="6">
                  <c:v>4.5022624434389114</c:v>
                </c:pt>
                <c:pt idx="7">
                  <c:v>4.2519685039370048</c:v>
                </c:pt>
              </c:numCache>
            </c:numRef>
          </c:val>
          <c:extLst>
            <c:ext xmlns:c16="http://schemas.microsoft.com/office/drawing/2014/chart" uri="{C3380CC4-5D6E-409C-BE32-E72D297353CC}">
              <c16:uniqueId val="{00000006-DEB2-4D56-9DA7-FE1AF632FA3A}"/>
            </c:ext>
          </c:extLst>
        </c:ser>
        <c:ser>
          <c:idx val="2"/>
          <c:order val="2"/>
          <c:tx>
            <c:strRef>
              <c:f>Sheet1!$D$1</c:f>
              <c:strCache>
                <c:ptCount val="1"/>
                <c:pt idx="0">
                  <c:v>2016</c:v>
                </c:pt>
              </c:strCache>
            </c:strRef>
          </c:tx>
          <c:spPr>
            <a:solidFill>
              <a:schemeClr val="accent3"/>
            </a:solidFill>
            <a:ln w="9525">
              <a:solidFill>
                <a:srgbClr val="FFFFFF"/>
              </a:solidFill>
            </a:ln>
          </c:spPr>
          <c:invertIfNegative val="0"/>
          <c:cat>
            <c:strRef>
              <c:f>Sheet1!$A$2:$A$9</c:f>
              <c:strCache>
                <c:ptCount val="8"/>
                <c:pt idx="0">
                  <c:v>Mining</c:v>
                </c:pt>
                <c:pt idx="1">
                  <c:v>Construction</c:v>
                </c:pt>
                <c:pt idx="2">
                  <c:v>Retail</c:v>
                </c:pt>
                <c:pt idx="3">
                  <c:v>Financial services</c:v>
                </c:pt>
                <c:pt idx="4">
                  <c:v>Real estate</c:v>
                </c:pt>
                <c:pt idx="5">
                  <c:v>Professional, scientific 
and technical services</c:v>
                </c:pt>
                <c:pt idx="6">
                  <c:v>Education and training</c:v>
                </c:pt>
                <c:pt idx="7">
                  <c:v>Health care and 
social assistance</c:v>
                </c:pt>
              </c:strCache>
            </c:strRef>
          </c:cat>
          <c:val>
            <c:numRef>
              <c:f>Sheet1!$D$2:$D$9</c:f>
              <c:numCache>
                <c:formatCode>General</c:formatCode>
                <c:ptCount val="8"/>
                <c:pt idx="0">
                  <c:v>3.3148148148148153</c:v>
                </c:pt>
                <c:pt idx="1">
                  <c:v>2.9822926374650516</c:v>
                </c:pt>
                <c:pt idx="2">
                  <c:v>2.6553672316384169</c:v>
                </c:pt>
                <c:pt idx="3">
                  <c:v>3.214953271028036</c:v>
                </c:pt>
                <c:pt idx="4">
                  <c:v>2.7788279773156921</c:v>
                </c:pt>
                <c:pt idx="5">
                  <c:v>2.7534883720930248</c:v>
                </c:pt>
                <c:pt idx="6">
                  <c:v>3.2132963988919672</c:v>
                </c:pt>
                <c:pt idx="7">
                  <c:v>3.024118738404451</c:v>
                </c:pt>
              </c:numCache>
            </c:numRef>
          </c:val>
          <c:extLst>
            <c:ext xmlns:c16="http://schemas.microsoft.com/office/drawing/2014/chart" uri="{C3380CC4-5D6E-409C-BE32-E72D297353CC}">
              <c16:uniqueId val="{00000008-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extTo"/>
        <c:spPr>
          <a:ln>
            <a:solidFill>
              <a:schemeClr val="tx1"/>
            </a:solidFill>
          </a:ln>
        </c:spPr>
        <c:txPr>
          <a:bodyPr/>
          <a:lstStyle/>
          <a:p>
            <a:pPr>
              <a:defRPr sz="1800"/>
            </a:pPr>
            <a:endParaRPr lang="en-US"/>
          </a:p>
        </c:txPr>
        <c:crossAx val="342778624"/>
        <c:crosses val="autoZero"/>
        <c:auto val="1"/>
        <c:lblAlgn val="ctr"/>
        <c:lblOffset val="100"/>
        <c:noMultiLvlLbl val="0"/>
      </c:catAx>
      <c:valAx>
        <c:axId val="342778624"/>
        <c:scaling>
          <c:orientation val="minMax"/>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3446738291589847"/>
          <c:y val="2.7458881945873571E-2"/>
          <c:w val="0.60811465273863918"/>
          <c:h val="0.87903114371845148"/>
        </c:manualLayout>
      </c:layout>
      <c:barChart>
        <c:barDir val="bar"/>
        <c:grouping val="clustered"/>
        <c:varyColors val="0"/>
        <c:ser>
          <c:idx val="1"/>
          <c:order val="0"/>
          <c:tx>
            <c:strRef>
              <c:f>Sheet1!$C$1</c:f>
              <c:strCache>
                <c:ptCount val="1"/>
                <c:pt idx="0">
                  <c:v>WPI 11-16</c:v>
                </c:pt>
              </c:strCache>
            </c:strRef>
          </c:tx>
          <c:spPr>
            <a:solidFill>
              <a:srgbClr val="A02226"/>
            </a:solidFill>
            <a:ln w="9525">
              <a:solidFill>
                <a:srgbClr val="FFFFFF"/>
              </a:solidFill>
            </a:ln>
          </c:spPr>
          <c:invertIfNegative val="0"/>
          <c:cat>
            <c:strRef>
              <c:f>Sheet1!$A$2:$A$11</c:f>
              <c:strCache>
                <c:ptCount val="10"/>
                <c:pt idx="0">
                  <c:v>Accom'n and food</c:v>
                </c:pt>
                <c:pt idx="1">
                  <c:v>Retail Trade</c:v>
                </c:pt>
                <c:pt idx="2">
                  <c:v>Manufacturing</c:v>
                </c:pt>
                <c:pt idx="3">
                  <c:v>All industries</c:v>
                </c:pt>
                <c:pt idx="4">
                  <c:v>Transport</c:v>
                </c:pt>
                <c:pt idx="5">
                  <c:v>Health care</c:v>
                </c:pt>
                <c:pt idx="6">
                  <c:v>Public admin.</c:v>
                </c:pt>
                <c:pt idx="7">
                  <c:v>Professional, sci. &amp; tech.</c:v>
                </c:pt>
                <c:pt idx="8">
                  <c:v>Construction</c:v>
                </c:pt>
                <c:pt idx="9">
                  <c:v>Education</c:v>
                </c:pt>
              </c:strCache>
            </c:strRef>
          </c:cat>
          <c:val>
            <c:numRef>
              <c:f>Sheet1!$C$2:$C$11</c:f>
              <c:numCache>
                <c:formatCode>General</c:formatCode>
                <c:ptCount val="10"/>
                <c:pt idx="0">
                  <c:v>2.6043789687357322</c:v>
                </c:pt>
                <c:pt idx="1">
                  <c:v>2.5246327094105681</c:v>
                </c:pt>
                <c:pt idx="2">
                  <c:v>2.9807662443872562</c:v>
                </c:pt>
                <c:pt idx="3">
                  <c:v>2.8263137061142807</c:v>
                </c:pt>
                <c:pt idx="4">
                  <c:v>2.7996791191553294</c:v>
                </c:pt>
                <c:pt idx="5">
                  <c:v>2.8562304957484796</c:v>
                </c:pt>
                <c:pt idx="6">
                  <c:v>2.7541580851971892</c:v>
                </c:pt>
                <c:pt idx="7">
                  <c:v>2.6132867678176463</c:v>
                </c:pt>
                <c:pt idx="8">
                  <c:v>2.818833150505462</c:v>
                </c:pt>
                <c:pt idx="9">
                  <c:v>3.024701339309277</c:v>
                </c:pt>
              </c:numCache>
            </c:numRef>
          </c:val>
          <c:extLst>
            <c:ext xmlns:c16="http://schemas.microsoft.com/office/drawing/2014/chart" uri="{C3380CC4-5D6E-409C-BE32-E72D297353CC}">
              <c16:uniqueId val="{00000006-DEB2-4D56-9DA7-FE1AF632FA3A}"/>
            </c:ext>
          </c:extLst>
        </c:ser>
        <c:ser>
          <c:idx val="0"/>
          <c:order val="1"/>
          <c:tx>
            <c:strRef>
              <c:f>Sheet1!$B$1</c:f>
              <c:strCache>
                <c:ptCount val="1"/>
                <c:pt idx="0">
                  <c:v>WPI 06-11</c:v>
                </c:pt>
              </c:strCache>
            </c:strRef>
          </c:tx>
          <c:spPr>
            <a:solidFill>
              <a:srgbClr val="F68B33"/>
            </a:solidFill>
            <a:ln w="9525">
              <a:solidFill>
                <a:srgbClr val="FFFFFF"/>
              </a:solidFill>
            </a:ln>
          </c:spPr>
          <c:invertIfNegative val="0"/>
          <c:cat>
            <c:strRef>
              <c:f>Sheet1!$A$2:$A$11</c:f>
              <c:strCache>
                <c:ptCount val="10"/>
                <c:pt idx="0">
                  <c:v>Accom'n and food</c:v>
                </c:pt>
                <c:pt idx="1">
                  <c:v>Retail Trade</c:v>
                </c:pt>
                <c:pt idx="2">
                  <c:v>Manufacturing</c:v>
                </c:pt>
                <c:pt idx="3">
                  <c:v>All industries</c:v>
                </c:pt>
                <c:pt idx="4">
                  <c:v>Transport</c:v>
                </c:pt>
                <c:pt idx="5">
                  <c:v>Health care</c:v>
                </c:pt>
                <c:pt idx="6">
                  <c:v>Public admin.</c:v>
                </c:pt>
                <c:pt idx="7">
                  <c:v>Professional, sci. &amp; tech.</c:v>
                </c:pt>
                <c:pt idx="8">
                  <c:v>Construction</c:v>
                </c:pt>
                <c:pt idx="9">
                  <c:v>Education</c:v>
                </c:pt>
              </c:strCache>
            </c:strRef>
          </c:cat>
          <c:val>
            <c:numRef>
              <c:f>Sheet1!$B$2:$B$11</c:f>
              <c:numCache>
                <c:formatCode>General</c:formatCode>
                <c:ptCount val="10"/>
                <c:pt idx="0">
                  <c:v>2.8152254098009033</c:v>
                </c:pt>
                <c:pt idx="1">
                  <c:v>3.4809236019959444</c:v>
                </c:pt>
                <c:pt idx="2">
                  <c:v>3.5736693692162369</c:v>
                </c:pt>
                <c:pt idx="3">
                  <c:v>3.822631311614777</c:v>
                </c:pt>
                <c:pt idx="4">
                  <c:v>3.9470580171573566</c:v>
                </c:pt>
                <c:pt idx="5">
                  <c:v>3.9305917353259723</c:v>
                </c:pt>
                <c:pt idx="6">
                  <c:v>4.0436632564674557</c:v>
                </c:pt>
                <c:pt idx="7">
                  <c:v>4.322465485490623</c:v>
                </c:pt>
                <c:pt idx="8">
                  <c:v>4.2118475911053999</c:v>
                </c:pt>
                <c:pt idx="9">
                  <c:v>4.14423599377165</c:v>
                </c:pt>
              </c:numCache>
            </c:numRef>
          </c:val>
          <c:extLst>
            <c:ext xmlns:c16="http://schemas.microsoft.com/office/drawing/2014/chart" uri="{C3380CC4-5D6E-409C-BE32-E72D297353CC}">
              <c16:uniqueId val="{00000004-DEB2-4D56-9DA7-FE1AF632FA3A}"/>
            </c:ext>
          </c:extLst>
        </c:ser>
        <c:dLbls>
          <c:showLegendKey val="0"/>
          <c:showVal val="0"/>
          <c:showCatName val="0"/>
          <c:showSerName val="0"/>
          <c:showPercent val="0"/>
          <c:showBubbleSize val="0"/>
        </c:dLbls>
        <c:gapWidth val="100"/>
        <c:overlap val="-5"/>
        <c:axId val="342402176"/>
        <c:axId val="342778624"/>
      </c:barChart>
      <c:barChart>
        <c:barDir val="bar"/>
        <c:grouping val="clustered"/>
        <c:varyColors val="0"/>
        <c:ser>
          <c:idx val="2"/>
          <c:order val="2"/>
          <c:tx>
            <c:strRef>
              <c:f>Sheet1!$D$1</c:f>
              <c:strCache>
                <c:ptCount val="1"/>
                <c:pt idx="0">
                  <c:v>overall</c:v>
                </c:pt>
              </c:strCache>
            </c:strRef>
          </c:tx>
          <c:spPr>
            <a:noFill/>
            <a:ln>
              <a:solidFill>
                <a:srgbClr val="000000"/>
              </a:solidFill>
            </a:ln>
          </c:spPr>
          <c:invertIfNegative val="0"/>
          <c:val>
            <c:numRef>
              <c:f>Sheet1!$D$2:$D$11</c:f>
              <c:numCache>
                <c:formatCode>General</c:formatCode>
                <c:ptCount val="10"/>
                <c:pt idx="0">
                  <c:v>2.7097480850926781</c:v>
                </c:pt>
                <c:pt idx="1">
                  <c:v>3.0016683589407123</c:v>
                </c:pt>
                <c:pt idx="2">
                  <c:v>3.2767923319886538</c:v>
                </c:pt>
                <c:pt idx="3">
                  <c:v>3.3232716141061047</c:v>
                </c:pt>
                <c:pt idx="4">
                  <c:v>3.3717766585444675</c:v>
                </c:pt>
                <c:pt idx="5">
                  <c:v>3.3920156447692973</c:v>
                </c:pt>
                <c:pt idx="6">
                  <c:v>3.396900446860962</c:v>
                </c:pt>
                <c:pt idx="7">
                  <c:v>3.4643468407760558</c:v>
                </c:pt>
                <c:pt idx="8">
                  <c:v>3.5129971055604781</c:v>
                </c:pt>
                <c:pt idx="9">
                  <c:v>3.5829561726680392</c:v>
                </c:pt>
              </c:numCache>
            </c:numRef>
          </c:val>
          <c:extLst>
            <c:ext xmlns:c16="http://schemas.microsoft.com/office/drawing/2014/chart" uri="{C3380CC4-5D6E-409C-BE32-E72D297353CC}">
              <c16:uniqueId val="{00000000-9661-B54C-B191-F583EC0B5170}"/>
            </c:ext>
          </c:extLst>
        </c:ser>
        <c:dLbls>
          <c:showLegendKey val="0"/>
          <c:showVal val="0"/>
          <c:showCatName val="0"/>
          <c:showSerName val="0"/>
          <c:showPercent val="0"/>
          <c:showBubbleSize val="0"/>
        </c:dLbls>
        <c:gapWidth val="100"/>
        <c:overlap val="-5"/>
        <c:axId val="1461862784"/>
        <c:axId val="1541172240"/>
      </c:barChart>
      <c:catAx>
        <c:axId val="342402176"/>
        <c:scaling>
          <c:orientation val="minMax"/>
        </c:scaling>
        <c:delete val="0"/>
        <c:axPos val="l"/>
        <c:numFmt formatCode="General" sourceLinked="1"/>
        <c:majorTickMark val="none"/>
        <c:minorTickMark val="none"/>
        <c:tickLblPos val="nextTo"/>
        <c:spPr>
          <a:ln>
            <a:solidFill>
              <a:schemeClr val="tx1"/>
            </a:solidFill>
          </a:ln>
        </c:spPr>
        <c:txPr>
          <a:bodyPr/>
          <a:lstStyle/>
          <a:p>
            <a:pPr>
              <a:defRPr sz="1800"/>
            </a:pPr>
            <a:endParaRPr lang="en-US"/>
          </a:p>
        </c:txPr>
        <c:crossAx val="342778624"/>
        <c:crosses val="autoZero"/>
        <c:auto val="1"/>
        <c:lblAlgn val="ctr"/>
        <c:lblOffset val="100"/>
        <c:noMultiLvlLbl val="0"/>
      </c:catAx>
      <c:valAx>
        <c:axId val="342778624"/>
        <c:scaling>
          <c:orientation val="minMax"/>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valAx>
      <c:valAx>
        <c:axId val="1541172240"/>
        <c:scaling>
          <c:orientation val="minMax"/>
          <c:max val="5"/>
        </c:scaling>
        <c:delete val="1"/>
        <c:axPos val="t"/>
        <c:numFmt formatCode="General" sourceLinked="1"/>
        <c:majorTickMark val="out"/>
        <c:minorTickMark val="none"/>
        <c:tickLblPos val="nextTo"/>
        <c:crossAx val="1461862784"/>
        <c:crosses val="max"/>
        <c:crossBetween val="between"/>
      </c:valAx>
      <c:catAx>
        <c:axId val="1461862784"/>
        <c:scaling>
          <c:orientation val="minMax"/>
        </c:scaling>
        <c:delete val="1"/>
        <c:axPos val="l"/>
        <c:majorTickMark val="out"/>
        <c:minorTickMark val="none"/>
        <c:tickLblPos val="nextTo"/>
        <c:crossAx val="1541172240"/>
        <c:crosses val="autoZero"/>
        <c:auto val="1"/>
        <c:lblAlgn val="ctr"/>
        <c:lblOffset val="100"/>
        <c:noMultiLvlLbl val="0"/>
      </c:catAx>
    </c:plotArea>
    <c:plotVisOnly val="1"/>
    <c:dispBlanksAs val="gap"/>
    <c:showDLblsOverMax val="0"/>
  </c:chart>
  <c:txPr>
    <a:bodyPr/>
    <a:lstStyle/>
    <a:p>
      <a:pPr>
        <a:defRPr sz="1800"/>
      </a:pPr>
      <a:endParaRPr lang="en-US"/>
    </a:p>
  </c:txPr>
  <c:externalData r:id="rId2">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446738291589847"/>
          <c:y val="2.7458881945873571E-2"/>
          <c:w val="0.60811465273863918"/>
          <c:h val="0.87903114371845148"/>
        </c:manualLayout>
      </c:layout>
      <c:barChart>
        <c:barDir val="bar"/>
        <c:grouping val="clustered"/>
        <c:varyColors val="0"/>
        <c:ser>
          <c:idx val="0"/>
          <c:order val="0"/>
          <c:tx>
            <c:strRef>
              <c:f>Sheet1!$B$1</c:f>
              <c:strCache>
                <c:ptCount val="1"/>
                <c:pt idx="0">
                  <c:v>WPI 06-11</c:v>
                </c:pt>
              </c:strCache>
            </c:strRef>
          </c:tx>
          <c:spPr>
            <a:solidFill>
              <a:srgbClr val="F68B33"/>
            </a:solidFill>
            <a:ln w="9525">
              <a:solidFill>
                <a:srgbClr val="FFFFFF"/>
              </a:solidFill>
            </a:ln>
          </c:spPr>
          <c:invertIfNegative val="0"/>
          <c:cat>
            <c:strRef>
              <c:f>Sheet1!$A$2:$A$11</c:f>
              <c:strCache>
                <c:ptCount val="10"/>
                <c:pt idx="0">
                  <c:v>Accom'n and food</c:v>
                </c:pt>
                <c:pt idx="1">
                  <c:v>Retail Trade</c:v>
                </c:pt>
                <c:pt idx="2">
                  <c:v>Manufacturing</c:v>
                </c:pt>
                <c:pt idx="3">
                  <c:v>All industries</c:v>
                </c:pt>
                <c:pt idx="4">
                  <c:v>Transport</c:v>
                </c:pt>
                <c:pt idx="5">
                  <c:v>Health care</c:v>
                </c:pt>
                <c:pt idx="6">
                  <c:v>Public admin.</c:v>
                </c:pt>
                <c:pt idx="7">
                  <c:v>Professional, sci. &amp; tech.</c:v>
                </c:pt>
                <c:pt idx="8">
                  <c:v>Construction</c:v>
                </c:pt>
                <c:pt idx="9">
                  <c:v>Education</c:v>
                </c:pt>
              </c:strCache>
            </c:strRef>
          </c:cat>
          <c:val>
            <c:numRef>
              <c:f>Sheet1!$B$2:$B$11</c:f>
              <c:numCache>
                <c:formatCode>General</c:formatCode>
                <c:ptCount val="10"/>
                <c:pt idx="0">
                  <c:v>28.609374357286832</c:v>
                </c:pt>
                <c:pt idx="1">
                  <c:v>31.936054035287054</c:v>
                </c:pt>
                <c:pt idx="2">
                  <c:v>35.011128231467282</c:v>
                </c:pt>
                <c:pt idx="3">
                  <c:v>35.584612628939325</c:v>
                </c:pt>
                <c:pt idx="4">
                  <c:v>36.160401477132822</c:v>
                </c:pt>
                <c:pt idx="5">
                  <c:v>36.38043621170732</c:v>
                </c:pt>
                <c:pt idx="6">
                  <c:v>36.471413686034929</c:v>
                </c:pt>
                <c:pt idx="7">
                  <c:v>37.330660251269677</c:v>
                </c:pt>
                <c:pt idx="8">
                  <c:v>37.820970632915142</c:v>
                </c:pt>
                <c:pt idx="9">
                  <c:v>38.577794211654393</c:v>
                </c:pt>
              </c:numCache>
            </c:numRef>
          </c:val>
          <c:extLst>
            <c:ext xmlns:c16="http://schemas.microsoft.com/office/drawing/2014/chart" uri="{C3380CC4-5D6E-409C-BE32-E72D297353CC}">
              <c16:uniqueId val="{00000004-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extTo"/>
        <c:spPr>
          <a:ln>
            <a:solidFill>
              <a:schemeClr val="tx1"/>
            </a:solidFill>
          </a:ln>
        </c:spPr>
        <c:txPr>
          <a:bodyPr/>
          <a:lstStyle/>
          <a:p>
            <a:pPr>
              <a:defRPr sz="1800"/>
            </a:pPr>
            <a:endParaRPr lang="en-US"/>
          </a:p>
        </c:txPr>
        <c:crossAx val="342778624"/>
        <c:crosses val="autoZero"/>
        <c:auto val="1"/>
        <c:lblAlgn val="ctr"/>
        <c:lblOffset val="100"/>
        <c:noMultiLvlLbl val="0"/>
      </c:catAx>
      <c:valAx>
        <c:axId val="342778624"/>
        <c:scaling>
          <c:orientation val="minMax"/>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areaChart>
        <c:grouping val="stacked"/>
        <c:varyColors val="0"/>
        <c:ser>
          <c:idx val="0"/>
          <c:order val="0"/>
          <c:tx>
            <c:strRef>
              <c:f>Sheet1!$B$1</c:f>
              <c:strCache>
                <c:ptCount val="1"/>
                <c:pt idx="0">
                  <c:v>Bachelor Degree Level_Female_FT</c:v>
                </c:pt>
              </c:strCache>
            </c:strRef>
          </c:tx>
          <c:spPr>
            <a:solidFill>
              <a:srgbClr val="A02226"/>
            </a:solidFill>
            <a:ln w="9525">
              <a:solidFill>
                <a:srgbClr val="FFFFFF"/>
              </a:solidFill>
            </a:ln>
          </c:spP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65.595224428883014</c:v>
                </c:pt>
                <c:pt idx="1">
                  <c:v>66.76878612716763</c:v>
                </c:pt>
                <c:pt idx="2">
                  <c:v>66.728297235428769</c:v>
                </c:pt>
                <c:pt idx="3">
                  <c:v>64.80685422904746</c:v>
                </c:pt>
                <c:pt idx="4">
                  <c:v>59.931919508374506</c:v>
                </c:pt>
                <c:pt idx="5">
                  <c:v>55.157697816491769</c:v>
                </c:pt>
                <c:pt idx="6">
                  <c:v>50.859943898223442</c:v>
                </c:pt>
                <c:pt idx="7">
                  <c:v>46.231668320652773</c:v>
                </c:pt>
                <c:pt idx="8">
                  <c:v>43.615020951971637</c:v>
                </c:pt>
                <c:pt idx="9">
                  <c:v>41.693828770099955</c:v>
                </c:pt>
                <c:pt idx="10">
                  <c:v>40.325176183341654</c:v>
                </c:pt>
                <c:pt idx="11">
                  <c:v>39.451428571428572</c:v>
                </c:pt>
                <c:pt idx="12">
                  <c:v>39.14942259218008</c:v>
                </c:pt>
                <c:pt idx="13">
                  <c:v>39.943188686087275</c:v>
                </c:pt>
                <c:pt idx="14">
                  <c:v>40.614365580943122</c:v>
                </c:pt>
                <c:pt idx="15">
                  <c:v>41.28864851345859</c:v>
                </c:pt>
                <c:pt idx="16">
                  <c:v>42.486009941538747</c:v>
                </c:pt>
                <c:pt idx="17">
                  <c:v>43.447502103655687</c:v>
                </c:pt>
                <c:pt idx="18">
                  <c:v>44.693305400659291</c:v>
                </c:pt>
                <c:pt idx="19">
                  <c:v>46.033447684391078</c:v>
                </c:pt>
                <c:pt idx="20">
                  <c:v>47.185105439807487</c:v>
                </c:pt>
                <c:pt idx="21">
                  <c:v>47.769696535416145</c:v>
                </c:pt>
                <c:pt idx="22">
                  <c:v>48.020161136354957</c:v>
                </c:pt>
                <c:pt idx="23">
                  <c:v>49.571659148284567</c:v>
                </c:pt>
                <c:pt idx="24">
                  <c:v>50.291820059261923</c:v>
                </c:pt>
                <c:pt idx="25">
                  <c:v>49.9127078930442</c:v>
                </c:pt>
                <c:pt idx="26">
                  <c:v>50.031260520367432</c:v>
                </c:pt>
                <c:pt idx="27">
                  <c:v>50.316336166194525</c:v>
                </c:pt>
                <c:pt idx="28">
                  <c:v>49.170954831332189</c:v>
                </c:pt>
                <c:pt idx="29">
                  <c:v>48.716053033663563</c:v>
                </c:pt>
                <c:pt idx="30">
                  <c:v>46.987354326803867</c:v>
                </c:pt>
                <c:pt idx="31">
                  <c:v>44.951206985105287</c:v>
                </c:pt>
                <c:pt idx="32">
                  <c:v>42.235115780670114</c:v>
                </c:pt>
                <c:pt idx="33">
                  <c:v>39.592146653650069</c:v>
                </c:pt>
                <c:pt idx="34">
                  <c:v>37.04921687754306</c:v>
                </c:pt>
                <c:pt idx="35">
                  <c:v>32.456549632567359</c:v>
                </c:pt>
                <c:pt idx="36">
                  <c:v>28.850191428924294</c:v>
                </c:pt>
                <c:pt idx="37">
                  <c:v>26.104234527687296</c:v>
                </c:pt>
                <c:pt idx="38">
                  <c:v>22.73101743786901</c:v>
                </c:pt>
                <c:pt idx="39">
                  <c:v>18.991142471100435</c:v>
                </c:pt>
                <c:pt idx="40">
                  <c:v>14.589133720467743</c:v>
                </c:pt>
              </c:numCache>
            </c:numRef>
          </c:val>
          <c:extLst>
            <c:ext xmlns:c16="http://schemas.microsoft.com/office/drawing/2014/chart" uri="{C3380CC4-5D6E-409C-BE32-E72D297353CC}">
              <c16:uniqueId val="{00000004-8D57-44E4-A006-D0C0291B2316}"/>
            </c:ext>
          </c:extLst>
        </c:ser>
        <c:ser>
          <c:idx val="1"/>
          <c:order val="1"/>
          <c:tx>
            <c:strRef>
              <c:f>Sheet1!$C$1</c:f>
              <c:strCache>
                <c:ptCount val="1"/>
                <c:pt idx="0">
                  <c:v>Bachelor Degree Level_Female_PT</c:v>
                </c:pt>
              </c:strCache>
            </c:strRef>
          </c:tx>
          <c:spPr>
            <a:solidFill>
              <a:srgbClr val="F68B33"/>
            </a:solidFill>
            <a:ln w="9525">
              <a:solidFill>
                <a:srgbClr val="FFFFFF"/>
              </a:solidFill>
            </a:ln>
          </c:spP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21.168637355068306</c:v>
                </c:pt>
                <c:pt idx="1">
                  <c:v>19.98843930635838</c:v>
                </c:pt>
                <c:pt idx="2">
                  <c:v>18.776779949521629</c:v>
                </c:pt>
                <c:pt idx="3">
                  <c:v>19.05072485250956</c:v>
                </c:pt>
                <c:pt idx="4">
                  <c:v>21.135076515242801</c:v>
                </c:pt>
                <c:pt idx="5">
                  <c:v>23.261524071205169</c:v>
                </c:pt>
                <c:pt idx="6">
                  <c:v>25.871985946221631</c:v>
                </c:pt>
                <c:pt idx="7">
                  <c:v>28.897893924357703</c:v>
                </c:pt>
                <c:pt idx="8">
                  <c:v>30.917588911571936</c:v>
                </c:pt>
                <c:pt idx="9">
                  <c:v>32.955780095610606</c:v>
                </c:pt>
                <c:pt idx="10">
                  <c:v>34.912047056212195</c:v>
                </c:pt>
                <c:pt idx="11">
                  <c:v>36.302857142857142</c:v>
                </c:pt>
                <c:pt idx="12">
                  <c:v>37.977020927369715</c:v>
                </c:pt>
                <c:pt idx="13">
                  <c:v>38.290221201498852</c:v>
                </c:pt>
                <c:pt idx="14">
                  <c:v>38.466212931453576</c:v>
                </c:pt>
                <c:pt idx="15">
                  <c:v>38.850157876637383</c:v>
                </c:pt>
                <c:pt idx="16">
                  <c:v>38.937693437959169</c:v>
                </c:pt>
                <c:pt idx="17">
                  <c:v>38.573253965780538</c:v>
                </c:pt>
                <c:pt idx="18">
                  <c:v>38.294463785082719</c:v>
                </c:pt>
                <c:pt idx="19">
                  <c:v>37.377481009556483</c:v>
                </c:pt>
                <c:pt idx="20">
                  <c:v>36.416313089734658</c:v>
                </c:pt>
                <c:pt idx="21">
                  <c:v>35.56662247859267</c:v>
                </c:pt>
                <c:pt idx="22">
                  <c:v>34.999427240444462</c:v>
                </c:pt>
                <c:pt idx="23">
                  <c:v>33.940321979886605</c:v>
                </c:pt>
                <c:pt idx="24">
                  <c:v>33.12831103528778</c:v>
                </c:pt>
                <c:pt idx="25">
                  <c:v>32.210787466691173</c:v>
                </c:pt>
                <c:pt idx="26">
                  <c:v>32.597508776992257</c:v>
                </c:pt>
                <c:pt idx="27">
                  <c:v>31.633616619452315</c:v>
                </c:pt>
                <c:pt idx="28">
                  <c:v>31.651419858967028</c:v>
                </c:pt>
                <c:pt idx="29">
                  <c:v>31.036522253437823</c:v>
                </c:pt>
                <c:pt idx="30">
                  <c:v>31.038928837093973</c:v>
                </c:pt>
                <c:pt idx="31">
                  <c:v>31.083718541345661</c:v>
                </c:pt>
                <c:pt idx="32">
                  <c:v>31.477706340494485</c:v>
                </c:pt>
                <c:pt idx="33">
                  <c:v>31.543551361319015</c:v>
                </c:pt>
                <c:pt idx="34">
                  <c:v>30.700629842260742</c:v>
                </c:pt>
                <c:pt idx="35">
                  <c:v>30.520237956374665</c:v>
                </c:pt>
                <c:pt idx="36">
                  <c:v>28.844016302334197</c:v>
                </c:pt>
                <c:pt idx="37">
                  <c:v>28.026058631921824</c:v>
                </c:pt>
                <c:pt idx="38">
                  <c:v>26.781546066181519</c:v>
                </c:pt>
                <c:pt idx="39">
                  <c:v>25.304008407146075</c:v>
                </c:pt>
                <c:pt idx="40">
                  <c:v>22.010977646965237</c:v>
                </c:pt>
              </c:numCache>
            </c:numRef>
          </c:val>
          <c:extLst>
            <c:ext xmlns:c16="http://schemas.microsoft.com/office/drawing/2014/chart" uri="{C3380CC4-5D6E-409C-BE32-E72D297353CC}">
              <c16:uniqueId val="{00000006-8D57-44E4-A006-D0C0291B2316}"/>
            </c:ext>
          </c:extLst>
        </c:ser>
        <c:ser>
          <c:idx val="2"/>
          <c:order val="2"/>
          <c:tx>
            <c:strRef>
              <c:f>Sheet1!$D$1</c:f>
              <c:strCache>
                <c:ptCount val="1"/>
                <c:pt idx="0">
                  <c:v>Bachelor Degree Level_Female_Away</c:v>
                </c:pt>
              </c:strCache>
            </c:strRef>
          </c:tx>
          <c:spPr>
            <a:solidFill>
              <a:srgbClr val="000000"/>
            </a:solidFill>
            <a:ln w="9525">
              <a:solidFill>
                <a:srgbClr val="FFFFFF"/>
              </a:solidFill>
            </a:ln>
          </c:spP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3.6763861783951324</c:v>
                </c:pt>
                <c:pt idx="1">
                  <c:v>4.5578034682080926</c:v>
                </c:pt>
                <c:pt idx="2">
                  <c:v>5.3090332805071316</c:v>
                </c:pt>
                <c:pt idx="3">
                  <c:v>6.4273220479677446</c:v>
                </c:pt>
                <c:pt idx="4">
                  <c:v>7.802144836727317</c:v>
                </c:pt>
                <c:pt idx="5">
                  <c:v>8.9561836836105346</c:v>
                </c:pt>
                <c:pt idx="6">
                  <c:v>9.7328082055931766</c:v>
                </c:pt>
                <c:pt idx="7">
                  <c:v>9.970779578784871</c:v>
                </c:pt>
                <c:pt idx="8">
                  <c:v>9.8313097668421623</c:v>
                </c:pt>
                <c:pt idx="9">
                  <c:v>9.2323989569752278</c:v>
                </c:pt>
                <c:pt idx="10">
                  <c:v>8.1654736141168645</c:v>
                </c:pt>
                <c:pt idx="11">
                  <c:v>7.2771428571428576</c:v>
                </c:pt>
                <c:pt idx="12">
                  <c:v>6.1961427985227742</c:v>
                </c:pt>
                <c:pt idx="13">
                  <c:v>5.5028405656956361</c:v>
                </c:pt>
                <c:pt idx="14">
                  <c:v>4.651798736023335</c:v>
                </c:pt>
                <c:pt idx="15">
                  <c:v>4.1235501922656077</c:v>
                </c:pt>
                <c:pt idx="16">
                  <c:v>3.6764935755150532</c:v>
                </c:pt>
                <c:pt idx="17">
                  <c:v>3.1134104154330413</c:v>
                </c:pt>
                <c:pt idx="18">
                  <c:v>2.7573246249114267</c:v>
                </c:pt>
                <c:pt idx="19">
                  <c:v>2.6310953197745652</c:v>
                </c:pt>
                <c:pt idx="20">
                  <c:v>2.4760939775821669</c:v>
                </c:pt>
                <c:pt idx="21">
                  <c:v>2.7372720432804272</c:v>
                </c:pt>
                <c:pt idx="22">
                  <c:v>2.6308755584405668</c:v>
                </c:pt>
                <c:pt idx="23">
                  <c:v>2.6321234945991807</c:v>
                </c:pt>
                <c:pt idx="24">
                  <c:v>2.738619017688785</c:v>
                </c:pt>
                <c:pt idx="25">
                  <c:v>3.1700817789212534</c:v>
                </c:pt>
                <c:pt idx="26">
                  <c:v>3.0250565094022028</c:v>
                </c:pt>
                <c:pt idx="27">
                  <c:v>3.0925401322001886</c:v>
                </c:pt>
                <c:pt idx="28">
                  <c:v>3.2590051457975986</c:v>
                </c:pt>
                <c:pt idx="29">
                  <c:v>3.5536497609542117</c:v>
                </c:pt>
                <c:pt idx="30">
                  <c:v>3.8184973964790481</c:v>
                </c:pt>
                <c:pt idx="31">
                  <c:v>3.9804827940421159</c:v>
                </c:pt>
                <c:pt idx="32">
                  <c:v>3.9830641367414144</c:v>
                </c:pt>
                <c:pt idx="33">
                  <c:v>3.8398958672307191</c:v>
                </c:pt>
                <c:pt idx="34">
                  <c:v>4.1692213366033108</c:v>
                </c:pt>
                <c:pt idx="35">
                  <c:v>4.444185232707337</c:v>
                </c:pt>
                <c:pt idx="36">
                  <c:v>3.7359515870075337</c:v>
                </c:pt>
                <c:pt idx="37">
                  <c:v>3.9348534201954397</c:v>
                </c:pt>
                <c:pt idx="38">
                  <c:v>3.4807084992448165</c:v>
                </c:pt>
                <c:pt idx="39">
                  <c:v>3.64810088575289</c:v>
                </c:pt>
                <c:pt idx="40">
                  <c:v>3.0864688568928487</c:v>
                </c:pt>
              </c:numCache>
            </c:numRef>
          </c:val>
          <c:extLst>
            <c:ext xmlns:c16="http://schemas.microsoft.com/office/drawing/2014/chart" uri="{C3380CC4-5D6E-409C-BE32-E72D297353CC}">
              <c16:uniqueId val="{00000008-8D57-44E4-A006-D0C0291B2316}"/>
            </c:ext>
          </c:extLst>
        </c:ser>
        <c:ser>
          <c:idx val="3"/>
          <c:order val="3"/>
          <c:tx>
            <c:strRef>
              <c:f>Sheet1!$E$1</c:f>
              <c:strCache>
                <c:ptCount val="1"/>
                <c:pt idx="0">
                  <c:v>Bachelor Degree Level_Female_Unemp</c:v>
                </c:pt>
              </c:strCache>
            </c:strRef>
          </c:tx>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2.6575594076455058</c:v>
                </c:pt>
                <c:pt idx="1">
                  <c:v>2.3092485549132946</c:v>
                </c:pt>
                <c:pt idx="2">
                  <c:v>2.1746786406057406</c:v>
                </c:pt>
                <c:pt idx="3">
                  <c:v>1.9951972962556699</c:v>
                </c:pt>
                <c:pt idx="4">
                  <c:v>2.0996505603084707</c:v>
                </c:pt>
                <c:pt idx="5">
                  <c:v>2.0139721142322644</c:v>
                </c:pt>
                <c:pt idx="6">
                  <c:v>1.938061371943445</c:v>
                </c:pt>
                <c:pt idx="7">
                  <c:v>2.0592127026132983</c:v>
                </c:pt>
                <c:pt idx="8">
                  <c:v>2.1140002148920169</c:v>
                </c:pt>
                <c:pt idx="9">
                  <c:v>1.9909821816601478</c:v>
                </c:pt>
                <c:pt idx="10">
                  <c:v>2.1613672937128907</c:v>
                </c:pt>
                <c:pt idx="11">
                  <c:v>2.2599999999999998</c:v>
                </c:pt>
                <c:pt idx="12">
                  <c:v>2.3711823670789611</c:v>
                </c:pt>
                <c:pt idx="13">
                  <c:v>2.4628308956847578</c:v>
                </c:pt>
                <c:pt idx="14">
                  <c:v>2.4155323286339327</c:v>
                </c:pt>
                <c:pt idx="15">
                  <c:v>2.6979710507393628</c:v>
                </c:pt>
                <c:pt idx="16">
                  <c:v>2.476005877387689</c:v>
                </c:pt>
                <c:pt idx="17">
                  <c:v>2.8734378408701344</c:v>
                </c:pt>
                <c:pt idx="18">
                  <c:v>2.646415477987615</c:v>
                </c:pt>
                <c:pt idx="19">
                  <c:v>2.6770399411908845</c:v>
                </c:pt>
                <c:pt idx="20">
                  <c:v>2.5964156798176177</c:v>
                </c:pt>
                <c:pt idx="21">
                  <c:v>2.5151374010246856</c:v>
                </c:pt>
                <c:pt idx="22">
                  <c:v>2.5926915880713275</c:v>
                </c:pt>
                <c:pt idx="23">
                  <c:v>2.7604188221661219</c:v>
                </c:pt>
                <c:pt idx="24">
                  <c:v>2.6667863877166202</c:v>
                </c:pt>
                <c:pt idx="25">
                  <c:v>2.6095745658366258</c:v>
                </c:pt>
                <c:pt idx="26">
                  <c:v>2.6643581974703023</c:v>
                </c:pt>
                <c:pt idx="27">
                  <c:v>2.6062322946175636</c:v>
                </c:pt>
                <c:pt idx="28">
                  <c:v>2.6062511911568516</c:v>
                </c:pt>
                <c:pt idx="29">
                  <c:v>2.656611957218197</c:v>
                </c:pt>
                <c:pt idx="30">
                  <c:v>2.4051574510290106</c:v>
                </c:pt>
                <c:pt idx="31">
                  <c:v>2.6142783769902413</c:v>
                </c:pt>
                <c:pt idx="32">
                  <c:v>2.4149286498353457</c:v>
                </c:pt>
                <c:pt idx="33">
                  <c:v>2.3484108905521208</c:v>
                </c:pt>
                <c:pt idx="34">
                  <c:v>2.1905133493116327</c:v>
                </c:pt>
                <c:pt idx="35">
                  <c:v>2.4262218593257905</c:v>
                </c:pt>
                <c:pt idx="36">
                  <c:v>2.2847968383351858</c:v>
                </c:pt>
                <c:pt idx="37">
                  <c:v>2</c:v>
                </c:pt>
                <c:pt idx="38">
                  <c:v>1.9291500755183304</c:v>
                </c:pt>
                <c:pt idx="39">
                  <c:v>1.6964419756793274</c:v>
                </c:pt>
                <c:pt idx="40">
                  <c:v>0.85116538063797631</c:v>
                </c:pt>
              </c:numCache>
            </c:numRef>
          </c:val>
          <c:extLst>
            <c:ext xmlns:c16="http://schemas.microsoft.com/office/drawing/2014/chart" uri="{C3380CC4-5D6E-409C-BE32-E72D297353CC}">
              <c16:uniqueId val="{0000000C-90CD-EC49-B3DD-7326A572E1F4}"/>
            </c:ext>
          </c:extLst>
        </c:ser>
        <c:ser>
          <c:idx val="4"/>
          <c:order val="4"/>
          <c:tx>
            <c:strRef>
              <c:f>Sheet1!$F$1</c:f>
              <c:strCache>
                <c:ptCount val="1"/>
                <c:pt idx="0">
                  <c:v>Bachelor Degree Level_Female_NILF</c:v>
                </c:pt>
              </c:strCache>
            </c:strRef>
          </c:tx>
          <c:spPr>
            <a:solidFill>
              <a:srgbClr val="FFC35A"/>
            </a:solidFill>
            <a:ln>
              <a:solidFill>
                <a:srgbClr val="FFFFFF"/>
              </a:solidFill>
            </a:ln>
          </c:spP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6.9021926300080354</c:v>
                </c:pt>
                <c:pt idx="1">
                  <c:v>6.3757225433526008</c:v>
                </c:pt>
                <c:pt idx="2">
                  <c:v>7.0112108939367257</c:v>
                </c:pt>
                <c:pt idx="3">
                  <c:v>7.7199015742195609</c:v>
                </c:pt>
                <c:pt idx="4">
                  <c:v>9.0312085793469095</c:v>
                </c:pt>
                <c:pt idx="5">
                  <c:v>10.610622314460262</c:v>
                </c:pt>
                <c:pt idx="6">
                  <c:v>11.597200578018304</c:v>
                </c:pt>
                <c:pt idx="7">
                  <c:v>12.840445473591355</c:v>
                </c:pt>
                <c:pt idx="8">
                  <c:v>13.522080154722252</c:v>
                </c:pt>
                <c:pt idx="9">
                  <c:v>14.127009995654063</c:v>
                </c:pt>
                <c:pt idx="10">
                  <c:v>14.435935852616392</c:v>
                </c:pt>
                <c:pt idx="11">
                  <c:v>14.708571428571428</c:v>
                </c:pt>
                <c:pt idx="12">
                  <c:v>14.306231314848468</c:v>
                </c:pt>
                <c:pt idx="13">
                  <c:v>13.800918651033482</c:v>
                </c:pt>
                <c:pt idx="14">
                  <c:v>13.852090422946038</c:v>
                </c:pt>
                <c:pt idx="15">
                  <c:v>13.039672366899053</c:v>
                </c:pt>
                <c:pt idx="16">
                  <c:v>12.423797167599337</c:v>
                </c:pt>
                <c:pt idx="17">
                  <c:v>11.992395674260605</c:v>
                </c:pt>
                <c:pt idx="18">
                  <c:v>11.608490711358945</c:v>
                </c:pt>
                <c:pt idx="19">
                  <c:v>11.280936045086989</c:v>
                </c:pt>
                <c:pt idx="20">
                  <c:v>11.326071813058071</c:v>
                </c:pt>
                <c:pt idx="21">
                  <c:v>11.411271541686073</c:v>
                </c:pt>
                <c:pt idx="22">
                  <c:v>11.756844476688686</c:v>
                </c:pt>
                <c:pt idx="23">
                  <c:v>11.095476555063527</c:v>
                </c:pt>
                <c:pt idx="24">
                  <c:v>11.174463500044896</c:v>
                </c:pt>
                <c:pt idx="25">
                  <c:v>12.096848295506753</c:v>
                </c:pt>
                <c:pt idx="26">
                  <c:v>11.681815995767806</c:v>
                </c:pt>
                <c:pt idx="27">
                  <c:v>12.351274787535411</c:v>
                </c:pt>
                <c:pt idx="28">
                  <c:v>13.312368972746331</c:v>
                </c:pt>
                <c:pt idx="29">
                  <c:v>14.037162994726206</c:v>
                </c:pt>
                <c:pt idx="30">
                  <c:v>15.7500619885941</c:v>
                </c:pt>
                <c:pt idx="31">
                  <c:v>17.370313302516692</c:v>
                </c:pt>
                <c:pt idx="32">
                  <c:v>19.889185092258639</c:v>
                </c:pt>
                <c:pt idx="33">
                  <c:v>22.675995227248073</c:v>
                </c:pt>
                <c:pt idx="34">
                  <c:v>25.890418594281254</c:v>
                </c:pt>
                <c:pt idx="35">
                  <c:v>30.152805319024846</c:v>
                </c:pt>
                <c:pt idx="36">
                  <c:v>36.285043843398789</c:v>
                </c:pt>
                <c:pt idx="37">
                  <c:v>39.934853420195438</c:v>
                </c:pt>
                <c:pt idx="38">
                  <c:v>45.077577921186325</c:v>
                </c:pt>
                <c:pt idx="39">
                  <c:v>50.360306260321273</c:v>
                </c:pt>
                <c:pt idx="40">
                  <c:v>59.462254395036197</c:v>
                </c:pt>
              </c:numCache>
            </c:numRef>
          </c:val>
          <c:extLst>
            <c:ext xmlns:c16="http://schemas.microsoft.com/office/drawing/2014/chart" uri="{C3380CC4-5D6E-409C-BE32-E72D297353CC}">
              <c16:uniqueId val="{0000000D-90CD-EC49-B3DD-7326A572E1F4}"/>
            </c:ext>
          </c:extLst>
        </c:ser>
        <c:dLbls>
          <c:showLegendKey val="0"/>
          <c:showVal val="0"/>
          <c:showCatName val="0"/>
          <c:showSerName val="0"/>
          <c:showPercent val="0"/>
          <c:showBubbleSize val="0"/>
        </c:dLbls>
        <c:axId val="331917184"/>
        <c:axId val="331948800"/>
      </c:areaChart>
      <c:catAx>
        <c:axId val="331917184"/>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331948800"/>
        <c:crosses val="autoZero"/>
        <c:auto val="1"/>
        <c:lblAlgn val="ctr"/>
        <c:lblOffset val="100"/>
        <c:tickLblSkip val="10"/>
        <c:noMultiLvlLbl val="0"/>
      </c:catAx>
      <c:valAx>
        <c:axId val="331948800"/>
        <c:scaling>
          <c:orientation val="minMax"/>
          <c:max val="1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7184"/>
        <c:crosses val="autoZero"/>
        <c:crossBetween val="midCat"/>
      </c:valAx>
    </c:plotArea>
    <c:plotVisOnly val="1"/>
    <c:dispBlanksAs val="zero"/>
    <c:showDLblsOverMax val="0"/>
  </c:chart>
  <c:txPr>
    <a:bodyPr/>
    <a:lstStyle/>
    <a:p>
      <a:pPr>
        <a:defRPr sz="1800"/>
      </a:pPr>
      <a:endParaRPr lang="en-US"/>
    </a:p>
  </c:txPr>
  <c:externalData r:id="rId2">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9.2453397194193598E-2"/>
          <c:w val="0.90208236208236203"/>
          <c:h val="0.75807521873754835"/>
        </c:manualLayout>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Sheet1!$B$2:$B$10</c:f>
              <c:numCache>
                <c:formatCode>General</c:formatCode>
                <c:ptCount val="9"/>
                <c:pt idx="0">
                  <c:v>152.43635395235981</c:v>
                </c:pt>
                <c:pt idx="1">
                  <c:v>144.20738686675693</c:v>
                </c:pt>
                <c:pt idx="2">
                  <c:v>195.58176862005052</c:v>
                </c:pt>
                <c:pt idx="3">
                  <c:v>153.04952346562442</c:v>
                </c:pt>
                <c:pt idx="4">
                  <c:v>#N/A</c:v>
                </c:pt>
                <c:pt idx="5">
                  <c:v>144.8109501610956</c:v>
                </c:pt>
                <c:pt idx="6">
                  <c:v>236.43234572805162</c:v>
                </c:pt>
                <c:pt idx="7">
                  <c:v>252.82991573892627</c:v>
                </c:pt>
                <c:pt idx="8">
                  <c:v>215.93328248834709</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Sheet1!$C$2:$C$10</c:f>
              <c:numCache>
                <c:formatCode>General</c:formatCode>
                <c:ptCount val="9"/>
                <c:pt idx="0">
                  <c:v>147.5516002686837</c:v>
                </c:pt>
                <c:pt idx="1">
                  <c:v>159.38102284102837</c:v>
                </c:pt>
                <c:pt idx="2">
                  <c:v>192.47495128405635</c:v>
                </c:pt>
                <c:pt idx="3">
                  <c:v>173.51613250124575</c:v>
                </c:pt>
                <c:pt idx="4">
                  <c:v>#N/A</c:v>
                </c:pt>
                <c:pt idx="5">
                  <c:v>147.93936689293187</c:v>
                </c:pt>
                <c:pt idx="6">
                  <c:v>264.47885648635628</c:v>
                </c:pt>
                <c:pt idx="7">
                  <c:v>281.59913022261691</c:v>
                </c:pt>
                <c:pt idx="8">
                  <c:v>231.42420753476563</c:v>
                </c:pt>
              </c:numCache>
            </c:numRef>
          </c:val>
          <c:extLst>
            <c:ext xmlns:c16="http://schemas.microsoft.com/office/drawing/2014/chart" uri="{C3380CC4-5D6E-409C-BE32-E72D297353CC}">
              <c16:uniqueId val="{00000000-F75A-5045-961D-6C3D40E1CDF1}"/>
            </c:ext>
          </c:extLst>
        </c:ser>
        <c:ser>
          <c:idx val="2"/>
          <c:order val="2"/>
          <c:tx>
            <c:strRef>
              <c:f>Sheet1!$D$1</c:f>
              <c:strCache>
                <c:ptCount val="1"/>
                <c:pt idx="0">
                  <c:v>2016</c:v>
                </c:pt>
              </c:strCache>
            </c:strRef>
          </c:tx>
          <c:spPr>
            <a:solidFill>
              <a:srgbClr val="A02226"/>
            </a:solidFill>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Sheet1!$D$2:$D$10</c:f>
              <c:numCache>
                <c:formatCode>General</c:formatCode>
                <c:ptCount val="9"/>
                <c:pt idx="0">
                  <c:v>139.6287195527745</c:v>
                </c:pt>
                <c:pt idx="1">
                  <c:v>158.02721503533451</c:v>
                </c:pt>
                <c:pt idx="2">
                  <c:v>183.31898154484989</c:v>
                </c:pt>
                <c:pt idx="3">
                  <c:v>177.89021120053246</c:v>
                </c:pt>
                <c:pt idx="4">
                  <c:v>#N/A</c:v>
                </c:pt>
                <c:pt idx="5">
                  <c:v>127.54385162787833</c:v>
                </c:pt>
                <c:pt idx="6">
                  <c:v>250.44291356154343</c:v>
                </c:pt>
                <c:pt idx="7">
                  <c:v>262.95213357985438</c:v>
                </c:pt>
                <c:pt idx="8">
                  <c:v>225.0491943052719</c:v>
                </c:pt>
              </c:numCache>
            </c:numRef>
          </c:val>
          <c:extLst>
            <c:ext xmlns:c16="http://schemas.microsoft.com/office/drawing/2014/chart" uri="{C3380CC4-5D6E-409C-BE32-E72D297353CC}">
              <c16:uniqueId val="{00000001-F75A-5045-961D-6C3D40E1CDF1}"/>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1"/>
        <c:axPos val="b"/>
        <c:numFmt formatCode="General" sourceLinked="1"/>
        <c:majorTickMark val="none"/>
        <c:minorTickMark val="none"/>
        <c:tickLblPos val="nextTo"/>
        <c:crossAx val="327427200"/>
        <c:crosses val="autoZero"/>
        <c:auto val="1"/>
        <c:lblAlgn val="ctr"/>
        <c:lblOffset val="100"/>
        <c:noMultiLvlLbl val="0"/>
      </c:catAx>
      <c:valAx>
        <c:axId val="327427200"/>
        <c:scaling>
          <c:orientation val="minMax"/>
          <c:max val="30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100"/>
      </c:valAx>
      <c:spPr>
        <a:noFill/>
        <a:ln w="25400">
          <a:noFill/>
        </a:ln>
      </c:spPr>
    </c:plotArea>
    <c:plotVisOnly val="1"/>
    <c:dispBlanksAs val="gap"/>
    <c:showDLblsOverMax val="0"/>
  </c:chart>
  <c:txPr>
    <a:bodyPr/>
    <a:lstStyle/>
    <a:p>
      <a:pPr>
        <a:defRPr sz="1800"/>
      </a:pPr>
      <a:endParaRPr lang="en-US"/>
    </a:p>
  </c:txPr>
  <c:externalData r:id="rId2">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bar"/>
        <c:grouping val="clustered"/>
        <c:varyColors val="0"/>
        <c:ser>
          <c:idx val="1"/>
          <c:order val="0"/>
          <c:tx>
            <c:strRef>
              <c:f>Sheet1!$C$1</c:f>
              <c:strCache>
                <c:ptCount val="1"/>
              </c:strCache>
            </c:strRef>
          </c:tx>
          <c:spPr>
            <a:solidFill>
              <a:schemeClr val="accent2"/>
            </a:solidFill>
            <a:ln w="9525">
              <a:solidFill>
                <a:srgbClr val="FFFFFF"/>
              </a:solidFill>
            </a:ln>
          </c:spPr>
          <c:invertIfNegative val="0"/>
          <c:cat>
            <c:strRef>
              <c:f>Sheet1!$A$2:$A$11</c:f>
              <c:strCache>
                <c:ptCount val="10"/>
                <c:pt idx="0">
                  <c:v>Accom'n and food</c:v>
                </c:pt>
                <c:pt idx="1">
                  <c:v>Retail Trade</c:v>
                </c:pt>
                <c:pt idx="2">
                  <c:v>Manufacturing</c:v>
                </c:pt>
                <c:pt idx="3">
                  <c:v>All industries</c:v>
                </c:pt>
                <c:pt idx="4">
                  <c:v>Transport</c:v>
                </c:pt>
                <c:pt idx="5">
                  <c:v>Health care</c:v>
                </c:pt>
                <c:pt idx="6">
                  <c:v>Public admin.</c:v>
                </c:pt>
                <c:pt idx="7">
                  <c:v>Professional, sci. &amp; tech.</c:v>
                </c:pt>
                <c:pt idx="8">
                  <c:v>Construction</c:v>
                </c:pt>
                <c:pt idx="9">
                  <c:v>Education</c:v>
                </c:pt>
              </c:strCache>
            </c:strRef>
          </c:cat>
          <c:val>
            <c:numRef>
              <c:f>Sheet1!$C$2:$C$11</c:f>
              <c:numCache>
                <c:formatCode>General</c:formatCode>
                <c:ptCount val="10"/>
              </c:numCache>
            </c:numRef>
          </c:val>
          <c:extLst>
            <c:ext xmlns:c16="http://schemas.microsoft.com/office/drawing/2014/chart" uri="{C3380CC4-5D6E-409C-BE32-E72D297353CC}">
              <c16:uniqueId val="{00000006-DEB2-4D56-9DA7-FE1AF632FA3A}"/>
            </c:ext>
          </c:extLst>
        </c:ser>
        <c:ser>
          <c:idx val="0"/>
          <c:order val="1"/>
          <c:tx>
            <c:strRef>
              <c:f>Sheet1!$B$1</c:f>
              <c:strCache>
                <c:ptCount val="1"/>
                <c:pt idx="0">
                  <c:v>WPI</c:v>
                </c:pt>
              </c:strCache>
            </c:strRef>
          </c:tx>
          <c:spPr>
            <a:solidFill>
              <a:schemeClr val="tx2"/>
            </a:solidFill>
            <a:ln w="9525">
              <a:solidFill>
                <a:srgbClr val="FFFFFF"/>
              </a:solidFill>
            </a:ln>
          </c:spPr>
          <c:invertIfNegative val="0"/>
          <c:dPt>
            <c:idx val="5"/>
            <c:invertIfNegative val="0"/>
            <c:bubble3D val="0"/>
            <c:spPr>
              <a:solidFill>
                <a:srgbClr val="F68B33"/>
              </a:solidFill>
              <a:ln w="9525">
                <a:solidFill>
                  <a:srgbClr val="FFFFFF"/>
                </a:solidFill>
              </a:ln>
            </c:spPr>
            <c:extLst>
              <c:ext xmlns:c16="http://schemas.microsoft.com/office/drawing/2014/chart" uri="{C3380CC4-5D6E-409C-BE32-E72D297353CC}">
                <c16:uniqueId val="{00000002-4FED-7F4D-A0AD-4A013D6BA421}"/>
              </c:ext>
            </c:extLst>
          </c:dPt>
          <c:dPt>
            <c:idx val="7"/>
            <c:invertIfNegative val="0"/>
            <c:bubble3D val="0"/>
            <c:spPr>
              <a:solidFill>
                <a:srgbClr val="F68B33"/>
              </a:solidFill>
              <a:ln w="9525">
                <a:solidFill>
                  <a:srgbClr val="FFFFFF"/>
                </a:solidFill>
              </a:ln>
            </c:spPr>
            <c:extLst>
              <c:ext xmlns:c16="http://schemas.microsoft.com/office/drawing/2014/chart" uri="{C3380CC4-5D6E-409C-BE32-E72D297353CC}">
                <c16:uniqueId val="{00000001-4FED-7F4D-A0AD-4A013D6BA421}"/>
              </c:ext>
            </c:extLst>
          </c:dPt>
          <c:dPt>
            <c:idx val="9"/>
            <c:invertIfNegative val="0"/>
            <c:bubble3D val="0"/>
            <c:spPr>
              <a:solidFill>
                <a:srgbClr val="F68B33"/>
              </a:solidFill>
              <a:ln w="9525">
                <a:solidFill>
                  <a:srgbClr val="FFFFFF"/>
                </a:solidFill>
              </a:ln>
            </c:spPr>
            <c:extLst>
              <c:ext xmlns:c16="http://schemas.microsoft.com/office/drawing/2014/chart" uri="{C3380CC4-5D6E-409C-BE32-E72D297353CC}">
                <c16:uniqueId val="{00000000-4FED-7F4D-A0AD-4A013D6BA421}"/>
              </c:ext>
            </c:extLst>
          </c:dPt>
          <c:cat>
            <c:strRef>
              <c:f>Sheet1!$A$2:$A$11</c:f>
              <c:strCache>
                <c:ptCount val="10"/>
                <c:pt idx="0">
                  <c:v>Accom'n and food</c:v>
                </c:pt>
                <c:pt idx="1">
                  <c:v>Retail Trade</c:v>
                </c:pt>
                <c:pt idx="2">
                  <c:v>Manufacturing</c:v>
                </c:pt>
                <c:pt idx="3">
                  <c:v>All industries</c:v>
                </c:pt>
                <c:pt idx="4">
                  <c:v>Transport</c:v>
                </c:pt>
                <c:pt idx="5">
                  <c:v>Health care</c:v>
                </c:pt>
                <c:pt idx="6">
                  <c:v>Public admin.</c:v>
                </c:pt>
                <c:pt idx="7">
                  <c:v>Professional, sci. &amp; tech.</c:v>
                </c:pt>
                <c:pt idx="8">
                  <c:v>Construction</c:v>
                </c:pt>
                <c:pt idx="9">
                  <c:v>Education</c:v>
                </c:pt>
              </c:strCache>
            </c:strRef>
          </c:cat>
          <c:val>
            <c:numRef>
              <c:f>Sheet1!$B$2:$B$11</c:f>
              <c:numCache>
                <c:formatCode>General</c:formatCode>
                <c:ptCount val="10"/>
                <c:pt idx="0">
                  <c:v>2.7097480850926781</c:v>
                </c:pt>
                <c:pt idx="1">
                  <c:v>3.0016683589407123</c:v>
                </c:pt>
                <c:pt idx="2">
                  <c:v>3.2767923319886538</c:v>
                </c:pt>
                <c:pt idx="3">
                  <c:v>3.3232716141061047</c:v>
                </c:pt>
                <c:pt idx="4">
                  <c:v>3.3717766585444675</c:v>
                </c:pt>
                <c:pt idx="5">
                  <c:v>3.3920156447692973</c:v>
                </c:pt>
                <c:pt idx="6">
                  <c:v>3.396900446860962</c:v>
                </c:pt>
                <c:pt idx="7">
                  <c:v>3.4643468407760558</c:v>
                </c:pt>
                <c:pt idx="8">
                  <c:v>3.5129971055604781</c:v>
                </c:pt>
                <c:pt idx="9">
                  <c:v>3.5829561726680392</c:v>
                </c:pt>
              </c:numCache>
            </c:numRef>
          </c:val>
          <c:extLst>
            <c:ext xmlns:c16="http://schemas.microsoft.com/office/drawing/2014/chart" uri="{C3380CC4-5D6E-409C-BE32-E72D297353CC}">
              <c16:uniqueId val="{00000004-DEB2-4D56-9DA7-FE1AF632FA3A}"/>
            </c:ext>
          </c:extLst>
        </c:ser>
        <c:dLbls>
          <c:showLegendKey val="0"/>
          <c:showVal val="0"/>
          <c:showCatName val="0"/>
          <c:showSerName val="0"/>
          <c:showPercent val="0"/>
          <c:showBubbleSize val="0"/>
        </c:dLbls>
        <c:gapWidth val="0"/>
        <c:overlap val="-5"/>
        <c:axId val="342402176"/>
        <c:axId val="342778624"/>
      </c:barChart>
      <c:catAx>
        <c:axId val="342402176"/>
        <c:scaling>
          <c:orientation val="minMax"/>
        </c:scaling>
        <c:delete val="0"/>
        <c:axPos val="l"/>
        <c:numFmt formatCode="General" sourceLinked="1"/>
        <c:majorTickMark val="none"/>
        <c:minorTickMark val="none"/>
        <c:tickLblPos val="nextTo"/>
        <c:spPr>
          <a:ln>
            <a:solidFill>
              <a:schemeClr val="tx1"/>
            </a:solidFill>
          </a:ln>
        </c:spPr>
        <c:txPr>
          <a:bodyPr/>
          <a:lstStyle/>
          <a:p>
            <a:pPr>
              <a:defRPr sz="1800"/>
            </a:pPr>
            <a:endParaRPr lang="en-US"/>
          </a:p>
        </c:txPr>
        <c:crossAx val="342778624"/>
        <c:crosses val="autoZero"/>
        <c:auto val="1"/>
        <c:lblAlgn val="ctr"/>
        <c:lblOffset val="100"/>
        <c:noMultiLvlLbl val="0"/>
      </c:catAx>
      <c:valAx>
        <c:axId val="342778624"/>
        <c:scaling>
          <c:orientation val="minMax"/>
          <c:max val="5"/>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bar"/>
        <c:grouping val="clustered"/>
        <c:varyColors val="0"/>
        <c:ser>
          <c:idx val="0"/>
          <c:order val="0"/>
          <c:tx>
            <c:strRef>
              <c:f>Sheet1!$B$1</c:f>
              <c:strCache>
                <c:ptCount val="1"/>
                <c:pt idx="0">
                  <c:v>2011</c:v>
                </c:pt>
              </c:strCache>
            </c:strRef>
          </c:tx>
          <c:spPr>
            <a:solidFill>
              <a:schemeClr val="tx2"/>
            </a:solidFill>
            <a:ln w="9525">
              <a:solidFill>
                <a:srgbClr val="FFFFFF"/>
              </a:solidFill>
            </a:ln>
          </c:spPr>
          <c:invertIfNegative val="0"/>
          <c:cat>
            <c:strRef>
              <c:f>Sheet1!$A$2:$A$17</c:f>
              <c:strCache>
                <c:ptCount val="16"/>
                <c:pt idx="0">
                  <c:v>Professional, Scientific and Technical Services</c:v>
                </c:pt>
                <c:pt idx="1">
                  <c:v>Rental, Hiring and Real Estate Services</c:v>
                </c:pt>
                <c:pt idx="2">
                  <c:v>Information Media and Telecommunications</c:v>
                </c:pt>
                <c:pt idx="3">
                  <c:v>Public Administration and Safety</c:v>
                </c:pt>
                <c:pt idx="4">
                  <c:v>Transport, Postal and Warehousing</c:v>
                </c:pt>
                <c:pt idx="5">
                  <c:v>Construction</c:v>
                </c:pt>
                <c:pt idx="6">
                  <c:v>Other Services</c:v>
                </c:pt>
                <c:pt idx="7">
                  <c:v>All industries</c:v>
                </c:pt>
                <c:pt idx="8">
                  <c:v>Health Care and Social Assistance</c:v>
                </c:pt>
                <c:pt idx="9">
                  <c:v>Arts and Recreation Services</c:v>
                </c:pt>
                <c:pt idx="10">
                  <c:v>Manufacturing</c:v>
                </c:pt>
                <c:pt idx="11">
                  <c:v>Wholesale Trade</c:v>
                </c:pt>
                <c:pt idx="12">
                  <c:v>Education and Training</c:v>
                </c:pt>
                <c:pt idx="13">
                  <c:v>Financial and Insurance Services</c:v>
                </c:pt>
                <c:pt idx="14">
                  <c:v>Mining</c:v>
                </c:pt>
                <c:pt idx="15">
                  <c:v>Electricity, Gas, Water and Waste Services</c:v>
                </c:pt>
              </c:strCache>
            </c:strRef>
          </c:cat>
          <c:val>
            <c:numRef>
              <c:f>Sheet1!$B$2:$B$17</c:f>
              <c:numCache>
                <c:formatCode>General</c:formatCode>
                <c:ptCount val="16"/>
                <c:pt idx="0">
                  <c:v>4.322465485490623</c:v>
                </c:pt>
                <c:pt idx="1">
                  <c:v>3.3797628578060346</c:v>
                </c:pt>
                <c:pt idx="2">
                  <c:v>3.0984148820110358</c:v>
                </c:pt>
                <c:pt idx="3">
                  <c:v>4.0436632564674557</c:v>
                </c:pt>
                <c:pt idx="4">
                  <c:v>3.9470580171573566</c:v>
                </c:pt>
                <c:pt idx="5">
                  <c:v>4.2118475911053999</c:v>
                </c:pt>
                <c:pt idx="6">
                  <c:v>3.1961386735303687</c:v>
                </c:pt>
                <c:pt idx="7">
                  <c:v>3.822631311614777</c:v>
                </c:pt>
                <c:pt idx="8">
                  <c:v>3.9305917353259723</c:v>
                </c:pt>
                <c:pt idx="9">
                  <c:v>3.5235482987884703</c:v>
                </c:pt>
                <c:pt idx="10">
                  <c:v>3.5736693692162369</c:v>
                </c:pt>
                <c:pt idx="11">
                  <c:v>3.4845637091948989</c:v>
                </c:pt>
                <c:pt idx="12">
                  <c:v>4.14423599377165</c:v>
                </c:pt>
                <c:pt idx="13">
                  <c:v>3.7758748723287772</c:v>
                </c:pt>
                <c:pt idx="14">
                  <c:v>5.0300105981184062</c:v>
                </c:pt>
                <c:pt idx="15">
                  <c:v>4.3868975249553799</c:v>
                </c:pt>
              </c:numCache>
            </c:numRef>
          </c:val>
          <c:extLst>
            <c:ext xmlns:c16="http://schemas.microsoft.com/office/drawing/2014/chart" uri="{C3380CC4-5D6E-409C-BE32-E72D297353CC}">
              <c16:uniqueId val="{00000004-DEB2-4D56-9DA7-FE1AF632FA3A}"/>
            </c:ext>
          </c:extLst>
        </c:ser>
        <c:ser>
          <c:idx val="1"/>
          <c:order val="1"/>
          <c:tx>
            <c:strRef>
              <c:f>Sheet1!$C$1</c:f>
              <c:strCache>
                <c:ptCount val="1"/>
                <c:pt idx="0">
                  <c:v>2016</c:v>
                </c:pt>
              </c:strCache>
            </c:strRef>
          </c:tx>
          <c:spPr>
            <a:solidFill>
              <a:schemeClr val="accent2"/>
            </a:solidFill>
            <a:ln w="9525">
              <a:solidFill>
                <a:srgbClr val="FFFFFF"/>
              </a:solidFill>
            </a:ln>
          </c:spPr>
          <c:invertIfNegative val="0"/>
          <c:cat>
            <c:strRef>
              <c:f>Sheet1!$A$2:$A$17</c:f>
              <c:strCache>
                <c:ptCount val="16"/>
                <c:pt idx="0">
                  <c:v>Professional, Scientific and Technical Services</c:v>
                </c:pt>
                <c:pt idx="1">
                  <c:v>Rental, Hiring and Real Estate Services</c:v>
                </c:pt>
                <c:pt idx="2">
                  <c:v>Information Media and Telecommunications</c:v>
                </c:pt>
                <c:pt idx="3">
                  <c:v>Public Administration and Safety</c:v>
                </c:pt>
                <c:pt idx="4">
                  <c:v>Transport, Postal and Warehousing</c:v>
                </c:pt>
                <c:pt idx="5">
                  <c:v>Construction</c:v>
                </c:pt>
                <c:pt idx="6">
                  <c:v>Other Services</c:v>
                </c:pt>
                <c:pt idx="7">
                  <c:v>All industries</c:v>
                </c:pt>
                <c:pt idx="8">
                  <c:v>Health Care and Social Assistance</c:v>
                </c:pt>
                <c:pt idx="9">
                  <c:v>Arts and Recreation Services</c:v>
                </c:pt>
                <c:pt idx="10">
                  <c:v>Manufacturing</c:v>
                </c:pt>
                <c:pt idx="11">
                  <c:v>Wholesale Trade</c:v>
                </c:pt>
                <c:pt idx="12">
                  <c:v>Education and Training</c:v>
                </c:pt>
                <c:pt idx="13">
                  <c:v>Financial and Insurance Services</c:v>
                </c:pt>
                <c:pt idx="14">
                  <c:v>Mining</c:v>
                </c:pt>
                <c:pt idx="15">
                  <c:v>Electricity, Gas, Water and Waste Services</c:v>
                </c:pt>
              </c:strCache>
            </c:strRef>
          </c:cat>
          <c:val>
            <c:numRef>
              <c:f>Sheet1!$C$2:$C$17</c:f>
              <c:numCache>
                <c:formatCode>General</c:formatCode>
                <c:ptCount val="16"/>
                <c:pt idx="0">
                  <c:v>2.6132867678176463</c:v>
                </c:pt>
                <c:pt idx="1">
                  <c:v>2.6361318157815505</c:v>
                </c:pt>
                <c:pt idx="2">
                  <c:v>2.7334174235127184</c:v>
                </c:pt>
                <c:pt idx="3">
                  <c:v>2.7541580851971892</c:v>
                </c:pt>
                <c:pt idx="4">
                  <c:v>2.7996791191553294</c:v>
                </c:pt>
                <c:pt idx="5">
                  <c:v>2.818833150505462</c:v>
                </c:pt>
                <c:pt idx="6">
                  <c:v>2.8228367794210563</c:v>
                </c:pt>
                <c:pt idx="7">
                  <c:v>2.8263137061142807</c:v>
                </c:pt>
                <c:pt idx="8">
                  <c:v>2.8562304957484796</c:v>
                </c:pt>
                <c:pt idx="9">
                  <c:v>2.9446363169788992</c:v>
                </c:pt>
                <c:pt idx="10">
                  <c:v>2.9807662443872562</c:v>
                </c:pt>
                <c:pt idx="11">
                  <c:v>2.9834175057265711</c:v>
                </c:pt>
                <c:pt idx="12">
                  <c:v>3.024701339309277</c:v>
                </c:pt>
                <c:pt idx="13">
                  <c:v>3.0261719954430166</c:v>
                </c:pt>
                <c:pt idx="14">
                  <c:v>3.1146554435867779</c:v>
                </c:pt>
                <c:pt idx="15">
                  <c:v>3.2419332110455112</c:v>
                </c:pt>
              </c:numCache>
            </c:numRef>
          </c:val>
          <c:extLst>
            <c:ext xmlns:c16="http://schemas.microsoft.com/office/drawing/2014/chart" uri="{C3380CC4-5D6E-409C-BE32-E72D297353CC}">
              <c16:uniqueId val="{00000006-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extTo"/>
        <c:spPr>
          <a:ln>
            <a:solidFill>
              <a:schemeClr val="tx1"/>
            </a:solidFill>
          </a:ln>
        </c:spPr>
        <c:txPr>
          <a:bodyPr/>
          <a:lstStyle/>
          <a:p>
            <a:pPr>
              <a:defRPr sz="1800"/>
            </a:pPr>
            <a:endParaRPr lang="en-US"/>
          </a:p>
        </c:txPr>
        <c:crossAx val="342778624"/>
        <c:crosses val="autoZero"/>
        <c:auto val="1"/>
        <c:lblAlgn val="ctr"/>
        <c:lblOffset val="100"/>
        <c:noMultiLvlLbl val="0"/>
      </c:catAx>
      <c:valAx>
        <c:axId val="342778624"/>
        <c:scaling>
          <c:orientation val="minMax"/>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1"/>
          <c:order val="0"/>
          <c:tx>
            <c:strRef>
              <c:f>Sheet1!$C$1</c:f>
              <c:strCache>
                <c:ptCount val="1"/>
                <c:pt idx="0">
                  <c:v>Growt prof &amp; mgr</c:v>
                </c:pt>
              </c:strCache>
            </c:strRef>
          </c:tx>
          <c:invertIfNegative val="0"/>
          <c:cat>
            <c:strRef>
              <c:f>Sheet1!$A$2:$A$11</c:f>
              <c:strCache>
                <c:ptCount val="10"/>
                <c:pt idx="0">
                  <c:v>Accommodation and Food Services</c:v>
                </c:pt>
                <c:pt idx="1">
                  <c:v>Retail Trade</c:v>
                </c:pt>
                <c:pt idx="2">
                  <c:v>Manufacturing</c:v>
                </c:pt>
                <c:pt idx="3">
                  <c:v>All industries</c:v>
                </c:pt>
                <c:pt idx="4">
                  <c:v>Transport, Postal and Warehousing</c:v>
                </c:pt>
                <c:pt idx="5">
                  <c:v>Health Care and Social Assistance</c:v>
                </c:pt>
                <c:pt idx="6">
                  <c:v>Public Administration and Safety</c:v>
                </c:pt>
                <c:pt idx="7">
                  <c:v>Professional, Scientific and Technical Services</c:v>
                </c:pt>
                <c:pt idx="8">
                  <c:v>Construction</c:v>
                </c:pt>
                <c:pt idx="9">
                  <c:v>Education and Training</c:v>
                </c:pt>
              </c:strCache>
            </c:strRef>
          </c:cat>
          <c:val>
            <c:numRef>
              <c:f>Sheet1!$C$2:$C$11</c:f>
              <c:numCache>
                <c:formatCode>General</c:formatCode>
                <c:ptCount val="10"/>
                <c:pt idx="0">
                  <c:v>1.4890632402151827</c:v>
                </c:pt>
                <c:pt idx="1">
                  <c:v>2.0893776439066425</c:v>
                </c:pt>
                <c:pt idx="2">
                  <c:v>0.74270675104832762</c:v>
                </c:pt>
                <c:pt idx="3">
                  <c:v>2.5937947803179373</c:v>
                </c:pt>
                <c:pt idx="4">
                  <c:v>2.8736914591973139</c:v>
                </c:pt>
                <c:pt idx="5">
                  <c:v>4.7313157179626142</c:v>
                </c:pt>
                <c:pt idx="6">
                  <c:v>2.7792158061883621</c:v>
                </c:pt>
                <c:pt idx="7">
                  <c:v>4.1759686035976351</c:v>
                </c:pt>
                <c:pt idx="8">
                  <c:v>4.9829768496426619</c:v>
                </c:pt>
                <c:pt idx="9">
                  <c:v>2.2834434405109461</c:v>
                </c:pt>
              </c:numCache>
            </c:numRef>
          </c:val>
          <c:extLst>
            <c:ext xmlns:c16="http://schemas.microsoft.com/office/drawing/2014/chart" uri="{C3380CC4-5D6E-409C-BE32-E72D297353CC}">
              <c16:uniqueId val="{00000006-5E68-074E-AA71-B782DAD76BDC}"/>
            </c:ext>
          </c:extLst>
        </c:ser>
        <c:ser>
          <c:idx val="2"/>
          <c:order val="1"/>
          <c:tx>
            <c:strRef>
              <c:f>Sheet1!$D$1</c:f>
              <c:strCache>
                <c:ptCount val="1"/>
                <c:pt idx="0">
                  <c:v>Growth in underemployed</c:v>
                </c:pt>
              </c:strCache>
            </c:strRef>
          </c:tx>
          <c:invertIfNegative val="0"/>
          <c:cat>
            <c:strRef>
              <c:f>Sheet1!$A$2:$A$11</c:f>
              <c:strCache>
                <c:ptCount val="10"/>
                <c:pt idx="0">
                  <c:v>Accommodation and Food Services</c:v>
                </c:pt>
                <c:pt idx="1">
                  <c:v>Retail Trade</c:v>
                </c:pt>
                <c:pt idx="2">
                  <c:v>Manufacturing</c:v>
                </c:pt>
                <c:pt idx="3">
                  <c:v>All industries</c:v>
                </c:pt>
                <c:pt idx="4">
                  <c:v>Transport, Postal and Warehousing</c:v>
                </c:pt>
                <c:pt idx="5">
                  <c:v>Health Care and Social Assistance</c:v>
                </c:pt>
                <c:pt idx="6">
                  <c:v>Public Administration and Safety</c:v>
                </c:pt>
                <c:pt idx="7">
                  <c:v>Professional, Scientific and Technical Services</c:v>
                </c:pt>
                <c:pt idx="8">
                  <c:v>Construction</c:v>
                </c:pt>
                <c:pt idx="9">
                  <c:v>Education and Training</c:v>
                </c:pt>
              </c:strCache>
            </c:strRef>
          </c:cat>
          <c:val>
            <c:numRef>
              <c:f>Sheet1!$D$2:$D$11</c:f>
              <c:numCache>
                <c:formatCode>General</c:formatCode>
                <c:ptCount val="10"/>
                <c:pt idx="0">
                  <c:v>6.0572388548077116</c:v>
                </c:pt>
                <c:pt idx="1">
                  <c:v>4.2066433455645535</c:v>
                </c:pt>
                <c:pt idx="2">
                  <c:v>3.2730459164223458</c:v>
                </c:pt>
                <c:pt idx="3">
                  <c:v>4.11806630274969</c:v>
                </c:pt>
                <c:pt idx="4">
                  <c:v>4.0296577284864021</c:v>
                </c:pt>
                <c:pt idx="5">
                  <c:v>4.3297585747638534</c:v>
                </c:pt>
                <c:pt idx="6">
                  <c:v>4.2908591638897375</c:v>
                </c:pt>
                <c:pt idx="7">
                  <c:v>6.1113168359894443</c:v>
                </c:pt>
                <c:pt idx="8">
                  <c:v>3.7957775177279718</c:v>
                </c:pt>
                <c:pt idx="9">
                  <c:v>4.7158638879353898</c:v>
                </c:pt>
              </c:numCache>
            </c:numRef>
          </c:val>
          <c:extLst>
            <c:ext xmlns:c16="http://schemas.microsoft.com/office/drawing/2014/chart" uri="{C3380CC4-5D6E-409C-BE32-E72D297353CC}">
              <c16:uniqueId val="{00000007-5E68-074E-AA71-B782DAD76BDC}"/>
            </c:ext>
          </c:extLst>
        </c:ser>
        <c:ser>
          <c:idx val="0"/>
          <c:order val="2"/>
          <c:tx>
            <c:strRef>
              <c:f>Sheet1!$B$1</c:f>
              <c:strCache>
                <c:ptCount val="1"/>
                <c:pt idx="0">
                  <c:v>WPI</c:v>
                </c:pt>
              </c:strCache>
            </c:strRef>
          </c:tx>
          <c:spPr>
            <a:solidFill>
              <a:schemeClr val="tx2"/>
            </a:solidFill>
            <a:ln w="9525">
              <a:solidFill>
                <a:srgbClr val="FFFFFF"/>
              </a:solidFill>
            </a:ln>
          </c:spPr>
          <c:invertIfNegative val="0"/>
          <c:cat>
            <c:strRef>
              <c:f>Sheet1!$A$2:$A$11</c:f>
              <c:strCache>
                <c:ptCount val="10"/>
                <c:pt idx="0">
                  <c:v>Accommodation and Food Services</c:v>
                </c:pt>
                <c:pt idx="1">
                  <c:v>Retail Trade</c:v>
                </c:pt>
                <c:pt idx="2">
                  <c:v>Manufacturing</c:v>
                </c:pt>
                <c:pt idx="3">
                  <c:v>All industries</c:v>
                </c:pt>
                <c:pt idx="4">
                  <c:v>Transport, Postal and Warehousing</c:v>
                </c:pt>
                <c:pt idx="5">
                  <c:v>Health Care and Social Assistance</c:v>
                </c:pt>
                <c:pt idx="6">
                  <c:v>Public Administration and Safety</c:v>
                </c:pt>
                <c:pt idx="7">
                  <c:v>Professional, Scientific and Technical Services</c:v>
                </c:pt>
                <c:pt idx="8">
                  <c:v>Construction</c:v>
                </c:pt>
                <c:pt idx="9">
                  <c:v>Education and Training</c:v>
                </c:pt>
              </c:strCache>
            </c:strRef>
          </c:cat>
          <c:val>
            <c:numRef>
              <c:f>Sheet1!$B$2:$B$11</c:f>
              <c:numCache>
                <c:formatCode>General</c:formatCode>
                <c:ptCount val="10"/>
                <c:pt idx="0">
                  <c:v>2.7097480850926781</c:v>
                </c:pt>
                <c:pt idx="1">
                  <c:v>3.0016683589407123</c:v>
                </c:pt>
                <c:pt idx="2">
                  <c:v>3.2767923319886538</c:v>
                </c:pt>
                <c:pt idx="3">
                  <c:v>3.3232716141061047</c:v>
                </c:pt>
                <c:pt idx="4">
                  <c:v>3.3717766585444675</c:v>
                </c:pt>
                <c:pt idx="5">
                  <c:v>3.3920156447692973</c:v>
                </c:pt>
                <c:pt idx="6">
                  <c:v>3.396900446860962</c:v>
                </c:pt>
                <c:pt idx="7">
                  <c:v>3.4643468407760558</c:v>
                </c:pt>
                <c:pt idx="8">
                  <c:v>3.5129971055604781</c:v>
                </c:pt>
                <c:pt idx="9">
                  <c:v>3.5829561726680392</c:v>
                </c:pt>
              </c:numCache>
            </c:numRef>
          </c:val>
          <c:extLst>
            <c:ext xmlns:c16="http://schemas.microsoft.com/office/drawing/2014/chart" uri="{C3380CC4-5D6E-409C-BE32-E72D297353CC}">
              <c16:uniqueId val="{00000004-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extTo"/>
        <c:spPr>
          <a:ln>
            <a:solidFill>
              <a:schemeClr val="tx1"/>
            </a:solidFill>
          </a:ln>
        </c:spPr>
        <c:txPr>
          <a:bodyPr/>
          <a:lstStyle/>
          <a:p>
            <a:pPr>
              <a:defRPr sz="1800"/>
            </a:pPr>
            <a:endParaRPr lang="en-US"/>
          </a:p>
        </c:txPr>
        <c:crossAx val="342778624"/>
        <c:crosses val="autoZero"/>
        <c:auto val="1"/>
        <c:lblAlgn val="ctr"/>
        <c:lblOffset val="100"/>
        <c:noMultiLvlLbl val="0"/>
      </c:catAx>
      <c:valAx>
        <c:axId val="342778624"/>
        <c:scaling>
          <c:orientation val="minMax"/>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44513682874253624"/>
          <c:y val="2.4583951378329062E-2"/>
          <c:w val="0.13703072975380359"/>
          <c:h val="0.89169651965510666"/>
        </c:manualLayout>
      </c:layout>
      <c:barChart>
        <c:barDir val="bar"/>
        <c:grouping val="clustered"/>
        <c:varyColors val="0"/>
        <c:ser>
          <c:idx val="0"/>
          <c:order val="0"/>
          <c:tx>
            <c:strRef>
              <c:f>Sheet1!$B$1</c:f>
              <c:strCache>
                <c:ptCount val="1"/>
                <c:pt idx="0">
                  <c:v>WPI</c:v>
                </c:pt>
              </c:strCache>
            </c:strRef>
          </c:tx>
          <c:spPr>
            <a:solidFill>
              <a:srgbClr val="FFE07F"/>
            </a:solidFill>
            <a:ln w="9525">
              <a:solidFill>
                <a:srgbClr val="FFFFFF"/>
              </a:solidFill>
            </a:ln>
          </c:spPr>
          <c:invertIfNegative val="0"/>
          <c:dPt>
            <c:idx val="5"/>
            <c:invertIfNegative val="0"/>
            <c:bubble3D val="0"/>
            <c:spPr>
              <a:solidFill>
                <a:srgbClr val="FFC35A"/>
              </a:solidFill>
              <a:ln w="9525">
                <a:solidFill>
                  <a:srgbClr val="FFFFFF"/>
                </a:solidFill>
              </a:ln>
            </c:spPr>
            <c:extLst>
              <c:ext xmlns:c16="http://schemas.microsoft.com/office/drawing/2014/chart" uri="{C3380CC4-5D6E-409C-BE32-E72D297353CC}">
                <c16:uniqueId val="{00000002-E8A2-EA44-8B4F-3B6F16FA1713}"/>
              </c:ext>
            </c:extLst>
          </c:dPt>
          <c:dPt>
            <c:idx val="7"/>
            <c:invertIfNegative val="0"/>
            <c:bubble3D val="0"/>
            <c:spPr>
              <a:solidFill>
                <a:srgbClr val="FFC35A"/>
              </a:solidFill>
              <a:ln w="9525">
                <a:solidFill>
                  <a:srgbClr val="FFFFFF"/>
                </a:solidFill>
              </a:ln>
            </c:spPr>
            <c:extLst>
              <c:ext xmlns:c16="http://schemas.microsoft.com/office/drawing/2014/chart" uri="{C3380CC4-5D6E-409C-BE32-E72D297353CC}">
                <c16:uniqueId val="{00000001-E8A2-EA44-8B4F-3B6F16FA1713}"/>
              </c:ext>
            </c:extLst>
          </c:dPt>
          <c:dPt>
            <c:idx val="9"/>
            <c:invertIfNegative val="0"/>
            <c:bubble3D val="0"/>
            <c:spPr>
              <a:solidFill>
                <a:srgbClr val="FFC35A"/>
              </a:solidFill>
              <a:ln w="9525">
                <a:solidFill>
                  <a:srgbClr val="FFFFFF"/>
                </a:solidFill>
              </a:ln>
            </c:spPr>
            <c:extLst>
              <c:ext xmlns:c16="http://schemas.microsoft.com/office/drawing/2014/chart" uri="{C3380CC4-5D6E-409C-BE32-E72D297353CC}">
                <c16:uniqueId val="{00000000-E8A2-EA44-8B4F-3B6F16FA1713}"/>
              </c:ext>
            </c:extLst>
          </c:dPt>
          <c:cat>
            <c:strRef>
              <c:f>Sheet1!$A$2:$A$11</c:f>
              <c:strCache>
                <c:ptCount val="10"/>
                <c:pt idx="0">
                  <c:v>Accom'n 
and Food</c:v>
                </c:pt>
                <c:pt idx="1">
                  <c:v>Retail Trade</c:v>
                </c:pt>
                <c:pt idx="2">
                  <c:v>Manufacturing</c:v>
                </c:pt>
                <c:pt idx="3">
                  <c:v>All industries</c:v>
                </c:pt>
                <c:pt idx="4">
                  <c:v>Transport</c:v>
                </c:pt>
                <c:pt idx="5">
                  <c:v>Health Care</c:v>
                </c:pt>
                <c:pt idx="6">
                  <c:v>Public Admin.</c:v>
                </c:pt>
                <c:pt idx="7">
                  <c:v>Professional, Sci. and Tech.</c:v>
                </c:pt>
                <c:pt idx="8">
                  <c:v>Construction</c:v>
                </c:pt>
                <c:pt idx="9">
                  <c:v>Education and Training</c:v>
                </c:pt>
              </c:strCache>
            </c:strRef>
          </c:cat>
          <c:val>
            <c:numRef>
              <c:f>Sheet1!$B$2:$B$11</c:f>
              <c:numCache>
                <c:formatCode>General</c:formatCode>
                <c:ptCount val="10"/>
                <c:pt idx="0">
                  <c:v>2.7097480850926781</c:v>
                </c:pt>
                <c:pt idx="1">
                  <c:v>3.0016683589407123</c:v>
                </c:pt>
                <c:pt idx="2">
                  <c:v>3.2767923319886538</c:v>
                </c:pt>
                <c:pt idx="3">
                  <c:v>3.3232716141061047</c:v>
                </c:pt>
                <c:pt idx="4">
                  <c:v>3.3717766585444675</c:v>
                </c:pt>
                <c:pt idx="5">
                  <c:v>3.3920156447692973</c:v>
                </c:pt>
                <c:pt idx="6">
                  <c:v>3.396900446860962</c:v>
                </c:pt>
                <c:pt idx="7">
                  <c:v>3.4643468407760558</c:v>
                </c:pt>
                <c:pt idx="8">
                  <c:v>3.5129971055604781</c:v>
                </c:pt>
                <c:pt idx="9">
                  <c:v>3.5829561726680392</c:v>
                </c:pt>
              </c:numCache>
            </c:numRef>
          </c:val>
          <c:extLst>
            <c:ext xmlns:c16="http://schemas.microsoft.com/office/drawing/2014/chart" uri="{C3380CC4-5D6E-409C-BE32-E72D297353CC}">
              <c16:uniqueId val="{00000004-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extTo"/>
        <c:spPr>
          <a:ln>
            <a:solidFill>
              <a:schemeClr val="tx1"/>
            </a:solidFill>
          </a:ln>
        </c:spPr>
        <c:txPr>
          <a:bodyPr rot="0" vert="horz" anchor="ctr" anchorCtr="1"/>
          <a:lstStyle/>
          <a:p>
            <a:pPr>
              <a:defRPr sz="1800"/>
            </a:pPr>
            <a:endParaRPr lang="en-US"/>
          </a:p>
        </c:txPr>
        <c:crossAx val="342778624"/>
        <c:crosses val="autoZero"/>
        <c:auto val="1"/>
        <c:lblAlgn val="ctr"/>
        <c:lblOffset val="100"/>
        <c:noMultiLvlLbl val="0"/>
      </c:catAx>
      <c:valAx>
        <c:axId val="342778624"/>
        <c:scaling>
          <c:orientation val="minMax"/>
          <c:max val="4"/>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9965830191132505E-2"/>
          <c:y val="2.4583951378329062E-2"/>
          <c:w val="0.90095852294890133"/>
          <c:h val="0.89169651965510666"/>
        </c:manualLayout>
      </c:layout>
      <c:barChart>
        <c:barDir val="bar"/>
        <c:grouping val="clustered"/>
        <c:varyColors val="0"/>
        <c:ser>
          <c:idx val="0"/>
          <c:order val="0"/>
          <c:tx>
            <c:strRef>
              <c:f>Sheet1!$B$1</c:f>
              <c:strCache>
                <c:ptCount val="1"/>
                <c:pt idx="0">
                  <c:v>Growt prof &amp; mgr</c:v>
                </c:pt>
              </c:strCache>
            </c:strRef>
          </c:tx>
          <c:spPr>
            <a:solidFill>
              <a:srgbClr val="F68B33"/>
            </a:solidFill>
            <a:ln w="9525">
              <a:solidFill>
                <a:srgbClr val="FFFFFF"/>
              </a:solidFill>
            </a:ln>
          </c:spPr>
          <c:invertIfNegative val="0"/>
          <c:dPt>
            <c:idx val="5"/>
            <c:invertIfNegative val="0"/>
            <c:bubble3D val="0"/>
            <c:spPr>
              <a:solidFill>
                <a:srgbClr val="D4582A"/>
              </a:solidFill>
              <a:ln w="9525">
                <a:solidFill>
                  <a:srgbClr val="FFFFFF"/>
                </a:solidFill>
              </a:ln>
            </c:spPr>
            <c:extLst>
              <c:ext xmlns:c16="http://schemas.microsoft.com/office/drawing/2014/chart" uri="{C3380CC4-5D6E-409C-BE32-E72D297353CC}">
                <c16:uniqueId val="{00000002-7EF8-2648-832C-15ECA81E32B6}"/>
              </c:ext>
            </c:extLst>
          </c:dPt>
          <c:dPt>
            <c:idx val="7"/>
            <c:invertIfNegative val="0"/>
            <c:bubble3D val="0"/>
            <c:spPr>
              <a:solidFill>
                <a:srgbClr val="D4582A"/>
              </a:solidFill>
              <a:ln w="9525">
                <a:solidFill>
                  <a:srgbClr val="FFFFFF"/>
                </a:solidFill>
              </a:ln>
            </c:spPr>
            <c:extLst>
              <c:ext xmlns:c16="http://schemas.microsoft.com/office/drawing/2014/chart" uri="{C3380CC4-5D6E-409C-BE32-E72D297353CC}">
                <c16:uniqueId val="{00000003-7EF8-2648-832C-15ECA81E32B6}"/>
              </c:ext>
            </c:extLst>
          </c:dPt>
          <c:dPt>
            <c:idx val="9"/>
            <c:invertIfNegative val="0"/>
            <c:bubble3D val="0"/>
            <c:spPr>
              <a:solidFill>
                <a:srgbClr val="D4582A"/>
              </a:solidFill>
              <a:ln w="9525">
                <a:solidFill>
                  <a:srgbClr val="FFFFFF"/>
                </a:solidFill>
              </a:ln>
            </c:spPr>
            <c:extLst>
              <c:ext xmlns:c16="http://schemas.microsoft.com/office/drawing/2014/chart" uri="{C3380CC4-5D6E-409C-BE32-E72D297353CC}">
                <c16:uniqueId val="{00000001-7EF8-2648-832C-15ECA81E32B6}"/>
              </c:ext>
            </c:extLst>
          </c:dPt>
          <c:cat>
            <c:strRef>
              <c:f>Sheet1!$A$2:$A$11</c:f>
              <c:strCache>
                <c:ptCount val="10"/>
                <c:pt idx="0">
                  <c:v>Accom'n 
and Food</c:v>
                </c:pt>
                <c:pt idx="1">
                  <c:v>Retail Trade</c:v>
                </c:pt>
                <c:pt idx="2">
                  <c:v>Manufacturing</c:v>
                </c:pt>
                <c:pt idx="3">
                  <c:v>All industries</c:v>
                </c:pt>
                <c:pt idx="4">
                  <c:v>Transport</c:v>
                </c:pt>
                <c:pt idx="5">
                  <c:v>Health Care</c:v>
                </c:pt>
                <c:pt idx="6">
                  <c:v>Public Admin.</c:v>
                </c:pt>
                <c:pt idx="7">
                  <c:v>Professional, Sci. and Tech.</c:v>
                </c:pt>
                <c:pt idx="8">
                  <c:v>Construction</c:v>
                </c:pt>
                <c:pt idx="9">
                  <c:v>Education and Training</c:v>
                </c:pt>
              </c:strCache>
            </c:strRef>
          </c:cat>
          <c:val>
            <c:numRef>
              <c:f>Sheet1!$B$2:$B$11</c:f>
              <c:numCache>
                <c:formatCode>General</c:formatCode>
                <c:ptCount val="10"/>
                <c:pt idx="0">
                  <c:v>1.4890632402151827</c:v>
                </c:pt>
                <c:pt idx="1">
                  <c:v>2.0893776439066425</c:v>
                </c:pt>
                <c:pt idx="2">
                  <c:v>0.74270675104832762</c:v>
                </c:pt>
                <c:pt idx="3">
                  <c:v>2.5937947803179373</c:v>
                </c:pt>
                <c:pt idx="4">
                  <c:v>2.8736914591973099</c:v>
                </c:pt>
                <c:pt idx="5">
                  <c:v>4.7313157179626142</c:v>
                </c:pt>
                <c:pt idx="6">
                  <c:v>2.7792158061883621</c:v>
                </c:pt>
                <c:pt idx="7">
                  <c:v>4.1759686035976351</c:v>
                </c:pt>
                <c:pt idx="8">
                  <c:v>4.9829768496426619</c:v>
                </c:pt>
                <c:pt idx="9">
                  <c:v>2.2834434405109461</c:v>
                </c:pt>
              </c:numCache>
            </c:numRef>
          </c:val>
          <c:extLst>
            <c:ext xmlns:c16="http://schemas.microsoft.com/office/drawing/2014/chart" uri="{C3380CC4-5D6E-409C-BE32-E72D297353CC}">
              <c16:uniqueId val="{00000000-7EF8-2648-832C-15ECA81E32B6}"/>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one"/>
        <c:spPr>
          <a:ln>
            <a:solidFill>
              <a:schemeClr val="tx1"/>
            </a:solidFill>
          </a:ln>
        </c:spPr>
        <c:txPr>
          <a:bodyPr rot="0" vert="horz" anchor="ctr" anchorCtr="1"/>
          <a:lstStyle/>
          <a:p>
            <a:pPr>
              <a:defRPr sz="1800"/>
            </a:pPr>
            <a:endParaRPr lang="en-US"/>
          </a:p>
        </c:txPr>
        <c:crossAx val="342778624"/>
        <c:crosses val="autoZero"/>
        <c:auto val="1"/>
        <c:lblAlgn val="ctr"/>
        <c:lblOffset val="100"/>
        <c:noMultiLvlLbl val="0"/>
      </c:catAx>
      <c:valAx>
        <c:axId val="342778624"/>
        <c:scaling>
          <c:orientation val="minMax"/>
          <c:max val="6"/>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majorUnit val="3"/>
      </c:valAx>
    </c:plotArea>
    <c:plotVisOnly val="1"/>
    <c:dispBlanksAs val="gap"/>
    <c:showDLblsOverMax val="0"/>
  </c:chart>
  <c:txPr>
    <a:bodyPr/>
    <a:lstStyle/>
    <a:p>
      <a:pPr>
        <a:defRPr sz="1800"/>
      </a:pPr>
      <a:endParaRPr lang="en-US"/>
    </a:p>
  </c:txPr>
  <c:externalData r:id="rId2">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9965830191132505E-2"/>
          <c:y val="2.4583951378329062E-2"/>
          <c:w val="0.90095852294890133"/>
          <c:h val="0.89169651965510666"/>
        </c:manualLayout>
      </c:layout>
      <c:barChart>
        <c:barDir val="bar"/>
        <c:grouping val="clustered"/>
        <c:varyColors val="0"/>
        <c:ser>
          <c:idx val="0"/>
          <c:order val="0"/>
          <c:tx>
            <c:strRef>
              <c:f>Sheet1!$B$1</c:f>
              <c:strCache>
                <c:ptCount val="1"/>
                <c:pt idx="0">
                  <c:v>Growth in underemployed</c:v>
                </c:pt>
              </c:strCache>
            </c:strRef>
          </c:tx>
          <c:spPr>
            <a:solidFill>
              <a:schemeClr val="tx2"/>
            </a:solidFill>
            <a:ln w="9525">
              <a:solidFill>
                <a:srgbClr val="FFFFFF"/>
              </a:solidFill>
            </a:ln>
          </c:spPr>
          <c:invertIfNegative val="0"/>
          <c:dPt>
            <c:idx val="5"/>
            <c:invertIfNegative val="0"/>
            <c:bubble3D val="0"/>
            <c:spPr>
              <a:solidFill>
                <a:srgbClr val="621214"/>
              </a:solidFill>
              <a:ln w="9525">
                <a:solidFill>
                  <a:srgbClr val="FFFFFF"/>
                </a:solidFill>
              </a:ln>
            </c:spPr>
            <c:extLst>
              <c:ext xmlns:c16="http://schemas.microsoft.com/office/drawing/2014/chart" uri="{C3380CC4-5D6E-409C-BE32-E72D297353CC}">
                <c16:uniqueId val="{00000002-AF7E-2C46-876A-2F2EE3E2385F}"/>
              </c:ext>
            </c:extLst>
          </c:dPt>
          <c:dPt>
            <c:idx val="7"/>
            <c:invertIfNegative val="0"/>
            <c:bubble3D val="0"/>
            <c:spPr>
              <a:solidFill>
                <a:srgbClr val="621214"/>
              </a:solidFill>
              <a:ln w="9525">
                <a:solidFill>
                  <a:srgbClr val="FFFFFF"/>
                </a:solidFill>
              </a:ln>
            </c:spPr>
            <c:extLst>
              <c:ext xmlns:c16="http://schemas.microsoft.com/office/drawing/2014/chart" uri="{C3380CC4-5D6E-409C-BE32-E72D297353CC}">
                <c16:uniqueId val="{00000000-AF7E-2C46-876A-2F2EE3E2385F}"/>
              </c:ext>
            </c:extLst>
          </c:dPt>
          <c:dPt>
            <c:idx val="9"/>
            <c:invertIfNegative val="0"/>
            <c:bubble3D val="0"/>
            <c:spPr>
              <a:solidFill>
                <a:srgbClr val="621214"/>
              </a:solidFill>
              <a:ln w="9525">
                <a:solidFill>
                  <a:srgbClr val="FFFFFF"/>
                </a:solidFill>
              </a:ln>
            </c:spPr>
            <c:extLst>
              <c:ext xmlns:c16="http://schemas.microsoft.com/office/drawing/2014/chart" uri="{C3380CC4-5D6E-409C-BE32-E72D297353CC}">
                <c16:uniqueId val="{00000001-AF7E-2C46-876A-2F2EE3E2385F}"/>
              </c:ext>
            </c:extLst>
          </c:dPt>
          <c:cat>
            <c:strRef>
              <c:f>Sheet1!$A$2:$A$11</c:f>
              <c:strCache>
                <c:ptCount val="10"/>
                <c:pt idx="0">
                  <c:v>Accom'n 
and Food</c:v>
                </c:pt>
                <c:pt idx="1">
                  <c:v>Retail Trade</c:v>
                </c:pt>
                <c:pt idx="2">
                  <c:v>Manufacturing</c:v>
                </c:pt>
                <c:pt idx="3">
                  <c:v>All industries</c:v>
                </c:pt>
                <c:pt idx="4">
                  <c:v>Transport</c:v>
                </c:pt>
                <c:pt idx="5">
                  <c:v>Health Care</c:v>
                </c:pt>
                <c:pt idx="6">
                  <c:v>Public Admin.</c:v>
                </c:pt>
                <c:pt idx="7">
                  <c:v>Professional, Sci. and Tech.</c:v>
                </c:pt>
                <c:pt idx="8">
                  <c:v>Construction</c:v>
                </c:pt>
                <c:pt idx="9">
                  <c:v>Education and Training</c:v>
                </c:pt>
              </c:strCache>
            </c:strRef>
          </c:cat>
          <c:val>
            <c:numRef>
              <c:f>Sheet1!$B$2:$B$11</c:f>
              <c:numCache>
                <c:formatCode>General</c:formatCode>
                <c:ptCount val="10"/>
                <c:pt idx="0">
                  <c:v>6.0572388548077116</c:v>
                </c:pt>
                <c:pt idx="1">
                  <c:v>4.2066433455645535</c:v>
                </c:pt>
                <c:pt idx="2">
                  <c:v>3.2730459164223458</c:v>
                </c:pt>
                <c:pt idx="3">
                  <c:v>4.11806630274969</c:v>
                </c:pt>
                <c:pt idx="4">
                  <c:v>4.0296577284864021</c:v>
                </c:pt>
                <c:pt idx="5">
                  <c:v>4.3297585747638534</c:v>
                </c:pt>
                <c:pt idx="6">
                  <c:v>4.2908591638897375</c:v>
                </c:pt>
                <c:pt idx="7">
                  <c:v>6.1113168359894443</c:v>
                </c:pt>
                <c:pt idx="8">
                  <c:v>3.7957775177279718</c:v>
                </c:pt>
                <c:pt idx="9">
                  <c:v>4.7158638879353898</c:v>
                </c:pt>
              </c:numCache>
            </c:numRef>
          </c:val>
          <c:extLst>
            <c:ext xmlns:c16="http://schemas.microsoft.com/office/drawing/2014/chart" uri="{C3380CC4-5D6E-409C-BE32-E72D297353CC}">
              <c16:uniqueId val="{00000000-7EF8-2648-832C-15ECA81E32B6}"/>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one"/>
        <c:spPr>
          <a:ln>
            <a:solidFill>
              <a:schemeClr val="tx1"/>
            </a:solidFill>
          </a:ln>
        </c:spPr>
        <c:txPr>
          <a:bodyPr rot="0" vert="horz" anchor="ctr" anchorCtr="1"/>
          <a:lstStyle/>
          <a:p>
            <a:pPr>
              <a:defRPr sz="1800"/>
            </a:pPr>
            <a:endParaRPr lang="en-US"/>
          </a:p>
        </c:txPr>
        <c:crossAx val="342778624"/>
        <c:crosses val="autoZero"/>
        <c:auto val="1"/>
        <c:lblAlgn val="ctr"/>
        <c:lblOffset val="100"/>
        <c:noMultiLvlLbl val="0"/>
      </c:catAx>
      <c:valAx>
        <c:axId val="342778624"/>
        <c:scaling>
          <c:orientation val="minMax"/>
          <c:max val="6.2"/>
          <c:min val="0"/>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majorUnit val="3"/>
      </c:valAx>
    </c:plotArea>
    <c:plotVisOnly val="1"/>
    <c:dispBlanksAs val="gap"/>
    <c:showDLblsOverMax val="0"/>
  </c:chart>
  <c:txPr>
    <a:bodyPr/>
    <a:lstStyle/>
    <a:p>
      <a:pPr>
        <a:defRPr sz="1800"/>
      </a:pPr>
      <a:endParaRPr lang="en-US"/>
    </a:p>
  </c:txPr>
  <c:externalData r:id="rId2">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51708932631871107"/>
          <c:y val="2.4583951378329062E-2"/>
          <c:w val="0.41829108180263941"/>
          <c:h val="0.89169651965510666"/>
        </c:manualLayout>
      </c:layout>
      <c:barChart>
        <c:barDir val="bar"/>
        <c:grouping val="clustered"/>
        <c:varyColors val="0"/>
        <c:ser>
          <c:idx val="0"/>
          <c:order val="0"/>
          <c:tx>
            <c:strRef>
              <c:f>Sheet1!$B$1</c:f>
              <c:strCache>
                <c:ptCount val="1"/>
                <c:pt idx="0">
                  <c:v>Growth in employed</c:v>
                </c:pt>
              </c:strCache>
            </c:strRef>
          </c:tx>
          <c:spPr>
            <a:solidFill>
              <a:srgbClr val="FFC35A"/>
            </a:solidFill>
            <a:ln w="9525">
              <a:solidFill>
                <a:srgbClr val="FFFFFF"/>
              </a:solidFill>
            </a:ln>
          </c:spPr>
          <c:invertIfNegative val="0"/>
          <c:dPt>
            <c:idx val="6"/>
            <c:invertIfNegative val="0"/>
            <c:bubble3D val="0"/>
            <c:spPr>
              <a:solidFill>
                <a:srgbClr val="F68B33"/>
              </a:solidFill>
              <a:ln w="9525">
                <a:solidFill>
                  <a:srgbClr val="FFFFFF"/>
                </a:solidFill>
              </a:ln>
            </c:spPr>
            <c:extLst>
              <c:ext xmlns:c16="http://schemas.microsoft.com/office/drawing/2014/chart" uri="{C3380CC4-5D6E-409C-BE32-E72D297353CC}">
                <c16:uniqueId val="{00000000-08C7-544B-A254-3A7F1B7E6113}"/>
              </c:ext>
            </c:extLst>
          </c:dPt>
          <c:dPt>
            <c:idx val="8"/>
            <c:invertIfNegative val="0"/>
            <c:bubble3D val="0"/>
            <c:spPr>
              <a:solidFill>
                <a:srgbClr val="F68B33"/>
              </a:solidFill>
              <a:ln w="9525">
                <a:solidFill>
                  <a:srgbClr val="FFFFFF"/>
                </a:solidFill>
              </a:ln>
            </c:spPr>
            <c:extLst>
              <c:ext xmlns:c16="http://schemas.microsoft.com/office/drawing/2014/chart" uri="{C3380CC4-5D6E-409C-BE32-E72D297353CC}">
                <c16:uniqueId val="{00000001-08C7-544B-A254-3A7F1B7E6113}"/>
              </c:ext>
            </c:extLst>
          </c:dPt>
          <c:dPt>
            <c:idx val="9"/>
            <c:invertIfNegative val="0"/>
            <c:bubble3D val="0"/>
            <c:spPr>
              <a:solidFill>
                <a:srgbClr val="F68B33"/>
              </a:solidFill>
              <a:ln w="9525">
                <a:solidFill>
                  <a:srgbClr val="FFFFFF"/>
                </a:solidFill>
              </a:ln>
            </c:spPr>
            <c:extLst>
              <c:ext xmlns:c16="http://schemas.microsoft.com/office/drawing/2014/chart" uri="{C3380CC4-5D6E-409C-BE32-E72D297353CC}">
                <c16:uniqueId val="{00000000-E8A2-EA44-8B4F-3B6F16FA1713}"/>
              </c:ext>
            </c:extLst>
          </c:dPt>
          <c:cat>
            <c:strRef>
              <c:f>Sheet1!$A$2:$A$11</c:f>
              <c:strCache>
                <c:ptCount val="10"/>
                <c:pt idx="0">
                  <c:v>Manufacturing</c:v>
                </c:pt>
                <c:pt idx="1">
                  <c:v>Retail Trade</c:v>
                </c:pt>
                <c:pt idx="2">
                  <c:v>All industries</c:v>
                </c:pt>
                <c:pt idx="3">
                  <c:v>Transport</c:v>
                </c:pt>
                <c:pt idx="4">
                  <c:v>Public admin.</c:v>
                </c:pt>
                <c:pt idx="5">
                  <c:v>Construction</c:v>
                </c:pt>
                <c:pt idx="6">
                  <c:v>Education</c:v>
                </c:pt>
                <c:pt idx="7">
                  <c:v>Accom'n and food</c:v>
                </c:pt>
                <c:pt idx="8">
                  <c:v>Professional, sci. &amp; tech.</c:v>
                </c:pt>
                <c:pt idx="9">
                  <c:v>Health care</c:v>
                </c:pt>
              </c:strCache>
            </c:strRef>
          </c:cat>
          <c:val>
            <c:numRef>
              <c:f>Sheet1!$B$2:$B$11</c:f>
              <c:numCache>
                <c:formatCode>General</c:formatCode>
                <c:ptCount val="10"/>
                <c:pt idx="0">
                  <c:v>-1.2361599897388276</c:v>
                </c:pt>
                <c:pt idx="1">
                  <c:v>0.73337449923738252</c:v>
                </c:pt>
                <c:pt idx="2">
                  <c:v>1.7696845628440983</c:v>
                </c:pt>
                <c:pt idx="3">
                  <c:v>1.9602438457776872</c:v>
                </c:pt>
                <c:pt idx="4">
                  <c:v>1.9882087473145793</c:v>
                </c:pt>
                <c:pt idx="5">
                  <c:v>2.1883057096948599</c:v>
                </c:pt>
                <c:pt idx="6">
                  <c:v>2.5273752041833131</c:v>
                </c:pt>
                <c:pt idx="7">
                  <c:v>2.7295534702583391</c:v>
                </c:pt>
                <c:pt idx="8">
                  <c:v>3.1743630750900476</c:v>
                </c:pt>
                <c:pt idx="9">
                  <c:v>3.9889921255276795</c:v>
                </c:pt>
              </c:numCache>
            </c:numRef>
          </c:val>
          <c:extLst>
            <c:ext xmlns:c16="http://schemas.microsoft.com/office/drawing/2014/chart" uri="{C3380CC4-5D6E-409C-BE32-E72D297353CC}">
              <c16:uniqueId val="{00000004-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low"/>
        <c:spPr>
          <a:ln>
            <a:solidFill>
              <a:schemeClr val="tx1"/>
            </a:solidFill>
          </a:ln>
        </c:spPr>
        <c:txPr>
          <a:bodyPr rot="0" vert="horz" anchor="ctr" anchorCtr="1"/>
          <a:lstStyle/>
          <a:p>
            <a:pPr>
              <a:defRPr sz="1800"/>
            </a:pPr>
            <a:endParaRPr lang="en-US"/>
          </a:p>
        </c:txPr>
        <c:crossAx val="342778624"/>
        <c:crosses val="autoZero"/>
        <c:auto val="1"/>
        <c:lblAlgn val="ctr"/>
        <c:lblOffset val="100"/>
        <c:tickLblSkip val="1"/>
        <c:noMultiLvlLbl val="0"/>
      </c:catAx>
      <c:valAx>
        <c:axId val="342778624"/>
        <c:scaling>
          <c:orientation val="minMax"/>
          <c:max val="4"/>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9965830191132505E-2"/>
          <c:y val="2.4583951378329062E-2"/>
          <c:w val="0.81473910214842826"/>
          <c:h val="0.89169651965510666"/>
        </c:manualLayout>
      </c:layout>
      <c:barChart>
        <c:barDir val="bar"/>
        <c:grouping val="clustered"/>
        <c:varyColors val="0"/>
        <c:ser>
          <c:idx val="0"/>
          <c:order val="0"/>
          <c:tx>
            <c:strRef>
              <c:f>Sheet1!$B$1</c:f>
              <c:strCache>
                <c:ptCount val="1"/>
                <c:pt idx="0">
                  <c:v>Growth in underemployed</c:v>
                </c:pt>
              </c:strCache>
            </c:strRef>
          </c:tx>
          <c:spPr>
            <a:solidFill>
              <a:srgbClr val="F68B33"/>
            </a:solidFill>
            <a:ln w="9525">
              <a:solidFill>
                <a:srgbClr val="FFFFFF"/>
              </a:solidFill>
            </a:ln>
          </c:spPr>
          <c:invertIfNegative val="0"/>
          <c:dPt>
            <c:idx val="5"/>
            <c:invertIfNegative val="0"/>
            <c:bubble3D val="0"/>
            <c:extLst>
              <c:ext xmlns:c16="http://schemas.microsoft.com/office/drawing/2014/chart" uri="{C3380CC4-5D6E-409C-BE32-E72D297353CC}">
                <c16:uniqueId val="{00000002-7EF8-2648-832C-15ECA81E32B6}"/>
              </c:ext>
            </c:extLst>
          </c:dPt>
          <c:dPt>
            <c:idx val="6"/>
            <c:invertIfNegative val="0"/>
            <c:bubble3D val="0"/>
            <c:spPr>
              <a:solidFill>
                <a:srgbClr val="A02226"/>
              </a:solidFill>
              <a:ln w="9525">
                <a:solidFill>
                  <a:srgbClr val="FFFFFF"/>
                </a:solidFill>
              </a:ln>
            </c:spPr>
            <c:extLst>
              <c:ext xmlns:c16="http://schemas.microsoft.com/office/drawing/2014/chart" uri="{C3380CC4-5D6E-409C-BE32-E72D297353CC}">
                <c16:uniqueId val="{00000001-2EE3-774C-ADCF-5DE0AB1F07CE}"/>
              </c:ext>
            </c:extLst>
          </c:dPt>
          <c:dPt>
            <c:idx val="7"/>
            <c:invertIfNegative val="0"/>
            <c:bubble3D val="0"/>
            <c:extLst>
              <c:ext xmlns:c16="http://schemas.microsoft.com/office/drawing/2014/chart" uri="{C3380CC4-5D6E-409C-BE32-E72D297353CC}">
                <c16:uniqueId val="{00000003-7EF8-2648-832C-15ECA81E32B6}"/>
              </c:ext>
            </c:extLst>
          </c:dPt>
          <c:dPt>
            <c:idx val="8"/>
            <c:invertIfNegative val="0"/>
            <c:bubble3D val="0"/>
            <c:spPr>
              <a:solidFill>
                <a:srgbClr val="A02226"/>
              </a:solidFill>
              <a:ln w="9525">
                <a:solidFill>
                  <a:srgbClr val="FFFFFF"/>
                </a:solidFill>
              </a:ln>
            </c:spPr>
            <c:extLst>
              <c:ext xmlns:c16="http://schemas.microsoft.com/office/drawing/2014/chart" uri="{C3380CC4-5D6E-409C-BE32-E72D297353CC}">
                <c16:uniqueId val="{00000000-2EE3-774C-ADCF-5DE0AB1F07CE}"/>
              </c:ext>
            </c:extLst>
          </c:dPt>
          <c:dPt>
            <c:idx val="9"/>
            <c:invertIfNegative val="0"/>
            <c:bubble3D val="0"/>
            <c:spPr>
              <a:solidFill>
                <a:srgbClr val="A02226"/>
              </a:solidFill>
              <a:ln w="9525">
                <a:solidFill>
                  <a:srgbClr val="FFFFFF"/>
                </a:solidFill>
              </a:ln>
            </c:spPr>
            <c:extLst>
              <c:ext xmlns:c16="http://schemas.microsoft.com/office/drawing/2014/chart" uri="{C3380CC4-5D6E-409C-BE32-E72D297353CC}">
                <c16:uniqueId val="{00000001-7EF8-2648-832C-15ECA81E32B6}"/>
              </c:ext>
            </c:extLst>
          </c:dPt>
          <c:cat>
            <c:strRef>
              <c:f>Sheet1!$A$2:$A$11</c:f>
              <c:strCache>
                <c:ptCount val="10"/>
                <c:pt idx="0">
                  <c:v>Manufacturing</c:v>
                </c:pt>
                <c:pt idx="1">
                  <c:v>Retail Trade</c:v>
                </c:pt>
                <c:pt idx="2">
                  <c:v>All industries</c:v>
                </c:pt>
                <c:pt idx="3">
                  <c:v>Transport, Postal and Warehousing</c:v>
                </c:pt>
                <c:pt idx="4">
                  <c:v>Public Administration and Safety</c:v>
                </c:pt>
                <c:pt idx="5">
                  <c:v>Construction</c:v>
                </c:pt>
                <c:pt idx="6">
                  <c:v>Education and Training</c:v>
                </c:pt>
                <c:pt idx="7">
                  <c:v>Accommodation and Food Services</c:v>
                </c:pt>
                <c:pt idx="8">
                  <c:v>Professional, Scientific and Technical Services</c:v>
                </c:pt>
                <c:pt idx="9">
                  <c:v>Health Care and Social Assistance</c:v>
                </c:pt>
              </c:strCache>
            </c:strRef>
          </c:cat>
          <c:val>
            <c:numRef>
              <c:f>Sheet1!$B$2:$B$11</c:f>
              <c:numCache>
                <c:formatCode>0.00</c:formatCode>
                <c:ptCount val="10"/>
                <c:pt idx="0">
                  <c:v>3.2730459164223458</c:v>
                </c:pt>
                <c:pt idx="1">
                  <c:v>4.2066433455645535</c:v>
                </c:pt>
                <c:pt idx="2">
                  <c:v>4.11806630274969</c:v>
                </c:pt>
                <c:pt idx="3">
                  <c:v>4.0296577284864021</c:v>
                </c:pt>
                <c:pt idx="4">
                  <c:v>4.2908591638897375</c:v>
                </c:pt>
                <c:pt idx="5">
                  <c:v>3.7957775177279718</c:v>
                </c:pt>
                <c:pt idx="6">
                  <c:v>4.7158638879353898</c:v>
                </c:pt>
                <c:pt idx="7">
                  <c:v>6.0572388548077116</c:v>
                </c:pt>
                <c:pt idx="8">
                  <c:v>6.1113168359894443</c:v>
                </c:pt>
                <c:pt idx="9">
                  <c:v>4.3297585747638534</c:v>
                </c:pt>
              </c:numCache>
            </c:numRef>
          </c:val>
          <c:extLst>
            <c:ext xmlns:c16="http://schemas.microsoft.com/office/drawing/2014/chart" uri="{C3380CC4-5D6E-409C-BE32-E72D297353CC}">
              <c16:uniqueId val="{00000000-7EF8-2648-832C-15ECA81E32B6}"/>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one"/>
        <c:spPr>
          <a:ln>
            <a:solidFill>
              <a:schemeClr val="tx1"/>
            </a:solidFill>
          </a:ln>
        </c:spPr>
        <c:txPr>
          <a:bodyPr rot="0" vert="horz" anchor="ctr" anchorCtr="1"/>
          <a:lstStyle/>
          <a:p>
            <a:pPr>
              <a:defRPr sz="1800"/>
            </a:pPr>
            <a:endParaRPr lang="en-US"/>
          </a:p>
        </c:txPr>
        <c:crossAx val="342778624"/>
        <c:crosses val="autoZero"/>
        <c:auto val="1"/>
        <c:lblAlgn val="ctr"/>
        <c:lblOffset val="100"/>
        <c:noMultiLvlLbl val="0"/>
      </c:catAx>
      <c:valAx>
        <c:axId val="342778624"/>
        <c:scaling>
          <c:orientation val="minMax"/>
          <c:max val="6.2"/>
          <c:min val="0"/>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Female_30</c:v>
                </c:pt>
              </c:strCache>
            </c:strRef>
          </c:tx>
          <c:spPr>
            <a:noFill/>
            <a:ln w="9525">
              <a:noFill/>
            </a:ln>
          </c:spPr>
          <c:invertIfNegative val="0"/>
          <c:cat>
            <c:strRef>
              <c:f>Sheet1!$A$2:$A$52</c:f>
              <c:strCache>
                <c:ptCount val="51"/>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pt idx="48">
                  <c:v>Med</c:v>
                </c:pt>
                <c:pt idx="49">
                  <c:v>Med</c:v>
                </c:pt>
                <c:pt idx="50">
                  <c:v>Med</c:v>
                </c:pt>
              </c:strCache>
            </c:strRef>
          </c:cat>
          <c:val>
            <c:numRef>
              <c:f>Sheet1!$B$2:$B$52</c:f>
              <c:numCache>
                <c:formatCode>General</c:formatCode>
                <c:ptCount val="51"/>
                <c:pt idx="0">
                  <c:v>185.02079222008808</c:v>
                </c:pt>
                <c:pt idx="1">
                  <c:v>203.22082788447412</c:v>
                </c:pt>
                <c:pt idx="2">
                  <c:v>218.51259279161081</c:v>
                </c:pt>
                <c:pt idx="3">
                  <c:v>#N/A</c:v>
                </c:pt>
                <c:pt idx="4">
                  <c:v>335.74715987797867</c:v>
                </c:pt>
                <c:pt idx="5">
                  <c:v>356.19270686862592</c:v>
                </c:pt>
                <c:pt idx="6">
                  <c:v>365.1873822109294</c:v>
                </c:pt>
                <c:pt idx="7">
                  <c:v>#N/A</c:v>
                </c:pt>
                <c:pt idx="8">
                  <c:v>224.64281089039011</c:v>
                </c:pt>
                <c:pt idx="9">
                  <c:v>230.37423293117655</c:v>
                </c:pt>
                <c:pt idx="10">
                  <c:v>241.42795964438014</c:v>
                </c:pt>
                <c:pt idx="11">
                  <c:v>#N/A</c:v>
                </c:pt>
                <c:pt idx="12">
                  <c:v>251.73945892000495</c:v>
                </c:pt>
                <c:pt idx="13">
                  <c:v>267.26697170169354</c:v>
                </c:pt>
                <c:pt idx="14">
                  <c:v>249.21121219050423</c:v>
                </c:pt>
                <c:pt idx="15">
                  <c:v>#N/A</c:v>
                </c:pt>
                <c:pt idx="16">
                  <c:v>295.36130727710656</c:v>
                </c:pt>
                <c:pt idx="17">
                  <c:v>305.71459329850643</c:v>
                </c:pt>
                <c:pt idx="18">
                  <c:v>294.31922590010481</c:v>
                </c:pt>
                <c:pt idx="19">
                  <c:v>#N/A</c:v>
                </c:pt>
                <c:pt idx="20">
                  <c:v>330.3688314849752</c:v>
                </c:pt>
                <c:pt idx="21">
                  <c:v>360.10510975893948</c:v>
                </c:pt>
                <c:pt idx="22">
                  <c:v>387.44147019321537</c:v>
                </c:pt>
                <c:pt idx="23">
                  <c:v>#N/A</c:v>
                </c:pt>
                <c:pt idx="24">
                  <c:v>321.33867242232719</c:v>
                </c:pt>
                <c:pt idx="25">
                  <c:v>342.64214734552576</c:v>
                </c:pt>
                <c:pt idx="26">
                  <c:v>379.7663171688443</c:v>
                </c:pt>
                <c:pt idx="27">
                  <c:v>#N/A</c:v>
                </c:pt>
                <c:pt idx="28">
                  <c:v>358.56952443867829</c:v>
                </c:pt>
                <c:pt idx="29">
                  <c:v>370.53587468549006</c:v>
                </c:pt>
                <c:pt idx="30">
                  <c:v>383.03424324404364</c:v>
                </c:pt>
                <c:pt idx="31">
                  <c:v>#N/A</c:v>
                </c:pt>
                <c:pt idx="32">
                  <c:v>386.54714259888914</c:v>
                </c:pt>
                <c:pt idx="33">
                  <c:v>392.32674344588861</c:v>
                </c:pt>
                <c:pt idx="34">
                  <c:v>391.63577292206872</c:v>
                </c:pt>
                <c:pt idx="35">
                  <c:v>#N/A</c:v>
                </c:pt>
                <c:pt idx="36">
                  <c:v>392.6040863989677</c:v>
                </c:pt>
                <c:pt idx="37">
                  <c:v>400.23763982453085</c:v>
                </c:pt>
                <c:pt idx="38">
                  <c:v>374.2488603764163</c:v>
                </c:pt>
                <c:pt idx="39">
                  <c:v>#N/A</c:v>
                </c:pt>
                <c:pt idx="40">
                  <c:v>419.24506612350666</c:v>
                </c:pt>
                <c:pt idx="41">
                  <c:v>447.92746215891827</c:v>
                </c:pt>
                <c:pt idx="42">
                  <c:v>438.12065126452973</c:v>
                </c:pt>
                <c:pt idx="43">
                  <c:v>#N/A</c:v>
                </c:pt>
                <c:pt idx="44">
                  <c:v>455.97884752001272</c:v>
                </c:pt>
                <c:pt idx="45">
                  <c:v>466.80783678256006</c:v>
                </c:pt>
                <c:pt idx="46">
                  <c:v>462.82742501318484</c:v>
                </c:pt>
                <c:pt idx="47">
                  <c:v>#N/A</c:v>
                </c:pt>
                <c:pt idx="48">
                  <c:v>528.72218289248451</c:v>
                </c:pt>
                <c:pt idx="49">
                  <c:v>542.50744133955482</c:v>
                </c:pt>
                <c:pt idx="50">
                  <c:v>566.71035350116324</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Female_50-30</c:v>
                </c:pt>
              </c:strCache>
            </c:strRef>
          </c:tx>
          <c:spPr>
            <a:solidFill>
              <a:srgbClr val="F68B33"/>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1-6E39-7E4E-90CA-8F888C1E8045}"/>
              </c:ext>
            </c:extLst>
          </c:dPt>
          <c:dPt>
            <c:idx val="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B-6E39-7E4E-90CA-8F888C1E8045}"/>
              </c:ext>
            </c:extLst>
          </c:dPt>
          <c:dPt>
            <c:idx val="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7-6E39-7E4E-90CA-8F888C1E8045}"/>
              </c:ext>
            </c:extLst>
          </c:dPt>
          <c:dPt>
            <c:idx val="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3-6E39-7E4E-90CA-8F888C1E8045}"/>
              </c:ext>
            </c:extLst>
          </c:dPt>
          <c:dPt>
            <c:idx val="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D-6E39-7E4E-90CA-8F888C1E8045}"/>
              </c:ext>
            </c:extLst>
          </c:dPt>
          <c:dPt>
            <c:idx val="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8-6E39-7E4E-90CA-8F888C1E8045}"/>
              </c:ext>
            </c:extLst>
          </c:dPt>
          <c:dPt>
            <c:idx val="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5-6E39-7E4E-90CA-8F888C1E8045}"/>
              </c:ext>
            </c:extLst>
          </c:dPt>
          <c:dPt>
            <c:idx val="1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E-6E39-7E4E-90CA-8F888C1E8045}"/>
              </c:ext>
            </c:extLst>
          </c:dPt>
          <c:dPt>
            <c:idx val="12"/>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A-6E39-7E4E-90CA-8F888C1E8045}"/>
              </c:ext>
            </c:extLst>
          </c:dPt>
          <c:dPt>
            <c:idx val="13"/>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7-6E39-7E4E-90CA-8F888C1E8045}"/>
              </c:ext>
            </c:extLst>
          </c:dPt>
          <c:dPt>
            <c:idx val="14"/>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F-6E39-7E4E-90CA-8F888C1E8045}"/>
              </c:ext>
            </c:extLst>
          </c:dPt>
          <c:dPt>
            <c:idx val="16"/>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9-6E39-7E4E-90CA-8F888C1E8045}"/>
              </c:ext>
            </c:extLst>
          </c:dPt>
          <c:dPt>
            <c:idx val="17"/>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9-6E39-7E4E-90CA-8F888C1E8045}"/>
              </c:ext>
            </c:extLst>
          </c:dPt>
          <c:dPt>
            <c:idx val="18"/>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0-6E39-7E4E-90CA-8F888C1E8045}"/>
              </c:ext>
            </c:extLst>
          </c:dPt>
          <c:dPt>
            <c:idx val="2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B-6E39-7E4E-90CA-8F888C1E8045}"/>
              </c:ext>
            </c:extLst>
          </c:dPt>
          <c:dPt>
            <c:idx val="2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B-6E39-7E4E-90CA-8F888C1E8045}"/>
              </c:ext>
            </c:extLst>
          </c:dPt>
          <c:dPt>
            <c:idx val="2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1-6E39-7E4E-90CA-8F888C1E8045}"/>
              </c:ext>
            </c:extLst>
          </c:dPt>
          <c:dPt>
            <c:idx val="2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C-6E39-7E4E-90CA-8F888C1E8045}"/>
              </c:ext>
            </c:extLst>
          </c:dPt>
          <c:dPt>
            <c:idx val="2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D-6E39-7E4E-90CA-8F888C1E8045}"/>
              </c:ext>
            </c:extLst>
          </c:dPt>
          <c:dPt>
            <c:idx val="2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2-6E39-7E4E-90CA-8F888C1E8045}"/>
              </c:ext>
            </c:extLst>
          </c:dPt>
          <c:dPt>
            <c:idx val="2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D-6E39-7E4E-90CA-8F888C1E8045}"/>
              </c:ext>
            </c:extLst>
          </c:dPt>
          <c:dPt>
            <c:idx val="2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F-6E39-7E4E-90CA-8F888C1E8045}"/>
              </c:ext>
            </c:extLst>
          </c:dPt>
          <c:dPt>
            <c:idx val="3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3-6E39-7E4E-90CA-8F888C1E8045}"/>
              </c:ext>
            </c:extLst>
          </c:dPt>
          <c:dPt>
            <c:idx val="32"/>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E-6E39-7E4E-90CA-8F888C1E8045}"/>
              </c:ext>
            </c:extLst>
          </c:dPt>
          <c:dPt>
            <c:idx val="33"/>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0-6E39-7E4E-90CA-8F888C1E8045}"/>
              </c:ext>
            </c:extLst>
          </c:dPt>
          <c:dPt>
            <c:idx val="34"/>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4-6E39-7E4E-90CA-8F888C1E8045}"/>
              </c:ext>
            </c:extLst>
          </c:dPt>
          <c:dPt>
            <c:idx val="36"/>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F-6E39-7E4E-90CA-8F888C1E8045}"/>
              </c:ext>
            </c:extLst>
          </c:dPt>
          <c:dPt>
            <c:idx val="37"/>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1-6E39-7E4E-90CA-8F888C1E8045}"/>
              </c:ext>
            </c:extLst>
          </c:dPt>
          <c:dPt>
            <c:idx val="38"/>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5-6E39-7E4E-90CA-8F888C1E8045}"/>
              </c:ext>
            </c:extLst>
          </c:dPt>
          <c:dPt>
            <c:idx val="4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0-6E39-7E4E-90CA-8F888C1E8045}"/>
              </c:ext>
            </c:extLst>
          </c:dPt>
          <c:dPt>
            <c:idx val="4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2-6E39-7E4E-90CA-8F888C1E8045}"/>
              </c:ext>
            </c:extLst>
          </c:dPt>
          <c:dPt>
            <c:idx val="4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6-6E39-7E4E-90CA-8F888C1E8045}"/>
              </c:ext>
            </c:extLst>
          </c:dPt>
          <c:dPt>
            <c:idx val="4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1-6E39-7E4E-90CA-8F888C1E8045}"/>
              </c:ext>
            </c:extLst>
          </c:dPt>
          <c:dPt>
            <c:idx val="4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3-6E39-7E4E-90CA-8F888C1E8045}"/>
              </c:ext>
            </c:extLst>
          </c:dPt>
          <c:dPt>
            <c:idx val="4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7-6E39-7E4E-90CA-8F888C1E8045}"/>
              </c:ext>
            </c:extLst>
          </c:dPt>
          <c:dPt>
            <c:idx val="4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2-6E39-7E4E-90CA-8F888C1E8045}"/>
              </c:ext>
            </c:extLst>
          </c:dPt>
          <c:dPt>
            <c:idx val="4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4-6E39-7E4E-90CA-8F888C1E8045}"/>
              </c:ext>
            </c:extLst>
          </c:dPt>
          <c:dPt>
            <c:idx val="5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8-6E39-7E4E-90CA-8F888C1E8045}"/>
              </c:ext>
            </c:extLst>
          </c:dPt>
          <c:cat>
            <c:strRef>
              <c:f>Sheet1!$A$2:$A$52</c:f>
              <c:strCache>
                <c:ptCount val="51"/>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pt idx="48">
                  <c:v>Med</c:v>
                </c:pt>
                <c:pt idx="49">
                  <c:v>Med</c:v>
                </c:pt>
                <c:pt idx="50">
                  <c:v>Med</c:v>
                </c:pt>
              </c:strCache>
            </c:strRef>
          </c:cat>
          <c:val>
            <c:numRef>
              <c:f>Sheet1!$C$2:$C$52</c:f>
              <c:numCache>
                <c:formatCode>"$"#,##0</c:formatCode>
                <c:ptCount val="51"/>
                <c:pt idx="0">
                  <c:v>105.12743231079469</c:v>
                </c:pt>
                <c:pt idx="1">
                  <c:v>106.90744913099573</c:v>
                </c:pt>
                <c:pt idx="2">
                  <c:v>102.71799085478517</c:v>
                </c:pt>
                <c:pt idx="3">
                  <c:v>#N/A</c:v>
                </c:pt>
                <c:pt idx="4">
                  <c:v>106.83741860526385</c:v>
                </c:pt>
                <c:pt idx="5">
                  <c:v>101.48717041552766</c:v>
                </c:pt>
                <c:pt idx="6">
                  <c:v>95.671920988241084</c:v>
                </c:pt>
                <c:pt idx="7">
                  <c:v>#N/A</c:v>
                </c:pt>
                <c:pt idx="8">
                  <c:v>99.448567755343646</c:v>
                </c:pt>
                <c:pt idx="9">
                  <c:v>107.27854314773811</c:v>
                </c:pt>
                <c:pt idx="10">
                  <c:v>96.376782629600854</c:v>
                </c:pt>
                <c:pt idx="11" formatCode="General">
                  <c:v>#N/A</c:v>
                </c:pt>
                <c:pt idx="12" formatCode="General">
                  <c:v>139.12225280240682</c:v>
                </c:pt>
                <c:pt idx="13" formatCode="General">
                  <c:v>138.90562068727741</c:v>
                </c:pt>
                <c:pt idx="14" formatCode="General">
                  <c:v>135.72304642146145</c:v>
                </c:pt>
                <c:pt idx="15" formatCode="General">
                  <c:v>#N/A</c:v>
                </c:pt>
                <c:pt idx="16" formatCode="General">
                  <c:v>132.76405398910236</c:v>
                </c:pt>
                <c:pt idx="17" formatCode="General">
                  <c:v>126.13547508614693</c:v>
                </c:pt>
                <c:pt idx="18" formatCode="General">
                  <c:v>123.85483416361285</c:v>
                </c:pt>
                <c:pt idx="19" formatCode="General">
                  <c:v>#N/A</c:v>
                </c:pt>
                <c:pt idx="20" formatCode="General">
                  <c:v>89.067279801335928</c:v>
                </c:pt>
                <c:pt idx="21" formatCode="General">
                  <c:v>83.283951966338236</c:v>
                </c:pt>
                <c:pt idx="22" formatCode="General">
                  <c:v>73.99645174208041</c:v>
                </c:pt>
                <c:pt idx="23" formatCode="General">
                  <c:v>#N/A</c:v>
                </c:pt>
                <c:pt idx="24" formatCode="General">
                  <c:v>107.58575385656485</c:v>
                </c:pt>
                <c:pt idx="25" formatCode="General">
                  <c:v>102.01566836281859</c:v>
                </c:pt>
                <c:pt idx="26" formatCode="General">
                  <c:v>84.088726060596287</c:v>
                </c:pt>
                <c:pt idx="27" formatCode="General">
                  <c:v>#N/A</c:v>
                </c:pt>
                <c:pt idx="28" formatCode="General">
                  <c:v>101.93903421462591</c:v>
                </c:pt>
                <c:pt idx="29" formatCode="General">
                  <c:v>105.20963507135781</c:v>
                </c:pt>
                <c:pt idx="30" formatCode="General">
                  <c:v>91.599193000826403</c:v>
                </c:pt>
                <c:pt idx="31" formatCode="General">
                  <c:v>#N/A</c:v>
                </c:pt>
                <c:pt idx="32" formatCode="General">
                  <c:v>96.164754570434411</c:v>
                </c:pt>
                <c:pt idx="33" formatCode="General">
                  <c:v>94.810758991118007</c:v>
                </c:pt>
                <c:pt idx="34" formatCode="General">
                  <c:v>85.068342447254508</c:v>
                </c:pt>
                <c:pt idx="35" formatCode="General">
                  <c:v>#N/A</c:v>
                </c:pt>
                <c:pt idx="36" formatCode="General">
                  <c:v>110.18848200690678</c:v>
                </c:pt>
                <c:pt idx="37" formatCode="General">
                  <c:v>120.13463908323132</c:v>
                </c:pt>
                <c:pt idx="38" formatCode="General">
                  <c:v>118.10365726918479</c:v>
                </c:pt>
                <c:pt idx="39" formatCode="General">
                  <c:v>#N/A</c:v>
                </c:pt>
                <c:pt idx="40" formatCode="General">
                  <c:v>127.3610675195967</c:v>
                </c:pt>
                <c:pt idx="41" formatCode="General">
                  <c:v>139.39260200366232</c:v>
                </c:pt>
                <c:pt idx="42" formatCode="General">
                  <c:v>127.28166009200032</c:v>
                </c:pt>
                <c:pt idx="43" formatCode="General">
                  <c:v>#N/A</c:v>
                </c:pt>
                <c:pt idx="44" formatCode="General">
                  <c:v>133.16779073529091</c:v>
                </c:pt>
                <c:pt idx="45" formatCode="General">
                  <c:v>133.51362179069093</c:v>
                </c:pt>
                <c:pt idx="46" formatCode="General">
                  <c:v>112.85143187541195</c:v>
                </c:pt>
                <c:pt idx="47" formatCode="General">
                  <c:v>#N/A</c:v>
                </c:pt>
                <c:pt idx="48" formatCode="General">
                  <c:v>103.41024352114982</c:v>
                </c:pt>
                <c:pt idx="49" formatCode="General">
                  <c:v>107.12302222194944</c:v>
                </c:pt>
                <c:pt idx="50" formatCode="General">
                  <c:v>105.30061832659146</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Female_70-50</c:v>
                </c:pt>
              </c:strCache>
            </c:strRef>
          </c:tx>
          <c:spPr>
            <a:solidFill>
              <a:srgbClr val="F68B33"/>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2-6E39-7E4E-90CA-8F888C1E8045}"/>
              </c:ext>
            </c:extLst>
          </c:dPt>
          <c:dPt>
            <c:idx val="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1C-6E39-7E4E-90CA-8F888C1E8045}"/>
              </c:ext>
            </c:extLst>
          </c:dPt>
          <c:dPt>
            <c:idx val="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E-6E39-7E4E-90CA-8F888C1E8045}"/>
              </c:ext>
            </c:extLst>
          </c:dPt>
          <c:dPt>
            <c:idx val="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4-6E39-7E4E-90CA-8F888C1E8045}"/>
              </c:ext>
            </c:extLst>
          </c:dPt>
          <c:dPt>
            <c:idx val="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4-6E39-7E4E-90CA-8F888C1E8045}"/>
              </c:ext>
            </c:extLst>
          </c:dPt>
          <c:dPt>
            <c:idx val="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D-6E39-7E4E-90CA-8F888C1E8045}"/>
              </c:ext>
            </c:extLst>
          </c:dPt>
          <c:dPt>
            <c:idx val="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6-6E39-7E4E-90CA-8F888C1E8045}"/>
              </c:ext>
            </c:extLst>
          </c:dPt>
          <c:dPt>
            <c:idx val="1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3-6E39-7E4E-90CA-8F888C1E8045}"/>
              </c:ext>
            </c:extLst>
          </c:dPt>
          <c:dPt>
            <c:idx val="12"/>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C-6E39-7E4E-90CA-8F888C1E8045}"/>
              </c:ext>
            </c:extLst>
          </c:dPt>
          <c:dPt>
            <c:idx val="13"/>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8-6E39-7E4E-90CA-8F888C1E8045}"/>
              </c:ext>
            </c:extLst>
          </c:dPt>
          <c:dPt>
            <c:idx val="14"/>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2-6E39-7E4E-90CA-8F888C1E8045}"/>
              </c:ext>
            </c:extLst>
          </c:dPt>
          <c:dPt>
            <c:idx val="16"/>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B-6E39-7E4E-90CA-8F888C1E8045}"/>
              </c:ext>
            </c:extLst>
          </c:dPt>
          <c:dPt>
            <c:idx val="17"/>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A-6E39-7E4E-90CA-8F888C1E8045}"/>
              </c:ext>
            </c:extLst>
          </c:dPt>
          <c:dPt>
            <c:idx val="18"/>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1-6E39-7E4E-90CA-8F888C1E8045}"/>
              </c:ext>
            </c:extLst>
          </c:dPt>
          <c:dPt>
            <c:idx val="2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A-6E39-7E4E-90CA-8F888C1E8045}"/>
              </c:ext>
            </c:extLst>
          </c:dPt>
          <c:dPt>
            <c:idx val="2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C-6E39-7E4E-90CA-8F888C1E8045}"/>
              </c:ext>
            </c:extLst>
          </c:dPt>
          <c:dPt>
            <c:idx val="2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0-6E39-7E4E-90CA-8F888C1E8045}"/>
              </c:ext>
            </c:extLst>
          </c:dPt>
          <c:dPt>
            <c:idx val="2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9-6E39-7E4E-90CA-8F888C1E8045}"/>
              </c:ext>
            </c:extLst>
          </c:dPt>
          <c:dPt>
            <c:idx val="2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E-6E39-7E4E-90CA-8F888C1E8045}"/>
              </c:ext>
            </c:extLst>
          </c:dPt>
          <c:dPt>
            <c:idx val="2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F-6E39-7E4E-90CA-8F888C1E8045}"/>
              </c:ext>
            </c:extLst>
          </c:dPt>
          <c:dPt>
            <c:idx val="2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8-6E39-7E4E-90CA-8F888C1E8045}"/>
              </c:ext>
            </c:extLst>
          </c:dPt>
          <c:dPt>
            <c:idx val="2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A-6E39-7E4E-90CA-8F888C1E8045}"/>
              </c:ext>
            </c:extLst>
          </c:dPt>
          <c:dPt>
            <c:idx val="3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E-6E39-7E4E-90CA-8F888C1E8045}"/>
              </c:ext>
            </c:extLst>
          </c:dPt>
          <c:dPt>
            <c:idx val="32"/>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7-6E39-7E4E-90CA-8F888C1E8045}"/>
              </c:ext>
            </c:extLst>
          </c:dPt>
          <c:dPt>
            <c:idx val="33"/>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9-6E39-7E4E-90CA-8F888C1E8045}"/>
              </c:ext>
            </c:extLst>
          </c:dPt>
          <c:dPt>
            <c:idx val="34"/>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D-6E39-7E4E-90CA-8F888C1E8045}"/>
              </c:ext>
            </c:extLst>
          </c:dPt>
          <c:dPt>
            <c:idx val="36"/>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6-6E39-7E4E-90CA-8F888C1E8045}"/>
              </c:ext>
            </c:extLst>
          </c:dPt>
          <c:dPt>
            <c:idx val="37"/>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8-6E39-7E4E-90CA-8F888C1E8045}"/>
              </c:ext>
            </c:extLst>
          </c:dPt>
          <c:dPt>
            <c:idx val="38"/>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C-6E39-7E4E-90CA-8F888C1E8045}"/>
              </c:ext>
            </c:extLst>
          </c:dPt>
          <c:dPt>
            <c:idx val="4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5-6E39-7E4E-90CA-8F888C1E8045}"/>
              </c:ext>
            </c:extLst>
          </c:dPt>
          <c:dPt>
            <c:idx val="4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7-6E39-7E4E-90CA-8F888C1E8045}"/>
              </c:ext>
            </c:extLst>
          </c:dPt>
          <c:dPt>
            <c:idx val="4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B-6E39-7E4E-90CA-8F888C1E8045}"/>
              </c:ext>
            </c:extLst>
          </c:dPt>
          <c:dPt>
            <c:idx val="4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4-6E39-7E4E-90CA-8F888C1E8045}"/>
              </c:ext>
            </c:extLst>
          </c:dPt>
          <c:dPt>
            <c:idx val="4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6-6E39-7E4E-90CA-8F888C1E8045}"/>
              </c:ext>
            </c:extLst>
          </c:dPt>
          <c:dPt>
            <c:idx val="4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A-6E39-7E4E-90CA-8F888C1E8045}"/>
              </c:ext>
            </c:extLst>
          </c:dPt>
          <c:dPt>
            <c:idx val="4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3-6E39-7E4E-90CA-8F888C1E8045}"/>
              </c:ext>
            </c:extLst>
          </c:dPt>
          <c:dPt>
            <c:idx val="4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5-6E39-7E4E-90CA-8F888C1E8045}"/>
              </c:ext>
            </c:extLst>
          </c:dPt>
          <c:dPt>
            <c:idx val="5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9-6E39-7E4E-90CA-8F888C1E8045}"/>
              </c:ext>
            </c:extLst>
          </c:dPt>
          <c:cat>
            <c:strRef>
              <c:f>Sheet1!$A$2:$A$52</c:f>
              <c:strCache>
                <c:ptCount val="51"/>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pt idx="48">
                  <c:v>Med</c:v>
                </c:pt>
                <c:pt idx="49">
                  <c:v>Med</c:v>
                </c:pt>
                <c:pt idx="50">
                  <c:v>Med</c:v>
                </c:pt>
              </c:strCache>
            </c:strRef>
          </c:cat>
          <c:val>
            <c:numRef>
              <c:f>Sheet1!$D$2:$D$52</c:f>
              <c:numCache>
                <c:formatCode>"$"#,##0</c:formatCode>
                <c:ptCount val="51"/>
                <c:pt idx="0">
                  <c:v>98.589083871791786</c:v>
                </c:pt>
                <c:pt idx="1">
                  <c:v>98.620735623257985</c:v>
                </c:pt>
                <c:pt idx="2">
                  <c:v>94.461580758141622</c:v>
                </c:pt>
                <c:pt idx="3">
                  <c:v>#N/A</c:v>
                </c:pt>
                <c:pt idx="4">
                  <c:v>108.2781408548687</c:v>
                </c:pt>
                <c:pt idx="5">
                  <c:v>115.38944618630808</c:v>
                </c:pt>
                <c:pt idx="6">
                  <c:v>103.36785323351074</c:v>
                </c:pt>
                <c:pt idx="7">
                  <c:v>#N/A</c:v>
                </c:pt>
                <c:pt idx="8">
                  <c:v>97.026075651830297</c:v>
                </c:pt>
                <c:pt idx="9">
                  <c:v>93.534775587997842</c:v>
                </c:pt>
                <c:pt idx="10">
                  <c:v>85.166127376123995</c:v>
                </c:pt>
                <c:pt idx="11" formatCode="General">
                  <c:v>#N/A</c:v>
                </c:pt>
                <c:pt idx="12" formatCode="General">
                  <c:v>92.335366151817766</c:v>
                </c:pt>
                <c:pt idx="13" formatCode="General">
                  <c:v>104.71707085044329</c:v>
                </c:pt>
                <c:pt idx="14" formatCode="General">
                  <c:v>106.16588812932815</c:v>
                </c:pt>
                <c:pt idx="15" formatCode="General">
                  <c:v>#N/A</c:v>
                </c:pt>
                <c:pt idx="16" formatCode="General">
                  <c:v>89.063296151537259</c:v>
                </c:pt>
                <c:pt idx="17" formatCode="General">
                  <c:v>106.81200122267467</c:v>
                </c:pt>
                <c:pt idx="18" formatCode="General">
                  <c:v>104.5619881130666</c:v>
                </c:pt>
                <c:pt idx="19" formatCode="General">
                  <c:v>#N/A</c:v>
                </c:pt>
                <c:pt idx="20" formatCode="General">
                  <c:v>93.556727229799492</c:v>
                </c:pt>
                <c:pt idx="21" formatCode="General">
                  <c:v>93.348587170015719</c:v>
                </c:pt>
                <c:pt idx="22" formatCode="General">
                  <c:v>92.235971720292127</c:v>
                </c:pt>
                <c:pt idx="23" formatCode="General">
                  <c:v>#N/A</c:v>
                </c:pt>
                <c:pt idx="24" formatCode="General">
                  <c:v>89.755668061040865</c:v>
                </c:pt>
                <c:pt idx="25" formatCode="General">
                  <c:v>93.238330533662463</c:v>
                </c:pt>
                <c:pt idx="26" formatCode="General">
                  <c:v>97.941862675073878</c:v>
                </c:pt>
                <c:pt idx="27" formatCode="General">
                  <c:v>#N/A</c:v>
                </c:pt>
                <c:pt idx="28" formatCode="General">
                  <c:v>96.147632018509796</c:v>
                </c:pt>
                <c:pt idx="29" formatCode="General">
                  <c:v>106.07390244392053</c:v>
                </c:pt>
                <c:pt idx="30" formatCode="General">
                  <c:v>103.01022693046536</c:v>
                </c:pt>
                <c:pt idx="31" formatCode="General">
                  <c:v>#N/A</c:v>
                </c:pt>
                <c:pt idx="32" formatCode="General">
                  <c:v>134.42294365155311</c:v>
                </c:pt>
                <c:pt idx="33" formatCode="General">
                  <c:v>131.09247289722697</c:v>
                </c:pt>
                <c:pt idx="34" formatCode="General">
                  <c:v>115.11775149279111</c:v>
                </c:pt>
                <c:pt idx="35" formatCode="General">
                  <c:v>#N/A</c:v>
                </c:pt>
                <c:pt idx="36" formatCode="General">
                  <c:v>135.05684973569225</c:v>
                </c:pt>
                <c:pt idx="37" formatCode="General">
                  <c:v>134.10362200335123</c:v>
                </c:pt>
                <c:pt idx="38" formatCode="General">
                  <c:v>132.81535196459447</c:v>
                </c:pt>
                <c:pt idx="39" formatCode="General">
                  <c:v>#N/A</c:v>
                </c:pt>
                <c:pt idx="40" formatCode="General">
                  <c:v>124.91293282400443</c:v>
                </c:pt>
                <c:pt idx="41" formatCode="General">
                  <c:v>134.58792955340016</c:v>
                </c:pt>
                <c:pt idx="42" formatCode="General">
                  <c:v>118.77069477037048</c:v>
                </c:pt>
                <c:pt idx="43" formatCode="General">
                  <c:v>#N/A</c:v>
                </c:pt>
                <c:pt idx="44" formatCode="General">
                  <c:v>147.136387630287</c:v>
                </c:pt>
                <c:pt idx="45" formatCode="General">
                  <c:v>128.5362827710195</c:v>
                </c:pt>
                <c:pt idx="46" formatCode="General">
                  <c:v>133.18443907097992</c:v>
                </c:pt>
                <c:pt idx="47" formatCode="General">
                  <c:v>#N/A</c:v>
                </c:pt>
                <c:pt idx="48" formatCode="General">
                  <c:v>122.13007689747894</c:v>
                </c:pt>
                <c:pt idx="49" formatCode="General">
                  <c:v>81.53393679865394</c:v>
                </c:pt>
                <c:pt idx="50" formatCode="General">
                  <c:v>139.91489777102242</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4"/>
        <c:noMultiLvlLbl val="0"/>
      </c:catAx>
      <c:valAx>
        <c:axId val="331917184"/>
        <c:scaling>
          <c:orientation val="minMax"/>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Male_30</c:v>
                </c:pt>
              </c:strCache>
            </c:strRef>
          </c:tx>
          <c:spPr>
            <a:noFill/>
            <a:ln w="9525">
              <a:noFill/>
            </a:ln>
          </c:spPr>
          <c:invertIfNegative val="0"/>
          <c:cat>
            <c:strRef>
              <c:f>Sheet1!$A$2:$A$48</c:f>
              <c:strCache>
                <c:ptCount val="47"/>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strCache>
            </c:strRef>
          </c:cat>
          <c:val>
            <c:numRef>
              <c:f>Sheet1!$B$2:$B$48</c:f>
              <c:numCache>
                <c:formatCode>General</c:formatCode>
                <c:ptCount val="47"/>
                <c:pt idx="0">
                  <c:v>331.489474552535</c:v>
                </c:pt>
                <c:pt idx="1">
                  <c:v>342.65028955539668</c:v>
                </c:pt>
                <c:pt idx="2">
                  <c:v>326.14288234296919</c:v>
                </c:pt>
                <c:pt idx="3">
                  <c:v>#N/A</c:v>
                </c:pt>
                <c:pt idx="4">
                  <c:v>452.5215198359071</c:v>
                </c:pt>
                <c:pt idx="5">
                  <c:v>463.36890449513788</c:v>
                </c:pt>
                <c:pt idx="6">
                  <c:v>440.93758658428254</c:v>
                </c:pt>
                <c:pt idx="7">
                  <c:v>#N/A</c:v>
                </c:pt>
                <c:pt idx="8">
                  <c:v>273.858287811097</c:v>
                </c:pt>
                <c:pt idx="9">
                  <c:v>289.55739901794965</c:v>
                </c:pt>
                <c:pt idx="10">
                  <c:v>280.8066206215301</c:v>
                </c:pt>
                <c:pt idx="11">
                  <c:v>#N/A</c:v>
                </c:pt>
                <c:pt idx="12">
                  <c:v>308.9596029821098</c:v>
                </c:pt>
                <c:pt idx="13">
                  <c:v>316.64922545189211</c:v>
                </c:pt>
                <c:pt idx="14">
                  <c:v>301.98751117209002</c:v>
                </c:pt>
                <c:pt idx="15">
                  <c:v>#N/A</c:v>
                </c:pt>
                <c:pt idx="16">
                  <c:v>388.37639287141076</c:v>
                </c:pt>
                <c:pt idx="17">
                  <c:v>390.48261703245356</c:v>
                </c:pt>
                <c:pt idx="18">
                  <c:v>343.77545202690385</c:v>
                </c:pt>
                <c:pt idx="19">
                  <c:v>#N/A</c:v>
                </c:pt>
                <c:pt idx="20">
                  <c:v>453.38330891199968</c:v>
                </c:pt>
                <c:pt idx="21">
                  <c:v>466.95052691358831</c:v>
                </c:pt>
                <c:pt idx="22">
                  <c:v>453.39230878945023</c:v>
                </c:pt>
                <c:pt idx="23">
                  <c:v>#N/A</c:v>
                </c:pt>
                <c:pt idx="24">
                  <c:v>455.13270482590724</c:v>
                </c:pt>
                <c:pt idx="25">
                  <c:v>468.87473079336263</c:v>
                </c:pt>
                <c:pt idx="26">
                  <c:v>474.3985447717024</c:v>
                </c:pt>
                <c:pt idx="27">
                  <c:v>#N/A</c:v>
                </c:pt>
                <c:pt idx="28">
                  <c:v>463.26074905490259</c:v>
                </c:pt>
                <c:pt idx="29">
                  <c:v>469.18606640024512</c:v>
                </c:pt>
                <c:pt idx="30">
                  <c:v>450.75979903876708</c:v>
                </c:pt>
                <c:pt idx="31">
                  <c:v>#N/A</c:v>
                </c:pt>
                <c:pt idx="32">
                  <c:v>479.07009659381509</c:v>
                </c:pt>
                <c:pt idx="33">
                  <c:v>474.07623960592929</c:v>
                </c:pt>
                <c:pt idx="34">
                  <c:v>450.82415784858233</c:v>
                </c:pt>
                <c:pt idx="35">
                  <c:v>#N/A</c:v>
                </c:pt>
                <c:pt idx="36">
                  <c:v>472.91056939615169</c:v>
                </c:pt>
                <c:pt idx="37">
                  <c:v>480.99868759493637</c:v>
                </c:pt>
                <c:pt idx="38">
                  <c:v>462.02471898034588</c:v>
                </c:pt>
                <c:pt idx="39">
                  <c:v>#N/A</c:v>
                </c:pt>
                <c:pt idx="40">
                  <c:v>529.90321740411105</c:v>
                </c:pt>
                <c:pt idx="41">
                  <c:v>569.66392592195825</c:v>
                </c:pt>
                <c:pt idx="42">
                  <c:v>523.96546833801051</c:v>
                </c:pt>
                <c:pt idx="43">
                  <c:v>#N/A</c:v>
                </c:pt>
                <c:pt idx="44">
                  <c:v>536.08790956737619</c:v>
                </c:pt>
                <c:pt idx="45">
                  <c:v>549.66984191572249</c:v>
                </c:pt>
                <c:pt idx="46">
                  <c:v>505.63333633917966</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Male_50-30</c:v>
                </c:pt>
              </c:strCache>
            </c:strRef>
          </c:tx>
          <c:spPr>
            <a:solidFill>
              <a:srgbClr val="F68B33"/>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1-6E39-7E4E-90CA-8F888C1E8045}"/>
              </c:ext>
            </c:extLst>
          </c:dPt>
          <c:dPt>
            <c:idx val="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B-6E39-7E4E-90CA-8F888C1E8045}"/>
              </c:ext>
            </c:extLst>
          </c:dPt>
          <c:dPt>
            <c:idx val="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7-6E39-7E4E-90CA-8F888C1E8045}"/>
              </c:ext>
            </c:extLst>
          </c:dPt>
          <c:dPt>
            <c:idx val="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3-6E39-7E4E-90CA-8F888C1E8045}"/>
              </c:ext>
            </c:extLst>
          </c:dPt>
          <c:dPt>
            <c:idx val="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D-6E39-7E4E-90CA-8F888C1E8045}"/>
              </c:ext>
            </c:extLst>
          </c:dPt>
          <c:dPt>
            <c:idx val="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8-6E39-7E4E-90CA-8F888C1E8045}"/>
              </c:ext>
            </c:extLst>
          </c:dPt>
          <c:dPt>
            <c:idx val="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5-6E39-7E4E-90CA-8F888C1E8045}"/>
              </c:ext>
            </c:extLst>
          </c:dPt>
          <c:dPt>
            <c:idx val="1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E-6E39-7E4E-90CA-8F888C1E8045}"/>
              </c:ext>
            </c:extLst>
          </c:dPt>
          <c:dPt>
            <c:idx val="12"/>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A-6E39-7E4E-90CA-8F888C1E8045}"/>
              </c:ext>
            </c:extLst>
          </c:dPt>
          <c:dPt>
            <c:idx val="13"/>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7-6E39-7E4E-90CA-8F888C1E8045}"/>
              </c:ext>
            </c:extLst>
          </c:dPt>
          <c:dPt>
            <c:idx val="14"/>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F-6E39-7E4E-90CA-8F888C1E8045}"/>
              </c:ext>
            </c:extLst>
          </c:dPt>
          <c:dPt>
            <c:idx val="16"/>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9-6E39-7E4E-90CA-8F888C1E8045}"/>
              </c:ext>
            </c:extLst>
          </c:dPt>
          <c:dPt>
            <c:idx val="17"/>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9-6E39-7E4E-90CA-8F888C1E8045}"/>
              </c:ext>
            </c:extLst>
          </c:dPt>
          <c:dPt>
            <c:idx val="18"/>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0-6E39-7E4E-90CA-8F888C1E8045}"/>
              </c:ext>
            </c:extLst>
          </c:dPt>
          <c:dPt>
            <c:idx val="2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B-6E39-7E4E-90CA-8F888C1E8045}"/>
              </c:ext>
            </c:extLst>
          </c:dPt>
          <c:dPt>
            <c:idx val="2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B-6E39-7E4E-90CA-8F888C1E8045}"/>
              </c:ext>
            </c:extLst>
          </c:dPt>
          <c:dPt>
            <c:idx val="2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1-6E39-7E4E-90CA-8F888C1E8045}"/>
              </c:ext>
            </c:extLst>
          </c:dPt>
          <c:dPt>
            <c:idx val="2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C-6E39-7E4E-90CA-8F888C1E8045}"/>
              </c:ext>
            </c:extLst>
          </c:dPt>
          <c:dPt>
            <c:idx val="2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D-6E39-7E4E-90CA-8F888C1E8045}"/>
              </c:ext>
            </c:extLst>
          </c:dPt>
          <c:dPt>
            <c:idx val="2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2-6E39-7E4E-90CA-8F888C1E8045}"/>
              </c:ext>
            </c:extLst>
          </c:dPt>
          <c:dPt>
            <c:idx val="2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D-6E39-7E4E-90CA-8F888C1E8045}"/>
              </c:ext>
            </c:extLst>
          </c:dPt>
          <c:dPt>
            <c:idx val="2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F-6E39-7E4E-90CA-8F888C1E8045}"/>
              </c:ext>
            </c:extLst>
          </c:dPt>
          <c:dPt>
            <c:idx val="3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3-6E39-7E4E-90CA-8F888C1E8045}"/>
              </c:ext>
            </c:extLst>
          </c:dPt>
          <c:dPt>
            <c:idx val="32"/>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E-6E39-7E4E-90CA-8F888C1E8045}"/>
              </c:ext>
            </c:extLst>
          </c:dPt>
          <c:dPt>
            <c:idx val="33"/>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0-6E39-7E4E-90CA-8F888C1E8045}"/>
              </c:ext>
            </c:extLst>
          </c:dPt>
          <c:dPt>
            <c:idx val="34"/>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4-6E39-7E4E-90CA-8F888C1E8045}"/>
              </c:ext>
            </c:extLst>
          </c:dPt>
          <c:dPt>
            <c:idx val="36"/>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F-6E39-7E4E-90CA-8F888C1E8045}"/>
              </c:ext>
            </c:extLst>
          </c:dPt>
          <c:dPt>
            <c:idx val="37"/>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1-6E39-7E4E-90CA-8F888C1E8045}"/>
              </c:ext>
            </c:extLst>
          </c:dPt>
          <c:dPt>
            <c:idx val="38"/>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5-6E39-7E4E-90CA-8F888C1E8045}"/>
              </c:ext>
            </c:extLst>
          </c:dPt>
          <c:dPt>
            <c:idx val="4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0-6E39-7E4E-90CA-8F888C1E8045}"/>
              </c:ext>
            </c:extLst>
          </c:dPt>
          <c:dPt>
            <c:idx val="4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2-6E39-7E4E-90CA-8F888C1E8045}"/>
              </c:ext>
            </c:extLst>
          </c:dPt>
          <c:dPt>
            <c:idx val="4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6-6E39-7E4E-90CA-8F888C1E8045}"/>
              </c:ext>
            </c:extLst>
          </c:dPt>
          <c:dPt>
            <c:idx val="4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1-6E39-7E4E-90CA-8F888C1E8045}"/>
              </c:ext>
            </c:extLst>
          </c:dPt>
          <c:dPt>
            <c:idx val="4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3-6E39-7E4E-90CA-8F888C1E8045}"/>
              </c:ext>
            </c:extLst>
          </c:dPt>
          <c:dPt>
            <c:idx val="4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7-6E39-7E4E-90CA-8F888C1E8045}"/>
              </c:ext>
            </c:extLst>
          </c:dPt>
          <c:dPt>
            <c:idx val="4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2-6E39-7E4E-90CA-8F888C1E8045}"/>
              </c:ext>
            </c:extLst>
          </c:dPt>
          <c:dPt>
            <c:idx val="4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4-6E39-7E4E-90CA-8F888C1E8045}"/>
              </c:ext>
            </c:extLst>
          </c:dPt>
          <c:dPt>
            <c:idx val="5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8-6E39-7E4E-90CA-8F888C1E8045}"/>
              </c:ext>
            </c:extLst>
          </c:dPt>
          <c:cat>
            <c:strRef>
              <c:f>Sheet1!$A$2:$A$48</c:f>
              <c:strCache>
                <c:ptCount val="47"/>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strCache>
            </c:strRef>
          </c:cat>
          <c:val>
            <c:numRef>
              <c:f>Sheet1!$C$2:$C$48</c:f>
              <c:numCache>
                <c:formatCode>"$"#,##0</c:formatCode>
                <c:ptCount val="47"/>
                <c:pt idx="0">
                  <c:v>81.372705730920075</c:v>
                </c:pt>
                <c:pt idx="1">
                  <c:v>85.954305842831332</c:v>
                </c:pt>
                <c:pt idx="2">
                  <c:v>89.797427772325648</c:v>
                </c:pt>
                <c:pt idx="3">
                  <c:v>#N/A</c:v>
                </c:pt>
                <c:pt idx="4">
                  <c:v>105.15161060864358</c:v>
                </c:pt>
                <c:pt idx="5">
                  <c:v>113.17505779602203</c:v>
                </c:pt>
                <c:pt idx="6">
                  <c:v>102.54657515889056</c:v>
                </c:pt>
                <c:pt idx="7">
                  <c:v>#N/A</c:v>
                </c:pt>
                <c:pt idx="8">
                  <c:v>96.817369947394184</c:v>
                </c:pt>
                <c:pt idx="9">
                  <c:v>91.954930131357116</c:v>
                </c:pt>
                <c:pt idx="10">
                  <c:v>88.329148072951455</c:v>
                </c:pt>
                <c:pt idx="11" formatCode="General">
                  <c:v>#N/A</c:v>
                </c:pt>
                <c:pt idx="12" formatCode="General">
                  <c:v>106.31131220322533</c:v>
                </c:pt>
                <c:pt idx="13" formatCode="General">
                  <c:v>113.42949931507951</c:v>
                </c:pt>
                <c:pt idx="14" formatCode="General">
                  <c:v>111.48760054740046</c:v>
                </c:pt>
                <c:pt idx="15" formatCode="General">
                  <c:v>#N/A</c:v>
                </c:pt>
                <c:pt idx="16" formatCode="General">
                  <c:v>101.59350706481496</c:v>
                </c:pt>
                <c:pt idx="17" formatCode="General">
                  <c:v>119.11609964569794</c:v>
                </c:pt>
                <c:pt idx="18" formatCode="General">
                  <c:v>116.52144526799503</c:v>
                </c:pt>
                <c:pt idx="19" formatCode="General">
                  <c:v>#N/A</c:v>
                </c:pt>
                <c:pt idx="20" formatCode="General">
                  <c:v>79.263069508675756</c:v>
                </c:pt>
                <c:pt idx="21" formatCode="General">
                  <c:v>80.227999113852889</c:v>
                </c:pt>
                <c:pt idx="22" formatCode="General">
                  <c:v>83.810607236815599</c:v>
                </c:pt>
                <c:pt idx="23" formatCode="General">
                  <c:v>#N/A</c:v>
                </c:pt>
                <c:pt idx="24" formatCode="General">
                  <c:v>59.232589510297544</c:v>
                </c:pt>
                <c:pt idx="25" formatCode="General">
                  <c:v>67.875836868675322</c:v>
                </c:pt>
                <c:pt idx="26" formatCode="General">
                  <c:v>73.840949853649704</c:v>
                </c:pt>
                <c:pt idx="27" formatCode="General">
                  <c:v>#N/A</c:v>
                </c:pt>
                <c:pt idx="28" formatCode="General">
                  <c:v>91.145600693986694</c:v>
                </c:pt>
                <c:pt idx="29" formatCode="General">
                  <c:v>104.16962614532093</c:v>
                </c:pt>
                <c:pt idx="30" formatCode="General">
                  <c:v>98.962798202682563</c:v>
                </c:pt>
                <c:pt idx="31" formatCode="General">
                  <c:v>#N/A</c:v>
                </c:pt>
                <c:pt idx="32" formatCode="General">
                  <c:v>116.75611462340368</c:v>
                </c:pt>
                <c:pt idx="33" formatCode="General">
                  <c:v>118.06335102563907</c:v>
                </c:pt>
                <c:pt idx="34" formatCode="General">
                  <c:v>101.3932657299797</c:v>
                </c:pt>
                <c:pt idx="35" formatCode="General">
                  <c:v>#N/A</c:v>
                </c:pt>
                <c:pt idx="36" formatCode="General">
                  <c:v>115.74573546912961</c:v>
                </c:pt>
                <c:pt idx="37" formatCode="General">
                  <c:v>115.44674068849491</c:v>
                </c:pt>
                <c:pt idx="38" formatCode="General">
                  <c:v>108.42199194925337</c:v>
                </c:pt>
                <c:pt idx="39" formatCode="General">
                  <c:v>#N/A</c:v>
                </c:pt>
                <c:pt idx="40" formatCode="General">
                  <c:v>109.38943371312303</c:v>
                </c:pt>
                <c:pt idx="41" formatCode="General">
                  <c:v>118.24246783201909</c:v>
                </c:pt>
                <c:pt idx="42" formatCode="General">
                  <c:v>112.60050839659368</c:v>
                </c:pt>
                <c:pt idx="43" formatCode="General">
                  <c:v>#N/A</c:v>
                </c:pt>
                <c:pt idx="44" formatCode="General">
                  <c:v>154.08077109685348</c:v>
                </c:pt>
                <c:pt idx="45" formatCode="General">
                  <c:v>133.57106856423741</c:v>
                </c:pt>
                <c:pt idx="46" formatCode="General">
                  <c:v>134.25845923300164</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Male_70-50</c:v>
                </c:pt>
              </c:strCache>
            </c:strRef>
          </c:tx>
          <c:spPr>
            <a:solidFill>
              <a:srgbClr val="F68B33"/>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2-6E39-7E4E-90CA-8F888C1E8045}"/>
              </c:ext>
            </c:extLst>
          </c:dPt>
          <c:dPt>
            <c:idx val="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1C-6E39-7E4E-90CA-8F888C1E8045}"/>
              </c:ext>
            </c:extLst>
          </c:dPt>
          <c:dPt>
            <c:idx val="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E-6E39-7E4E-90CA-8F888C1E8045}"/>
              </c:ext>
            </c:extLst>
          </c:dPt>
          <c:dPt>
            <c:idx val="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4-6E39-7E4E-90CA-8F888C1E8045}"/>
              </c:ext>
            </c:extLst>
          </c:dPt>
          <c:dPt>
            <c:idx val="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4-6E39-7E4E-90CA-8F888C1E8045}"/>
              </c:ext>
            </c:extLst>
          </c:dPt>
          <c:dPt>
            <c:idx val="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D-6E39-7E4E-90CA-8F888C1E8045}"/>
              </c:ext>
            </c:extLst>
          </c:dPt>
          <c:dPt>
            <c:idx val="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6-6E39-7E4E-90CA-8F888C1E8045}"/>
              </c:ext>
            </c:extLst>
          </c:dPt>
          <c:dPt>
            <c:idx val="1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3-6E39-7E4E-90CA-8F888C1E8045}"/>
              </c:ext>
            </c:extLst>
          </c:dPt>
          <c:dPt>
            <c:idx val="12"/>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C-6E39-7E4E-90CA-8F888C1E8045}"/>
              </c:ext>
            </c:extLst>
          </c:dPt>
          <c:dPt>
            <c:idx val="13"/>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8-6E39-7E4E-90CA-8F888C1E8045}"/>
              </c:ext>
            </c:extLst>
          </c:dPt>
          <c:dPt>
            <c:idx val="14"/>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2-6E39-7E4E-90CA-8F888C1E8045}"/>
              </c:ext>
            </c:extLst>
          </c:dPt>
          <c:dPt>
            <c:idx val="16"/>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B-6E39-7E4E-90CA-8F888C1E8045}"/>
              </c:ext>
            </c:extLst>
          </c:dPt>
          <c:dPt>
            <c:idx val="17"/>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A-6E39-7E4E-90CA-8F888C1E8045}"/>
              </c:ext>
            </c:extLst>
          </c:dPt>
          <c:dPt>
            <c:idx val="18"/>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1-6E39-7E4E-90CA-8F888C1E8045}"/>
              </c:ext>
            </c:extLst>
          </c:dPt>
          <c:dPt>
            <c:idx val="2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A-6E39-7E4E-90CA-8F888C1E8045}"/>
              </c:ext>
            </c:extLst>
          </c:dPt>
          <c:dPt>
            <c:idx val="2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C-6E39-7E4E-90CA-8F888C1E8045}"/>
              </c:ext>
            </c:extLst>
          </c:dPt>
          <c:dPt>
            <c:idx val="2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0-6E39-7E4E-90CA-8F888C1E8045}"/>
              </c:ext>
            </c:extLst>
          </c:dPt>
          <c:dPt>
            <c:idx val="2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9-6E39-7E4E-90CA-8F888C1E8045}"/>
              </c:ext>
            </c:extLst>
          </c:dPt>
          <c:dPt>
            <c:idx val="2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E-6E39-7E4E-90CA-8F888C1E8045}"/>
              </c:ext>
            </c:extLst>
          </c:dPt>
          <c:dPt>
            <c:idx val="2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F-6E39-7E4E-90CA-8F888C1E8045}"/>
              </c:ext>
            </c:extLst>
          </c:dPt>
          <c:dPt>
            <c:idx val="2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8-6E39-7E4E-90CA-8F888C1E8045}"/>
              </c:ext>
            </c:extLst>
          </c:dPt>
          <c:dPt>
            <c:idx val="2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A-6E39-7E4E-90CA-8F888C1E8045}"/>
              </c:ext>
            </c:extLst>
          </c:dPt>
          <c:dPt>
            <c:idx val="3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E-6E39-7E4E-90CA-8F888C1E8045}"/>
              </c:ext>
            </c:extLst>
          </c:dPt>
          <c:dPt>
            <c:idx val="32"/>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7-6E39-7E4E-90CA-8F888C1E8045}"/>
              </c:ext>
            </c:extLst>
          </c:dPt>
          <c:dPt>
            <c:idx val="33"/>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9-6E39-7E4E-90CA-8F888C1E8045}"/>
              </c:ext>
            </c:extLst>
          </c:dPt>
          <c:dPt>
            <c:idx val="34"/>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D-6E39-7E4E-90CA-8F888C1E8045}"/>
              </c:ext>
            </c:extLst>
          </c:dPt>
          <c:dPt>
            <c:idx val="36"/>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6-6E39-7E4E-90CA-8F888C1E8045}"/>
              </c:ext>
            </c:extLst>
          </c:dPt>
          <c:dPt>
            <c:idx val="37"/>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8-6E39-7E4E-90CA-8F888C1E8045}"/>
              </c:ext>
            </c:extLst>
          </c:dPt>
          <c:dPt>
            <c:idx val="38"/>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C-6E39-7E4E-90CA-8F888C1E8045}"/>
              </c:ext>
            </c:extLst>
          </c:dPt>
          <c:dPt>
            <c:idx val="4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5-6E39-7E4E-90CA-8F888C1E8045}"/>
              </c:ext>
            </c:extLst>
          </c:dPt>
          <c:dPt>
            <c:idx val="4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7-6E39-7E4E-90CA-8F888C1E8045}"/>
              </c:ext>
            </c:extLst>
          </c:dPt>
          <c:dPt>
            <c:idx val="4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B-6E39-7E4E-90CA-8F888C1E8045}"/>
              </c:ext>
            </c:extLst>
          </c:dPt>
          <c:dPt>
            <c:idx val="4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4-6E39-7E4E-90CA-8F888C1E8045}"/>
              </c:ext>
            </c:extLst>
          </c:dPt>
          <c:dPt>
            <c:idx val="4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6-6E39-7E4E-90CA-8F888C1E8045}"/>
              </c:ext>
            </c:extLst>
          </c:dPt>
          <c:dPt>
            <c:idx val="4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A-6E39-7E4E-90CA-8F888C1E8045}"/>
              </c:ext>
            </c:extLst>
          </c:dPt>
          <c:dPt>
            <c:idx val="4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3-6E39-7E4E-90CA-8F888C1E8045}"/>
              </c:ext>
            </c:extLst>
          </c:dPt>
          <c:dPt>
            <c:idx val="4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5-6E39-7E4E-90CA-8F888C1E8045}"/>
              </c:ext>
            </c:extLst>
          </c:dPt>
          <c:dPt>
            <c:idx val="5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9-6E39-7E4E-90CA-8F888C1E8045}"/>
              </c:ext>
            </c:extLst>
          </c:dPt>
          <c:cat>
            <c:strRef>
              <c:f>Sheet1!$A$2:$A$48</c:f>
              <c:strCache>
                <c:ptCount val="47"/>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strCache>
            </c:strRef>
          </c:cat>
          <c:val>
            <c:numRef>
              <c:f>Sheet1!$D$2:$D$48</c:f>
              <c:numCache>
                <c:formatCode>"$"#,##0</c:formatCode>
                <c:ptCount val="47"/>
                <c:pt idx="0">
                  <c:v>93.539180274843773</c:v>
                </c:pt>
                <c:pt idx="1">
                  <c:v>102.58839012142613</c:v>
                </c:pt>
                <c:pt idx="2">
                  <c:v>103.98093786267037</c:v>
                </c:pt>
                <c:pt idx="3">
                  <c:v>#N/A</c:v>
                </c:pt>
                <c:pt idx="4">
                  <c:v>131.27320950172202</c:v>
                </c:pt>
                <c:pt idx="5">
                  <c:v>127.02627351979197</c:v>
                </c:pt>
                <c:pt idx="6">
                  <c:v>127.72705940125456</c:v>
                </c:pt>
                <c:pt idx="7">
                  <c:v>#N/A</c:v>
                </c:pt>
                <c:pt idx="8">
                  <c:v>81.958575211820744</c:v>
                </c:pt>
                <c:pt idx="9">
                  <c:v>77.821528095226824</c:v>
                </c:pt>
                <c:pt idx="10">
                  <c:v>82.648834603544969</c:v>
                </c:pt>
                <c:pt idx="11" formatCode="General">
                  <c:v>#N/A</c:v>
                </c:pt>
                <c:pt idx="12" formatCode="General">
                  <c:v>116.41581535851918</c:v>
                </c:pt>
                <c:pt idx="13" formatCode="General">
                  <c:v>119.53168368698766</c:v>
                </c:pt>
                <c:pt idx="14" formatCode="General">
                  <c:v>118.57120334154507</c:v>
                </c:pt>
                <c:pt idx="15" formatCode="General">
                  <c:v>#N/A</c:v>
                </c:pt>
                <c:pt idx="16" formatCode="General">
                  <c:v>108.2631340042044</c:v>
                </c:pt>
                <c:pt idx="17" formatCode="General">
                  <c:v>124.79717658725417</c:v>
                </c:pt>
                <c:pt idx="18" formatCode="General">
                  <c:v>118.57186926232436</c:v>
                </c:pt>
                <c:pt idx="19" formatCode="General">
                  <c:v>#N/A</c:v>
                </c:pt>
                <c:pt idx="20" formatCode="General">
                  <c:v>82.03762481225624</c:v>
                </c:pt>
                <c:pt idx="21" formatCode="General">
                  <c:v>84.314530625163911</c:v>
                </c:pt>
                <c:pt idx="22" formatCode="General">
                  <c:v>81.148900072017227</c:v>
                </c:pt>
                <c:pt idx="23" formatCode="General">
                  <c:v>#N/A</c:v>
                </c:pt>
                <c:pt idx="24" formatCode="General">
                  <c:v>61.786445350199983</c:v>
                </c:pt>
                <c:pt idx="25" formatCode="General">
                  <c:v>68.410884122406287</c:v>
                </c:pt>
                <c:pt idx="26" formatCode="General">
                  <c:v>65.671605518410729</c:v>
                </c:pt>
                <c:pt idx="27" formatCode="General">
                  <c:v>#N/A</c:v>
                </c:pt>
                <c:pt idx="28" formatCode="General">
                  <c:v>110.56362935309119</c:v>
                </c:pt>
                <c:pt idx="29" formatCode="General">
                  <c:v>111.93083014084721</c:v>
                </c:pt>
                <c:pt idx="30" formatCode="General">
                  <c:v>100.76809827882971</c:v>
                </c:pt>
                <c:pt idx="31" formatCode="General">
                  <c:v>#N/A</c:v>
                </c:pt>
                <c:pt idx="32" formatCode="General">
                  <c:v>147.95893451134918</c:v>
                </c:pt>
                <c:pt idx="33" formatCode="General">
                  <c:v>116.66259944662943</c:v>
                </c:pt>
                <c:pt idx="34" formatCode="General">
                  <c:v>140.15665297770727</c:v>
                </c:pt>
                <c:pt idx="35" formatCode="General">
                  <c:v>#N/A</c:v>
                </c:pt>
                <c:pt idx="36" formatCode="General">
                  <c:v>129.82345112899134</c:v>
                </c:pt>
                <c:pt idx="37" formatCode="General">
                  <c:v>118.89489580242844</c:v>
                </c:pt>
                <c:pt idx="38" formatCode="General">
                  <c:v>130.80556630975582</c:v>
                </c:pt>
                <c:pt idx="39" formatCode="General">
                  <c:v>#N/A</c:v>
                </c:pt>
                <c:pt idx="40" formatCode="General">
                  <c:v>122.39773054788282</c:v>
                </c:pt>
                <c:pt idx="41" formatCode="General">
                  <c:v>72.458709748777551</c:v>
                </c:pt>
                <c:pt idx="42" formatCode="General">
                  <c:v>145.74580488269271</c:v>
                </c:pt>
                <c:pt idx="43" formatCode="General">
                  <c:v>#N/A</c:v>
                </c:pt>
                <c:pt idx="44" formatCode="General">
                  <c:v>108.50596104021247</c:v>
                </c:pt>
                <c:pt idx="45" formatCode="General">
                  <c:v>60.937452491770841</c:v>
                </c:pt>
                <c:pt idx="46" formatCode="General">
                  <c:v>154.29032670422396</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4"/>
        <c:noMultiLvlLbl val="0"/>
      </c:catAx>
      <c:valAx>
        <c:axId val="331917184"/>
        <c:scaling>
          <c:orientation val="minMax"/>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7031560686139806E-2"/>
          <c:y val="9.2453397194193598E-2"/>
          <c:w val="0.89587433552768003"/>
          <c:h val="0.75807521873754835"/>
        </c:manualLayout>
      </c:layout>
      <c:barChart>
        <c:barDir val="col"/>
        <c:grouping val="clustered"/>
        <c:varyColors val="0"/>
        <c:ser>
          <c:idx val="0"/>
          <c:order val="0"/>
          <c:tx>
            <c:strRef>
              <c:f>Sheet1!$B$1</c:f>
              <c:strCache>
                <c:ptCount val="1"/>
                <c:pt idx="0">
                  <c:v>2006</c:v>
                </c:pt>
              </c:strCache>
            </c:strRef>
          </c:tx>
          <c:spPr>
            <a:solidFill>
              <a:srgbClr val="000000"/>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Sheet1!$B$2:$B$10</c:f>
              <c:numCache>
                <c:formatCode>General</c:formatCode>
                <c:ptCount val="9"/>
                <c:pt idx="0">
                  <c:v>-8.401955352191127</c:v>
                </c:pt>
                <c:pt idx="1">
                  <c:v>9.5833011531833989</c:v>
                </c:pt>
                <c:pt idx="2">
                  <c:v>-6.2699029473565648</c:v>
                </c:pt>
                <c:pt idx="3">
                  <c:v>16.230490087404537</c:v>
                </c:pt>
                <c:pt idx="4">
                  <c:v>#N/A</c:v>
                </c:pt>
                <c:pt idx="5">
                  <c:v>-11.92389008842799</c:v>
                </c:pt>
                <c:pt idx="6">
                  <c:v>5.9258253308568154</c:v>
                </c:pt>
                <c:pt idx="7">
                  <c:v>4.0035680949165764</c:v>
                </c:pt>
                <c:pt idx="8">
                  <c:v>4.2216335119236392</c:v>
                </c:pt>
              </c:numCache>
            </c:numRef>
          </c:val>
          <c:extLst>
            <c:ext xmlns:c16="http://schemas.microsoft.com/office/drawing/2014/chart" uri="{C3380CC4-5D6E-409C-BE32-E72D297353CC}">
              <c16:uniqueId val="{00000000-902A-AC4D-B871-0CCAB9EA7B4E}"/>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low"/>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valAx>
      <c:spPr>
        <a:noFill/>
        <a:ln w="25400">
          <a:noFill/>
        </a:ln>
      </c:spPr>
    </c:plotArea>
    <c:plotVisOnly val="1"/>
    <c:dispBlanksAs val="gap"/>
    <c:showDLblsOverMax val="0"/>
  </c:chart>
  <c:txPr>
    <a:bodyPr/>
    <a:lstStyle/>
    <a:p>
      <a:pPr>
        <a:defRPr sz="1800"/>
      </a:pPr>
      <a:endParaRPr lang="en-US"/>
    </a:p>
  </c:txPr>
  <c:externalData r:id="rId2">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Female_30</c:v>
                </c:pt>
              </c:strCache>
            </c:strRef>
          </c:tx>
          <c:spPr>
            <a:noFill/>
            <a:ln w="9525">
              <a:noFill/>
            </a:ln>
          </c:spPr>
          <c:invertIfNegative val="0"/>
          <c:cat>
            <c:strRef>
              <c:f>Sheet1!$A$2:$A$52</c:f>
              <c:strCache>
                <c:ptCount val="51"/>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pt idx="48">
                  <c:v>Med</c:v>
                </c:pt>
                <c:pt idx="49">
                  <c:v>Med</c:v>
                </c:pt>
                <c:pt idx="50">
                  <c:v>Med</c:v>
                </c:pt>
              </c:strCache>
            </c:strRef>
          </c:cat>
          <c:val>
            <c:numRef>
              <c:f>Sheet1!$B$2:$B$52</c:f>
              <c:numCache>
                <c:formatCode>General</c:formatCode>
                <c:ptCount val="51"/>
                <c:pt idx="0">
                  <c:v>0.8304281456586784</c:v>
                </c:pt>
                <c:pt idx="1">
                  <c:v>0.89509913347528813</c:v>
                </c:pt>
                <c:pt idx="2">
                  <c:v>0.94411241074144603</c:v>
                </c:pt>
                <c:pt idx="3">
                  <c:v>#N/A</c:v>
                </c:pt>
                <c:pt idx="4">
                  <c:v>1.3199224777654184</c:v>
                </c:pt>
                <c:pt idx="5">
                  <c:v>1.3796415545971494</c:v>
                </c:pt>
                <c:pt idx="6">
                  <c:v>1.4093976773395664</c:v>
                </c:pt>
                <c:pt idx="7">
                  <c:v>#N/A</c:v>
                </c:pt>
                <c:pt idx="8">
                  <c:v>0.91385964705575595</c:v>
                </c:pt>
                <c:pt idx="9">
                  <c:v>0.92503478654671367</c:v>
                </c:pt>
                <c:pt idx="10">
                  <c:v>0.95839366088465694</c:v>
                </c:pt>
                <c:pt idx="11">
                  <c:v>#N/A</c:v>
                </c:pt>
                <c:pt idx="12">
                  <c:v>1.015344022817364</c:v>
                </c:pt>
                <c:pt idx="13">
                  <c:v>1.0368107065125156</c:v>
                </c:pt>
                <c:pt idx="14">
                  <c:v>1.024548600451626</c:v>
                </c:pt>
                <c:pt idx="15">
                  <c:v>#N/A</c:v>
                </c:pt>
                <c:pt idx="16">
                  <c:v>1.1620762432707616</c:v>
                </c:pt>
                <c:pt idx="17">
                  <c:v>1.1945420542947471</c:v>
                </c:pt>
                <c:pt idx="18">
                  <c:v>1.2306191391375554</c:v>
                </c:pt>
                <c:pt idx="19">
                  <c:v>#N/A</c:v>
                </c:pt>
                <c:pt idx="20">
                  <c:v>1.3654066681709294</c:v>
                </c:pt>
                <c:pt idx="21">
                  <c:v>1.4954888705674343</c:v>
                </c:pt>
                <c:pt idx="22">
                  <c:v>1.6068485925340557</c:v>
                </c:pt>
                <c:pt idx="23">
                  <c:v>#N/A</c:v>
                </c:pt>
                <c:pt idx="24">
                  <c:v>1.385795704261976</c:v>
                </c:pt>
                <c:pt idx="25">
                  <c:v>1.4468328350658093</c:v>
                </c:pt>
                <c:pt idx="26">
                  <c:v>1.5449305907844477</c:v>
                </c:pt>
                <c:pt idx="27">
                  <c:v>#N/A</c:v>
                </c:pt>
                <c:pt idx="28">
                  <c:v>1.419469650051242</c:v>
                </c:pt>
                <c:pt idx="29">
                  <c:v>1.439547337170852</c:v>
                </c:pt>
                <c:pt idx="30">
                  <c:v>1.4717239840217027</c:v>
                </c:pt>
                <c:pt idx="31">
                  <c:v>#N/A</c:v>
                </c:pt>
                <c:pt idx="32">
                  <c:v>1.4198275500970678</c:v>
                </c:pt>
                <c:pt idx="33">
                  <c:v>1.4465288407012218</c:v>
                </c:pt>
                <c:pt idx="34">
                  <c:v>1.4762018480319359</c:v>
                </c:pt>
                <c:pt idx="35">
                  <c:v>#N/A</c:v>
                </c:pt>
                <c:pt idx="36">
                  <c:v>1.4951143292170022</c:v>
                </c:pt>
                <c:pt idx="37">
                  <c:v>1.5601533336475251</c:v>
                </c:pt>
                <c:pt idx="38">
                  <c:v>1.5231976066920661</c:v>
                </c:pt>
                <c:pt idx="39">
                  <c:v>#N/A</c:v>
                </c:pt>
                <c:pt idx="40">
                  <c:v>1.2363997373079985</c:v>
                </c:pt>
                <c:pt idx="41">
                  <c:v>1.3857526094437516</c:v>
                </c:pt>
                <c:pt idx="42">
                  <c:v>1.3910819824230924</c:v>
                </c:pt>
                <c:pt idx="43">
                  <c:v>#N/A</c:v>
                </c:pt>
                <c:pt idx="44">
                  <c:v>1.8166393258405886</c:v>
                </c:pt>
                <c:pt idx="45">
                  <c:v>1.8733505911322084</c:v>
                </c:pt>
                <c:pt idx="46">
                  <c:v>1.9026603722428121</c:v>
                </c:pt>
                <c:pt idx="47">
                  <c:v>#N/A</c:v>
                </c:pt>
                <c:pt idx="48">
                  <c:v>2.2392687232068531</c:v>
                </c:pt>
                <c:pt idx="49">
                  <c:v>2.4337829781767404</c:v>
                </c:pt>
                <c:pt idx="50">
                  <c:v>2.6026293938861267</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Female_50-30</c:v>
                </c:pt>
              </c:strCache>
            </c:strRef>
          </c:tx>
          <c:spPr>
            <a:solidFill>
              <a:srgbClr val="F68B33"/>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1-6E39-7E4E-90CA-8F888C1E8045}"/>
              </c:ext>
            </c:extLst>
          </c:dPt>
          <c:dPt>
            <c:idx val="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B-6E39-7E4E-90CA-8F888C1E8045}"/>
              </c:ext>
            </c:extLst>
          </c:dPt>
          <c:dPt>
            <c:idx val="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7-6E39-7E4E-90CA-8F888C1E8045}"/>
              </c:ext>
            </c:extLst>
          </c:dPt>
          <c:dPt>
            <c:idx val="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3-6E39-7E4E-90CA-8F888C1E8045}"/>
              </c:ext>
            </c:extLst>
          </c:dPt>
          <c:dPt>
            <c:idx val="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D-6E39-7E4E-90CA-8F888C1E8045}"/>
              </c:ext>
            </c:extLst>
          </c:dPt>
          <c:dPt>
            <c:idx val="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8-6E39-7E4E-90CA-8F888C1E8045}"/>
              </c:ext>
            </c:extLst>
          </c:dPt>
          <c:dPt>
            <c:idx val="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5-6E39-7E4E-90CA-8F888C1E8045}"/>
              </c:ext>
            </c:extLst>
          </c:dPt>
          <c:dPt>
            <c:idx val="1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E-6E39-7E4E-90CA-8F888C1E8045}"/>
              </c:ext>
            </c:extLst>
          </c:dPt>
          <c:dPt>
            <c:idx val="12"/>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A-6E39-7E4E-90CA-8F888C1E8045}"/>
              </c:ext>
            </c:extLst>
          </c:dPt>
          <c:dPt>
            <c:idx val="13"/>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7-6E39-7E4E-90CA-8F888C1E8045}"/>
              </c:ext>
            </c:extLst>
          </c:dPt>
          <c:dPt>
            <c:idx val="14"/>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F-6E39-7E4E-90CA-8F888C1E8045}"/>
              </c:ext>
            </c:extLst>
          </c:dPt>
          <c:dPt>
            <c:idx val="16"/>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9-6E39-7E4E-90CA-8F888C1E8045}"/>
              </c:ext>
            </c:extLst>
          </c:dPt>
          <c:dPt>
            <c:idx val="17"/>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9-6E39-7E4E-90CA-8F888C1E8045}"/>
              </c:ext>
            </c:extLst>
          </c:dPt>
          <c:dPt>
            <c:idx val="18"/>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0-6E39-7E4E-90CA-8F888C1E8045}"/>
              </c:ext>
            </c:extLst>
          </c:dPt>
          <c:dPt>
            <c:idx val="2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B-6E39-7E4E-90CA-8F888C1E8045}"/>
              </c:ext>
            </c:extLst>
          </c:dPt>
          <c:dPt>
            <c:idx val="2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B-6E39-7E4E-90CA-8F888C1E8045}"/>
              </c:ext>
            </c:extLst>
          </c:dPt>
          <c:dPt>
            <c:idx val="2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1-6E39-7E4E-90CA-8F888C1E8045}"/>
              </c:ext>
            </c:extLst>
          </c:dPt>
          <c:dPt>
            <c:idx val="2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C-6E39-7E4E-90CA-8F888C1E8045}"/>
              </c:ext>
            </c:extLst>
          </c:dPt>
          <c:dPt>
            <c:idx val="2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D-6E39-7E4E-90CA-8F888C1E8045}"/>
              </c:ext>
            </c:extLst>
          </c:dPt>
          <c:dPt>
            <c:idx val="2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2-6E39-7E4E-90CA-8F888C1E8045}"/>
              </c:ext>
            </c:extLst>
          </c:dPt>
          <c:dPt>
            <c:idx val="2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D-6E39-7E4E-90CA-8F888C1E8045}"/>
              </c:ext>
            </c:extLst>
          </c:dPt>
          <c:dPt>
            <c:idx val="2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F-6E39-7E4E-90CA-8F888C1E8045}"/>
              </c:ext>
            </c:extLst>
          </c:dPt>
          <c:dPt>
            <c:idx val="3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3-6E39-7E4E-90CA-8F888C1E8045}"/>
              </c:ext>
            </c:extLst>
          </c:dPt>
          <c:dPt>
            <c:idx val="32"/>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E-6E39-7E4E-90CA-8F888C1E8045}"/>
              </c:ext>
            </c:extLst>
          </c:dPt>
          <c:dPt>
            <c:idx val="33"/>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0-6E39-7E4E-90CA-8F888C1E8045}"/>
              </c:ext>
            </c:extLst>
          </c:dPt>
          <c:dPt>
            <c:idx val="34"/>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4-6E39-7E4E-90CA-8F888C1E8045}"/>
              </c:ext>
            </c:extLst>
          </c:dPt>
          <c:dPt>
            <c:idx val="36"/>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F-6E39-7E4E-90CA-8F888C1E8045}"/>
              </c:ext>
            </c:extLst>
          </c:dPt>
          <c:dPt>
            <c:idx val="37"/>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1-6E39-7E4E-90CA-8F888C1E8045}"/>
              </c:ext>
            </c:extLst>
          </c:dPt>
          <c:dPt>
            <c:idx val="38"/>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5-6E39-7E4E-90CA-8F888C1E8045}"/>
              </c:ext>
            </c:extLst>
          </c:dPt>
          <c:dPt>
            <c:idx val="4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0-6E39-7E4E-90CA-8F888C1E8045}"/>
              </c:ext>
            </c:extLst>
          </c:dPt>
          <c:dPt>
            <c:idx val="4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2-6E39-7E4E-90CA-8F888C1E8045}"/>
              </c:ext>
            </c:extLst>
          </c:dPt>
          <c:dPt>
            <c:idx val="4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6-6E39-7E4E-90CA-8F888C1E8045}"/>
              </c:ext>
            </c:extLst>
          </c:dPt>
          <c:dPt>
            <c:idx val="4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1-6E39-7E4E-90CA-8F888C1E8045}"/>
              </c:ext>
            </c:extLst>
          </c:dPt>
          <c:dPt>
            <c:idx val="4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3-6E39-7E4E-90CA-8F888C1E8045}"/>
              </c:ext>
            </c:extLst>
          </c:dPt>
          <c:dPt>
            <c:idx val="4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7-6E39-7E4E-90CA-8F888C1E8045}"/>
              </c:ext>
            </c:extLst>
          </c:dPt>
          <c:dPt>
            <c:idx val="4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2-6E39-7E4E-90CA-8F888C1E8045}"/>
              </c:ext>
            </c:extLst>
          </c:dPt>
          <c:dPt>
            <c:idx val="4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4-6E39-7E4E-90CA-8F888C1E8045}"/>
              </c:ext>
            </c:extLst>
          </c:dPt>
          <c:dPt>
            <c:idx val="5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8-6E39-7E4E-90CA-8F888C1E8045}"/>
              </c:ext>
            </c:extLst>
          </c:dPt>
          <c:cat>
            <c:strRef>
              <c:f>Sheet1!$A$2:$A$52</c:f>
              <c:strCache>
                <c:ptCount val="51"/>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pt idx="48">
                  <c:v>Med</c:v>
                </c:pt>
                <c:pt idx="49">
                  <c:v>Med</c:v>
                </c:pt>
                <c:pt idx="50">
                  <c:v>Med</c:v>
                </c:pt>
              </c:strCache>
            </c:strRef>
          </c:cat>
          <c:val>
            <c:numRef>
              <c:f>Sheet1!$C$2:$C$52</c:f>
              <c:numCache>
                <c:formatCode>"$"#,##0</c:formatCode>
                <c:ptCount val="51"/>
                <c:pt idx="0">
                  <c:v>0.44493650098555881</c:v>
                </c:pt>
                <c:pt idx="1">
                  <c:v>0.45589291292600642</c:v>
                </c:pt>
                <c:pt idx="2">
                  <c:v>0.46191483634451491</c:v>
                </c:pt>
                <c:pt idx="3">
                  <c:v>#N/A</c:v>
                </c:pt>
                <c:pt idx="4">
                  <c:v>0.5601453502245155</c:v>
                </c:pt>
                <c:pt idx="5">
                  <c:v>0.59745800560481954</c:v>
                </c:pt>
                <c:pt idx="6">
                  <c:v>0.58180301978688398</c:v>
                </c:pt>
                <c:pt idx="7">
                  <c:v>#N/A</c:v>
                </c:pt>
                <c:pt idx="8">
                  <c:v>0.47073879175948885</c:v>
                </c:pt>
                <c:pt idx="9">
                  <c:v>0.47972584581513056</c:v>
                </c:pt>
                <c:pt idx="10">
                  <c:v>0.47549634186160039</c:v>
                </c:pt>
                <c:pt idx="11" formatCode="General">
                  <c:v>#N/A</c:v>
                </c:pt>
                <c:pt idx="12" formatCode="General">
                  <c:v>0.59543678510231746</c:v>
                </c:pt>
                <c:pt idx="13" formatCode="General">
                  <c:v>0.61664859267100813</c:v>
                </c:pt>
                <c:pt idx="14" formatCode="General">
                  <c:v>0.61441896487909742</c:v>
                </c:pt>
                <c:pt idx="15" formatCode="General">
                  <c:v>#N/A</c:v>
                </c:pt>
                <c:pt idx="16" formatCode="General">
                  <c:v>0.59982059813825805</c:v>
                </c:pt>
                <c:pt idx="17" formatCode="General">
                  <c:v>0.6067178254466874</c:v>
                </c:pt>
                <c:pt idx="18" formatCode="General">
                  <c:v>0.60605547377750235</c:v>
                </c:pt>
                <c:pt idx="19" formatCode="General">
                  <c:v>#N/A</c:v>
                </c:pt>
                <c:pt idx="20" formatCode="General">
                  <c:v>0.43020088273830592</c:v>
                </c:pt>
                <c:pt idx="21" formatCode="General">
                  <c:v>0.44866803105176167</c:v>
                </c:pt>
                <c:pt idx="22" formatCode="General">
                  <c:v>0.45289316238166166</c:v>
                </c:pt>
                <c:pt idx="23" formatCode="General">
                  <c:v>#N/A</c:v>
                </c:pt>
                <c:pt idx="24" formatCode="General">
                  <c:v>0.53770645077512169</c:v>
                </c:pt>
                <c:pt idx="25" formatCode="General">
                  <c:v>0.5704546683033962</c:v>
                </c:pt>
                <c:pt idx="26" formatCode="General">
                  <c:v>0.5718637074042936</c:v>
                </c:pt>
                <c:pt idx="27" formatCode="General">
                  <c:v>#N/A</c:v>
                </c:pt>
                <c:pt idx="28" formatCode="General">
                  <c:v>0.5147309667197868</c:v>
                </c:pt>
                <c:pt idx="29" formatCode="General">
                  <c:v>0.54366144158628371</c:v>
                </c:pt>
                <c:pt idx="30" formatCode="General">
                  <c:v>0.545854534216204</c:v>
                </c:pt>
                <c:pt idx="31" formatCode="General">
                  <c:v>#N/A</c:v>
                </c:pt>
                <c:pt idx="32" formatCode="General">
                  <c:v>0.5794855506840153</c:v>
                </c:pt>
                <c:pt idx="33" formatCode="General">
                  <c:v>0.61618000109191673</c:v>
                </c:pt>
                <c:pt idx="34" formatCode="General">
                  <c:v>0.59770022700115044</c:v>
                </c:pt>
                <c:pt idx="35" formatCode="General">
                  <c:v>#N/A</c:v>
                </c:pt>
                <c:pt idx="36" formatCode="General">
                  <c:v>0.66643243735560009</c:v>
                </c:pt>
                <c:pt idx="37" formatCode="General">
                  <c:v>0.71807550170501089</c:v>
                </c:pt>
                <c:pt idx="38" formatCode="General">
                  <c:v>0.7502386604146345</c:v>
                </c:pt>
                <c:pt idx="39" formatCode="General">
                  <c:v>#N/A</c:v>
                </c:pt>
                <c:pt idx="40" formatCode="General">
                  <c:v>0.56365889399800673</c:v>
                </c:pt>
                <c:pt idx="41" formatCode="General">
                  <c:v>0.64219655776006412</c:v>
                </c:pt>
                <c:pt idx="42" formatCode="General">
                  <c:v>0.67488739430595235</c:v>
                </c:pt>
                <c:pt idx="43" formatCode="General">
                  <c:v>#N/A</c:v>
                </c:pt>
                <c:pt idx="44" formatCode="General">
                  <c:v>0.80503242494685434</c:v>
                </c:pt>
                <c:pt idx="45" formatCode="General">
                  <c:v>0.85972762779745304</c:v>
                </c:pt>
                <c:pt idx="46" formatCode="General">
                  <c:v>0.83536034050685437</c:v>
                </c:pt>
                <c:pt idx="47" formatCode="General">
                  <c:v>#N/A</c:v>
                </c:pt>
                <c:pt idx="48" formatCode="General">
                  <c:v>0.83130917636278312</c:v>
                </c:pt>
                <c:pt idx="49" formatCode="General">
                  <c:v>0.76715658700077549</c:v>
                </c:pt>
                <c:pt idx="50" formatCode="General">
                  <c:v>0.94921757936263651</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Female_70-50</c:v>
                </c:pt>
              </c:strCache>
            </c:strRef>
          </c:tx>
          <c:spPr>
            <a:solidFill>
              <a:srgbClr val="F68B33"/>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2-6E39-7E4E-90CA-8F888C1E8045}"/>
              </c:ext>
            </c:extLst>
          </c:dPt>
          <c:dPt>
            <c:idx val="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1C-6E39-7E4E-90CA-8F888C1E8045}"/>
              </c:ext>
            </c:extLst>
          </c:dPt>
          <c:dPt>
            <c:idx val="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E-6E39-7E4E-90CA-8F888C1E8045}"/>
              </c:ext>
            </c:extLst>
          </c:dPt>
          <c:dPt>
            <c:idx val="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4-6E39-7E4E-90CA-8F888C1E8045}"/>
              </c:ext>
            </c:extLst>
          </c:dPt>
          <c:dPt>
            <c:idx val="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4-6E39-7E4E-90CA-8F888C1E8045}"/>
              </c:ext>
            </c:extLst>
          </c:dPt>
          <c:dPt>
            <c:idx val="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D-6E39-7E4E-90CA-8F888C1E8045}"/>
              </c:ext>
            </c:extLst>
          </c:dPt>
          <c:dPt>
            <c:idx val="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6-6E39-7E4E-90CA-8F888C1E8045}"/>
              </c:ext>
            </c:extLst>
          </c:dPt>
          <c:dPt>
            <c:idx val="1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3-6E39-7E4E-90CA-8F888C1E8045}"/>
              </c:ext>
            </c:extLst>
          </c:dPt>
          <c:dPt>
            <c:idx val="12"/>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C-6E39-7E4E-90CA-8F888C1E8045}"/>
              </c:ext>
            </c:extLst>
          </c:dPt>
          <c:dPt>
            <c:idx val="13"/>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8-6E39-7E4E-90CA-8F888C1E8045}"/>
              </c:ext>
            </c:extLst>
          </c:dPt>
          <c:dPt>
            <c:idx val="14"/>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2-6E39-7E4E-90CA-8F888C1E8045}"/>
              </c:ext>
            </c:extLst>
          </c:dPt>
          <c:dPt>
            <c:idx val="16"/>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B-6E39-7E4E-90CA-8F888C1E8045}"/>
              </c:ext>
            </c:extLst>
          </c:dPt>
          <c:dPt>
            <c:idx val="17"/>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A-6E39-7E4E-90CA-8F888C1E8045}"/>
              </c:ext>
            </c:extLst>
          </c:dPt>
          <c:dPt>
            <c:idx val="18"/>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1-6E39-7E4E-90CA-8F888C1E8045}"/>
              </c:ext>
            </c:extLst>
          </c:dPt>
          <c:dPt>
            <c:idx val="2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A-6E39-7E4E-90CA-8F888C1E8045}"/>
              </c:ext>
            </c:extLst>
          </c:dPt>
          <c:dPt>
            <c:idx val="2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C-6E39-7E4E-90CA-8F888C1E8045}"/>
              </c:ext>
            </c:extLst>
          </c:dPt>
          <c:dPt>
            <c:idx val="2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0-6E39-7E4E-90CA-8F888C1E8045}"/>
              </c:ext>
            </c:extLst>
          </c:dPt>
          <c:dPt>
            <c:idx val="2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9-6E39-7E4E-90CA-8F888C1E8045}"/>
              </c:ext>
            </c:extLst>
          </c:dPt>
          <c:dPt>
            <c:idx val="2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E-6E39-7E4E-90CA-8F888C1E8045}"/>
              </c:ext>
            </c:extLst>
          </c:dPt>
          <c:dPt>
            <c:idx val="2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F-6E39-7E4E-90CA-8F888C1E8045}"/>
              </c:ext>
            </c:extLst>
          </c:dPt>
          <c:dPt>
            <c:idx val="2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8-6E39-7E4E-90CA-8F888C1E8045}"/>
              </c:ext>
            </c:extLst>
          </c:dPt>
          <c:dPt>
            <c:idx val="2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A-6E39-7E4E-90CA-8F888C1E8045}"/>
              </c:ext>
            </c:extLst>
          </c:dPt>
          <c:dPt>
            <c:idx val="3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E-6E39-7E4E-90CA-8F888C1E8045}"/>
              </c:ext>
            </c:extLst>
          </c:dPt>
          <c:dPt>
            <c:idx val="32"/>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7-6E39-7E4E-90CA-8F888C1E8045}"/>
              </c:ext>
            </c:extLst>
          </c:dPt>
          <c:dPt>
            <c:idx val="33"/>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9-6E39-7E4E-90CA-8F888C1E8045}"/>
              </c:ext>
            </c:extLst>
          </c:dPt>
          <c:dPt>
            <c:idx val="34"/>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D-6E39-7E4E-90CA-8F888C1E8045}"/>
              </c:ext>
            </c:extLst>
          </c:dPt>
          <c:dPt>
            <c:idx val="36"/>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6-6E39-7E4E-90CA-8F888C1E8045}"/>
              </c:ext>
            </c:extLst>
          </c:dPt>
          <c:dPt>
            <c:idx val="37"/>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8-6E39-7E4E-90CA-8F888C1E8045}"/>
              </c:ext>
            </c:extLst>
          </c:dPt>
          <c:dPt>
            <c:idx val="38"/>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C-6E39-7E4E-90CA-8F888C1E8045}"/>
              </c:ext>
            </c:extLst>
          </c:dPt>
          <c:dPt>
            <c:idx val="4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5-6E39-7E4E-90CA-8F888C1E8045}"/>
              </c:ext>
            </c:extLst>
          </c:dPt>
          <c:dPt>
            <c:idx val="4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7-6E39-7E4E-90CA-8F888C1E8045}"/>
              </c:ext>
            </c:extLst>
          </c:dPt>
          <c:dPt>
            <c:idx val="4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B-6E39-7E4E-90CA-8F888C1E8045}"/>
              </c:ext>
            </c:extLst>
          </c:dPt>
          <c:dPt>
            <c:idx val="4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4-6E39-7E4E-90CA-8F888C1E8045}"/>
              </c:ext>
            </c:extLst>
          </c:dPt>
          <c:dPt>
            <c:idx val="4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6-6E39-7E4E-90CA-8F888C1E8045}"/>
              </c:ext>
            </c:extLst>
          </c:dPt>
          <c:dPt>
            <c:idx val="4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A-6E39-7E4E-90CA-8F888C1E8045}"/>
              </c:ext>
            </c:extLst>
          </c:dPt>
          <c:dPt>
            <c:idx val="4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3-6E39-7E4E-90CA-8F888C1E8045}"/>
              </c:ext>
            </c:extLst>
          </c:dPt>
          <c:dPt>
            <c:idx val="4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5-6E39-7E4E-90CA-8F888C1E8045}"/>
              </c:ext>
            </c:extLst>
          </c:dPt>
          <c:dPt>
            <c:idx val="5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9-6E39-7E4E-90CA-8F888C1E8045}"/>
              </c:ext>
            </c:extLst>
          </c:dPt>
          <c:cat>
            <c:strRef>
              <c:f>Sheet1!$A$2:$A$52</c:f>
              <c:strCache>
                <c:ptCount val="51"/>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pt idx="48">
                  <c:v>Med</c:v>
                </c:pt>
                <c:pt idx="49">
                  <c:v>Med</c:v>
                </c:pt>
                <c:pt idx="50">
                  <c:v>Med</c:v>
                </c:pt>
              </c:strCache>
            </c:strRef>
          </c:cat>
          <c:val>
            <c:numRef>
              <c:f>Sheet1!$D$2:$D$52</c:f>
              <c:numCache>
                <c:formatCode>"$"#,##0</c:formatCode>
                <c:ptCount val="51"/>
                <c:pt idx="0">
                  <c:v>0.46733821339421922</c:v>
                </c:pt>
                <c:pt idx="1">
                  <c:v>0.48333172911522526</c:v>
                </c:pt>
                <c:pt idx="2">
                  <c:v>0.48109996962869261</c:v>
                </c:pt>
                <c:pt idx="3">
                  <c:v>#N/A</c:v>
                </c:pt>
                <c:pt idx="4">
                  <c:v>0.56329494558070126</c:v>
                </c:pt>
                <c:pt idx="5">
                  <c:v>0.61497918934386564</c:v>
                </c:pt>
                <c:pt idx="6">
                  <c:v>0.61596849597224113</c:v>
                </c:pt>
                <c:pt idx="7">
                  <c:v>#N/A</c:v>
                </c:pt>
                <c:pt idx="8">
                  <c:v>0.51019807606159784</c:v>
                </c:pt>
                <c:pt idx="9">
                  <c:v>0.54971753723829075</c:v>
                </c:pt>
                <c:pt idx="10">
                  <c:v>0.5595976343040221</c:v>
                </c:pt>
                <c:pt idx="11" formatCode="General">
                  <c:v>#N/A</c:v>
                </c:pt>
                <c:pt idx="12" formatCode="General">
                  <c:v>0.58318297508549888</c:v>
                </c:pt>
                <c:pt idx="13" formatCode="General">
                  <c:v>0.63291505693140926</c:v>
                </c:pt>
                <c:pt idx="14" formatCode="General">
                  <c:v>0.65594022163346222</c:v>
                </c:pt>
                <c:pt idx="15" formatCode="General">
                  <c:v>#N/A</c:v>
                </c:pt>
                <c:pt idx="16" formatCode="General">
                  <c:v>0.60784966647410354</c:v>
                </c:pt>
                <c:pt idx="17" formatCode="General">
                  <c:v>0.65165671655485125</c:v>
                </c:pt>
                <c:pt idx="18" formatCode="General">
                  <c:v>0.65790141347440301</c:v>
                </c:pt>
                <c:pt idx="19" formatCode="General">
                  <c:v>#N/A</c:v>
                </c:pt>
                <c:pt idx="20" formatCode="General">
                  <c:v>0.44513878908914406</c:v>
                </c:pt>
                <c:pt idx="21" formatCode="General">
                  <c:v>0.45460713601196479</c:v>
                </c:pt>
                <c:pt idx="22" formatCode="General">
                  <c:v>0.47420406876193066</c:v>
                </c:pt>
                <c:pt idx="23" formatCode="General">
                  <c:v>#N/A</c:v>
                </c:pt>
                <c:pt idx="24" formatCode="General">
                  <c:v>0.46661661204385241</c:v>
                </c:pt>
                <c:pt idx="25" formatCode="General">
                  <c:v>0.53795071801726424</c:v>
                </c:pt>
                <c:pt idx="26" formatCode="General">
                  <c:v>0.52254878880363043</c:v>
                </c:pt>
                <c:pt idx="27" formatCode="General">
                  <c:v>#N/A</c:v>
                </c:pt>
                <c:pt idx="28" formatCode="General">
                  <c:v>0.54814523950601601</c:v>
                </c:pt>
                <c:pt idx="29" formatCode="General">
                  <c:v>0.59107920444110529</c:v>
                </c:pt>
                <c:pt idx="30" formatCode="General">
                  <c:v>0.59240325950837569</c:v>
                </c:pt>
                <c:pt idx="31" formatCode="General">
                  <c:v>#N/A</c:v>
                </c:pt>
                <c:pt idx="32" formatCode="General">
                  <c:v>0.64733856283554903</c:v>
                </c:pt>
                <c:pt idx="33" formatCode="General">
                  <c:v>0.69964578993321958</c:v>
                </c:pt>
                <c:pt idx="34" formatCode="General">
                  <c:v>0.67200753530618362</c:v>
                </c:pt>
                <c:pt idx="35" formatCode="General">
                  <c:v>#N/A</c:v>
                </c:pt>
                <c:pt idx="36" formatCode="General">
                  <c:v>0.67350153747456165</c:v>
                </c:pt>
                <c:pt idx="37" formatCode="General">
                  <c:v>0.70607529942854708</c:v>
                </c:pt>
                <c:pt idx="38" formatCode="General">
                  <c:v>0.69923048273494004</c:v>
                </c:pt>
                <c:pt idx="39" formatCode="General">
                  <c:v>#N/A</c:v>
                </c:pt>
                <c:pt idx="40" formatCode="General">
                  <c:v>0.59925021604457429</c:v>
                </c:pt>
                <c:pt idx="41" formatCode="General">
                  <c:v>0.74798509493593235</c:v>
                </c:pt>
                <c:pt idx="42" formatCode="General">
                  <c:v>0.70452232706551632</c:v>
                </c:pt>
                <c:pt idx="43" formatCode="General">
                  <c:v>#N/A</c:v>
                </c:pt>
                <c:pt idx="44" formatCode="General">
                  <c:v>0.9032118034531611</c:v>
                </c:pt>
                <c:pt idx="45" formatCode="General">
                  <c:v>0.64865694512024508</c:v>
                </c:pt>
                <c:pt idx="46" formatCode="General">
                  <c:v>1.0703679543455356</c:v>
                </c:pt>
                <c:pt idx="47" formatCode="General">
                  <c:v>#N/A</c:v>
                </c:pt>
                <c:pt idx="48" formatCode="General">
                  <c:v>0.61215162430116576</c:v>
                </c:pt>
                <c:pt idx="49" formatCode="General">
                  <c:v>0.15221545483168075</c:v>
                </c:pt>
                <c:pt idx="50" formatCode="General">
                  <c:v>0.65396203023817057</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4"/>
        <c:noMultiLvlLbl val="0"/>
      </c:catAx>
      <c:valAx>
        <c:axId val="331917184"/>
        <c:scaling>
          <c:orientation val="minMax"/>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Male_30</c:v>
                </c:pt>
              </c:strCache>
            </c:strRef>
          </c:tx>
          <c:spPr>
            <a:noFill/>
            <a:ln w="9525">
              <a:noFill/>
            </a:ln>
          </c:spPr>
          <c:invertIfNegative val="0"/>
          <c:cat>
            <c:strRef>
              <c:f>Sheet1!$A$2:$A$48</c:f>
              <c:strCache>
                <c:ptCount val="47"/>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strCache>
            </c:strRef>
          </c:cat>
          <c:val>
            <c:numRef>
              <c:f>Sheet1!$B$2:$B$48</c:f>
              <c:numCache>
                <c:formatCode>General</c:formatCode>
                <c:ptCount val="47"/>
                <c:pt idx="0">
                  <c:v>1.3921059112106156</c:v>
                </c:pt>
                <c:pt idx="1">
                  <c:v>1.4384549479186859</c:v>
                </c:pt>
                <c:pt idx="2">
                  <c:v>1.4193581981813548</c:v>
                </c:pt>
                <c:pt idx="3">
                  <c:v>#N/A</c:v>
                </c:pt>
                <c:pt idx="4">
                  <c:v>2.0443487507464018</c:v>
                </c:pt>
                <c:pt idx="5">
                  <c:v>2.125263142714342</c:v>
                </c:pt>
                <c:pt idx="6">
                  <c:v>2.051894344603169</c:v>
                </c:pt>
                <c:pt idx="7">
                  <c:v>#N/A</c:v>
                </c:pt>
                <c:pt idx="8">
                  <c:v>1.197430289939339</c:v>
                </c:pt>
                <c:pt idx="9">
                  <c:v>1.2647755707148776</c:v>
                </c:pt>
                <c:pt idx="10">
                  <c:v>1.2779425853944679</c:v>
                </c:pt>
                <c:pt idx="11">
                  <c:v>#N/A</c:v>
                </c:pt>
                <c:pt idx="12">
                  <c:v>1.3769135702197426</c:v>
                </c:pt>
                <c:pt idx="13">
                  <c:v>1.442596491389996</c:v>
                </c:pt>
                <c:pt idx="14">
                  <c:v>1.4322989173159846</c:v>
                </c:pt>
                <c:pt idx="15">
                  <c:v>#N/A</c:v>
                </c:pt>
                <c:pt idx="16">
                  <c:v>1.8496454868372791</c:v>
                </c:pt>
                <c:pt idx="17">
                  <c:v>1.9163962432831689</c:v>
                </c:pt>
                <c:pt idx="18">
                  <c:v>1.7931588278086976</c:v>
                </c:pt>
                <c:pt idx="19">
                  <c:v>#N/A</c:v>
                </c:pt>
                <c:pt idx="20">
                  <c:v>1.9413474302126319</c:v>
                </c:pt>
                <c:pt idx="21">
                  <c:v>2.0698484548447738</c:v>
                </c:pt>
                <c:pt idx="22">
                  <c:v>2.068740051684089</c:v>
                </c:pt>
                <c:pt idx="23">
                  <c:v>#N/A</c:v>
                </c:pt>
                <c:pt idx="24">
                  <c:v>1.9990900071768256</c:v>
                </c:pt>
                <c:pt idx="25">
                  <c:v>2.1153943668590109</c:v>
                </c:pt>
                <c:pt idx="26">
                  <c:v>2.2036922232819753</c:v>
                </c:pt>
                <c:pt idx="27">
                  <c:v>#N/A</c:v>
                </c:pt>
                <c:pt idx="28">
                  <c:v>2.1061321566043021</c:v>
                </c:pt>
                <c:pt idx="29">
                  <c:v>2.1570857483356809</c:v>
                </c:pt>
                <c:pt idx="30">
                  <c:v>2.1371259820255206</c:v>
                </c:pt>
                <c:pt idx="31">
                  <c:v>#N/A</c:v>
                </c:pt>
                <c:pt idx="32">
                  <c:v>2.2563572676488701</c:v>
                </c:pt>
                <c:pt idx="33">
                  <c:v>2.2899513607946216</c:v>
                </c:pt>
                <c:pt idx="34">
                  <c:v>2.2099869298161088</c:v>
                </c:pt>
                <c:pt idx="35">
                  <c:v>#N/A</c:v>
                </c:pt>
                <c:pt idx="36">
                  <c:v>2.1332534388491404</c:v>
                </c:pt>
                <c:pt idx="37">
                  <c:v>2.2202895758141072</c:v>
                </c:pt>
                <c:pt idx="38">
                  <c:v>2.1872056556613289</c:v>
                </c:pt>
                <c:pt idx="39">
                  <c:v>#N/A</c:v>
                </c:pt>
                <c:pt idx="40">
                  <c:v>2.2547520764846638</c:v>
                </c:pt>
                <c:pt idx="41">
                  <c:v>2.435334776015722</c:v>
                </c:pt>
                <c:pt idx="42">
                  <c:v>2.3042041961977184</c:v>
                </c:pt>
                <c:pt idx="43">
                  <c:v>#N/A</c:v>
                </c:pt>
                <c:pt idx="44">
                  <c:v>2.6119213764603586</c:v>
                </c:pt>
                <c:pt idx="45">
                  <c:v>2.7107651315846457</c:v>
                </c:pt>
                <c:pt idx="46">
                  <c:v>2.6585128987575883</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Male_50-30</c:v>
                </c:pt>
              </c:strCache>
            </c:strRef>
          </c:tx>
          <c:spPr>
            <a:solidFill>
              <a:srgbClr val="F68B33"/>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1-6E39-7E4E-90CA-8F888C1E8045}"/>
              </c:ext>
            </c:extLst>
          </c:dPt>
          <c:dPt>
            <c:idx val="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B-6E39-7E4E-90CA-8F888C1E8045}"/>
              </c:ext>
            </c:extLst>
          </c:dPt>
          <c:dPt>
            <c:idx val="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7-6E39-7E4E-90CA-8F888C1E8045}"/>
              </c:ext>
            </c:extLst>
          </c:dPt>
          <c:dPt>
            <c:idx val="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3-6E39-7E4E-90CA-8F888C1E8045}"/>
              </c:ext>
            </c:extLst>
          </c:dPt>
          <c:dPt>
            <c:idx val="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D-6E39-7E4E-90CA-8F888C1E8045}"/>
              </c:ext>
            </c:extLst>
          </c:dPt>
          <c:dPt>
            <c:idx val="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8-6E39-7E4E-90CA-8F888C1E8045}"/>
              </c:ext>
            </c:extLst>
          </c:dPt>
          <c:dPt>
            <c:idx val="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5-6E39-7E4E-90CA-8F888C1E8045}"/>
              </c:ext>
            </c:extLst>
          </c:dPt>
          <c:dPt>
            <c:idx val="1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E-6E39-7E4E-90CA-8F888C1E8045}"/>
              </c:ext>
            </c:extLst>
          </c:dPt>
          <c:dPt>
            <c:idx val="12"/>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A-6E39-7E4E-90CA-8F888C1E8045}"/>
              </c:ext>
            </c:extLst>
          </c:dPt>
          <c:dPt>
            <c:idx val="13"/>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7-6E39-7E4E-90CA-8F888C1E8045}"/>
              </c:ext>
            </c:extLst>
          </c:dPt>
          <c:dPt>
            <c:idx val="14"/>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1F-6E39-7E4E-90CA-8F888C1E8045}"/>
              </c:ext>
            </c:extLst>
          </c:dPt>
          <c:dPt>
            <c:idx val="16"/>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9-6E39-7E4E-90CA-8F888C1E8045}"/>
              </c:ext>
            </c:extLst>
          </c:dPt>
          <c:dPt>
            <c:idx val="17"/>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9-6E39-7E4E-90CA-8F888C1E8045}"/>
              </c:ext>
            </c:extLst>
          </c:dPt>
          <c:dPt>
            <c:idx val="18"/>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0-6E39-7E4E-90CA-8F888C1E8045}"/>
              </c:ext>
            </c:extLst>
          </c:dPt>
          <c:dPt>
            <c:idx val="2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B-6E39-7E4E-90CA-8F888C1E8045}"/>
              </c:ext>
            </c:extLst>
          </c:dPt>
          <c:dPt>
            <c:idx val="2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B-6E39-7E4E-90CA-8F888C1E8045}"/>
              </c:ext>
            </c:extLst>
          </c:dPt>
          <c:dPt>
            <c:idx val="2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1-6E39-7E4E-90CA-8F888C1E8045}"/>
              </c:ext>
            </c:extLst>
          </c:dPt>
          <c:dPt>
            <c:idx val="2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C-6E39-7E4E-90CA-8F888C1E8045}"/>
              </c:ext>
            </c:extLst>
          </c:dPt>
          <c:dPt>
            <c:idx val="2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D-6E39-7E4E-90CA-8F888C1E8045}"/>
              </c:ext>
            </c:extLst>
          </c:dPt>
          <c:dPt>
            <c:idx val="2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2-6E39-7E4E-90CA-8F888C1E8045}"/>
              </c:ext>
            </c:extLst>
          </c:dPt>
          <c:dPt>
            <c:idx val="2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D-6E39-7E4E-90CA-8F888C1E8045}"/>
              </c:ext>
            </c:extLst>
          </c:dPt>
          <c:dPt>
            <c:idx val="2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0F-6E39-7E4E-90CA-8F888C1E8045}"/>
              </c:ext>
            </c:extLst>
          </c:dPt>
          <c:dPt>
            <c:idx val="3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3-6E39-7E4E-90CA-8F888C1E8045}"/>
              </c:ext>
            </c:extLst>
          </c:dPt>
          <c:dPt>
            <c:idx val="32"/>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E-6E39-7E4E-90CA-8F888C1E8045}"/>
              </c:ext>
            </c:extLst>
          </c:dPt>
          <c:dPt>
            <c:idx val="33"/>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0-6E39-7E4E-90CA-8F888C1E8045}"/>
              </c:ext>
            </c:extLst>
          </c:dPt>
          <c:dPt>
            <c:idx val="34"/>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4-6E39-7E4E-90CA-8F888C1E8045}"/>
              </c:ext>
            </c:extLst>
          </c:dPt>
          <c:dPt>
            <c:idx val="36"/>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F-6E39-7E4E-90CA-8F888C1E8045}"/>
              </c:ext>
            </c:extLst>
          </c:dPt>
          <c:dPt>
            <c:idx val="37"/>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1-6E39-7E4E-90CA-8F888C1E8045}"/>
              </c:ext>
            </c:extLst>
          </c:dPt>
          <c:dPt>
            <c:idx val="38"/>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5-6E39-7E4E-90CA-8F888C1E8045}"/>
              </c:ext>
            </c:extLst>
          </c:dPt>
          <c:dPt>
            <c:idx val="4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0-6E39-7E4E-90CA-8F888C1E8045}"/>
              </c:ext>
            </c:extLst>
          </c:dPt>
          <c:dPt>
            <c:idx val="41"/>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2-6E39-7E4E-90CA-8F888C1E8045}"/>
              </c:ext>
            </c:extLst>
          </c:dPt>
          <c:dPt>
            <c:idx val="42"/>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6-6E39-7E4E-90CA-8F888C1E8045}"/>
              </c:ext>
            </c:extLst>
          </c:dPt>
          <c:dPt>
            <c:idx val="44"/>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1-6E39-7E4E-90CA-8F888C1E8045}"/>
              </c:ext>
            </c:extLst>
          </c:dPt>
          <c:dPt>
            <c:idx val="45"/>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3-6E39-7E4E-90CA-8F888C1E8045}"/>
              </c:ext>
            </c:extLst>
          </c:dPt>
          <c:dPt>
            <c:idx val="46"/>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7-6E39-7E4E-90CA-8F888C1E8045}"/>
              </c:ext>
            </c:extLst>
          </c:dPt>
          <c:dPt>
            <c:idx val="48"/>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42-6E39-7E4E-90CA-8F888C1E8045}"/>
              </c:ext>
            </c:extLst>
          </c:dPt>
          <c:dPt>
            <c:idx val="49"/>
            <c:invertIfNegative val="0"/>
            <c:bubble3D val="0"/>
            <c:spPr>
              <a:solidFill>
                <a:srgbClr val="D4582A"/>
              </a:solidFill>
              <a:ln w="25400" cap="flat">
                <a:solidFill>
                  <a:sysClr val="window" lastClr="FFFFFF"/>
                </a:solidFill>
                <a:round/>
              </a:ln>
            </c:spPr>
            <c:extLst>
              <c:ext xmlns:c16="http://schemas.microsoft.com/office/drawing/2014/chart" uri="{C3380CC4-5D6E-409C-BE32-E72D297353CC}">
                <c16:uniqueId val="{00000014-6E39-7E4E-90CA-8F888C1E8045}"/>
              </c:ext>
            </c:extLst>
          </c:dPt>
          <c:dPt>
            <c:idx val="50"/>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28-6E39-7E4E-90CA-8F888C1E8045}"/>
              </c:ext>
            </c:extLst>
          </c:dPt>
          <c:cat>
            <c:strRef>
              <c:f>Sheet1!$A$2:$A$48</c:f>
              <c:strCache>
                <c:ptCount val="47"/>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strCache>
            </c:strRef>
          </c:cat>
          <c:val>
            <c:numRef>
              <c:f>Sheet1!$C$2:$C$48</c:f>
              <c:numCache>
                <c:formatCode>"$"#,##0</c:formatCode>
                <c:ptCount val="47"/>
                <c:pt idx="0">
                  <c:v>0.4985384270961124</c:v>
                </c:pt>
                <c:pt idx="1">
                  <c:v>0.52054915477745412</c:v>
                </c:pt>
                <c:pt idx="2">
                  <c:v>0.531001246961601</c:v>
                </c:pt>
                <c:pt idx="3">
                  <c:v>#N/A</c:v>
                </c:pt>
                <c:pt idx="4">
                  <c:v>0.64915368276034746</c:v>
                </c:pt>
                <c:pt idx="5">
                  <c:v>0.70562061640616891</c:v>
                </c:pt>
                <c:pt idx="6">
                  <c:v>0.68703125941140364</c:v>
                </c:pt>
                <c:pt idx="7">
                  <c:v>#N/A</c:v>
                </c:pt>
                <c:pt idx="8">
                  <c:v>0.52289803518976874</c:v>
                </c:pt>
                <c:pt idx="9">
                  <c:v>0.54633233579444229</c:v>
                </c:pt>
                <c:pt idx="10">
                  <c:v>0.50955155490458481</c:v>
                </c:pt>
                <c:pt idx="11" formatCode="General">
                  <c:v>#N/A</c:v>
                </c:pt>
                <c:pt idx="12" formatCode="General">
                  <c:v>0.56002496797296342</c:v>
                </c:pt>
                <c:pt idx="13" formatCode="General">
                  <c:v>0.60245661585103449</c:v>
                </c:pt>
                <c:pt idx="14" formatCode="General">
                  <c:v>0.61470404138613222</c:v>
                </c:pt>
                <c:pt idx="15" formatCode="General">
                  <c:v>#N/A</c:v>
                </c:pt>
                <c:pt idx="16" formatCode="General">
                  <c:v>0.60366546570214741</c:v>
                </c:pt>
                <c:pt idx="17" formatCode="General">
                  <c:v>0.67206682086913494</c:v>
                </c:pt>
                <c:pt idx="18" formatCode="General">
                  <c:v>0.69598033381413771</c:v>
                </c:pt>
                <c:pt idx="19" formatCode="General">
                  <c:v>#N/A</c:v>
                </c:pt>
                <c:pt idx="20" formatCode="General">
                  <c:v>0.43124151424785162</c:v>
                </c:pt>
                <c:pt idx="21" formatCode="General">
                  <c:v>0.41702017182610884</c:v>
                </c:pt>
                <c:pt idx="22" formatCode="General">
                  <c:v>0.46804792598762734</c:v>
                </c:pt>
                <c:pt idx="23" formatCode="General">
                  <c:v>#N/A</c:v>
                </c:pt>
                <c:pt idx="24" formatCode="General">
                  <c:v>0.37214670010811091</c:v>
                </c:pt>
                <c:pt idx="25" formatCode="General">
                  <c:v>0.45248889936799275</c:v>
                </c:pt>
                <c:pt idx="26" formatCode="General">
                  <c:v>0.42618813152697488</c:v>
                </c:pt>
                <c:pt idx="27" formatCode="General">
                  <c:v>#N/A</c:v>
                </c:pt>
                <c:pt idx="28" formatCode="General">
                  <c:v>0.59353823472063727</c:v>
                </c:pt>
                <c:pt idx="29" formatCode="General">
                  <c:v>0.63633332132791143</c:v>
                </c:pt>
                <c:pt idx="30" formatCode="General">
                  <c:v>0.58743183603278082</c:v>
                </c:pt>
                <c:pt idx="31" formatCode="General">
                  <c:v>#N/A</c:v>
                </c:pt>
                <c:pt idx="32" formatCode="General">
                  <c:v>0.73143063659823904</c:v>
                </c:pt>
                <c:pt idx="33" formatCode="General">
                  <c:v>0.74869167582540275</c:v>
                </c:pt>
                <c:pt idx="34" formatCode="General">
                  <c:v>0.76774051967525248</c:v>
                </c:pt>
                <c:pt idx="35" formatCode="General">
                  <c:v>#N/A</c:v>
                </c:pt>
                <c:pt idx="36" formatCode="General">
                  <c:v>0.65727921289250935</c:v>
                </c:pt>
                <c:pt idx="37" formatCode="General">
                  <c:v>0.68571317562635858</c:v>
                </c:pt>
                <c:pt idx="38" formatCode="General">
                  <c:v>0.70219087673028957</c:v>
                </c:pt>
                <c:pt idx="39" formatCode="General">
                  <c:v>#N/A</c:v>
                </c:pt>
                <c:pt idx="40" formatCode="General">
                  <c:v>0.68035461507786721</c:v>
                </c:pt>
                <c:pt idx="41" formatCode="General">
                  <c:v>0.70999995627281054</c:v>
                </c:pt>
                <c:pt idx="42" formatCode="General">
                  <c:v>0.77302711206588537</c:v>
                </c:pt>
                <c:pt idx="43" formatCode="General">
                  <c:v>#N/A</c:v>
                </c:pt>
                <c:pt idx="44" formatCode="General">
                  <c:v>0.92635161644543862</c:v>
                </c:pt>
                <c:pt idx="45" formatCode="General">
                  <c:v>0.59015164454564406</c:v>
                </c:pt>
                <c:pt idx="46" formatCode="General">
                  <c:v>1.1362670714021128</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Male_70-50</c:v>
                </c:pt>
              </c:strCache>
            </c:strRef>
          </c:tx>
          <c:spPr>
            <a:solidFill>
              <a:srgbClr val="F68B33"/>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2-6E39-7E4E-90CA-8F888C1E8045}"/>
              </c:ext>
            </c:extLst>
          </c:dPt>
          <c:dPt>
            <c:idx val="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1C-6E39-7E4E-90CA-8F888C1E8045}"/>
              </c:ext>
            </c:extLst>
          </c:dPt>
          <c:dPt>
            <c:idx val="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E-6E39-7E4E-90CA-8F888C1E8045}"/>
              </c:ext>
            </c:extLst>
          </c:dPt>
          <c:dPt>
            <c:idx val="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4-6E39-7E4E-90CA-8F888C1E8045}"/>
              </c:ext>
            </c:extLst>
          </c:dPt>
          <c:dPt>
            <c:idx val="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4-6E39-7E4E-90CA-8F888C1E8045}"/>
              </c:ext>
            </c:extLst>
          </c:dPt>
          <c:dPt>
            <c:idx val="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D-6E39-7E4E-90CA-8F888C1E8045}"/>
              </c:ext>
            </c:extLst>
          </c:dPt>
          <c:dPt>
            <c:idx val="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6-6E39-7E4E-90CA-8F888C1E8045}"/>
              </c:ext>
            </c:extLst>
          </c:dPt>
          <c:dPt>
            <c:idx val="1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3-6E39-7E4E-90CA-8F888C1E8045}"/>
              </c:ext>
            </c:extLst>
          </c:dPt>
          <c:dPt>
            <c:idx val="12"/>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C-6E39-7E4E-90CA-8F888C1E8045}"/>
              </c:ext>
            </c:extLst>
          </c:dPt>
          <c:dPt>
            <c:idx val="13"/>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8-6E39-7E4E-90CA-8F888C1E8045}"/>
              </c:ext>
            </c:extLst>
          </c:dPt>
          <c:dPt>
            <c:idx val="14"/>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2-6E39-7E4E-90CA-8F888C1E8045}"/>
              </c:ext>
            </c:extLst>
          </c:dPt>
          <c:dPt>
            <c:idx val="16"/>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B-6E39-7E4E-90CA-8F888C1E8045}"/>
              </c:ext>
            </c:extLst>
          </c:dPt>
          <c:dPt>
            <c:idx val="17"/>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A-6E39-7E4E-90CA-8F888C1E8045}"/>
              </c:ext>
            </c:extLst>
          </c:dPt>
          <c:dPt>
            <c:idx val="18"/>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1-6E39-7E4E-90CA-8F888C1E8045}"/>
              </c:ext>
            </c:extLst>
          </c:dPt>
          <c:dPt>
            <c:idx val="2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A-6E39-7E4E-90CA-8F888C1E8045}"/>
              </c:ext>
            </c:extLst>
          </c:dPt>
          <c:dPt>
            <c:idx val="2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C-6E39-7E4E-90CA-8F888C1E8045}"/>
              </c:ext>
            </c:extLst>
          </c:dPt>
          <c:dPt>
            <c:idx val="2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30-6E39-7E4E-90CA-8F888C1E8045}"/>
              </c:ext>
            </c:extLst>
          </c:dPt>
          <c:dPt>
            <c:idx val="2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9-6E39-7E4E-90CA-8F888C1E8045}"/>
              </c:ext>
            </c:extLst>
          </c:dPt>
          <c:dPt>
            <c:idx val="2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0E-6E39-7E4E-90CA-8F888C1E8045}"/>
              </c:ext>
            </c:extLst>
          </c:dPt>
          <c:dPt>
            <c:idx val="2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F-6E39-7E4E-90CA-8F888C1E8045}"/>
              </c:ext>
            </c:extLst>
          </c:dPt>
          <c:dPt>
            <c:idx val="2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8-6E39-7E4E-90CA-8F888C1E8045}"/>
              </c:ext>
            </c:extLst>
          </c:dPt>
          <c:dPt>
            <c:idx val="2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A-6E39-7E4E-90CA-8F888C1E8045}"/>
              </c:ext>
            </c:extLst>
          </c:dPt>
          <c:dPt>
            <c:idx val="3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E-6E39-7E4E-90CA-8F888C1E8045}"/>
              </c:ext>
            </c:extLst>
          </c:dPt>
          <c:dPt>
            <c:idx val="32"/>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7-6E39-7E4E-90CA-8F888C1E8045}"/>
              </c:ext>
            </c:extLst>
          </c:dPt>
          <c:dPt>
            <c:idx val="33"/>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9-6E39-7E4E-90CA-8F888C1E8045}"/>
              </c:ext>
            </c:extLst>
          </c:dPt>
          <c:dPt>
            <c:idx val="34"/>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D-6E39-7E4E-90CA-8F888C1E8045}"/>
              </c:ext>
            </c:extLst>
          </c:dPt>
          <c:dPt>
            <c:idx val="36"/>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6-6E39-7E4E-90CA-8F888C1E8045}"/>
              </c:ext>
            </c:extLst>
          </c:dPt>
          <c:dPt>
            <c:idx val="37"/>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8-6E39-7E4E-90CA-8F888C1E8045}"/>
              </c:ext>
            </c:extLst>
          </c:dPt>
          <c:dPt>
            <c:idx val="38"/>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C-6E39-7E4E-90CA-8F888C1E8045}"/>
              </c:ext>
            </c:extLst>
          </c:dPt>
          <c:dPt>
            <c:idx val="4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5-6E39-7E4E-90CA-8F888C1E8045}"/>
              </c:ext>
            </c:extLst>
          </c:dPt>
          <c:dPt>
            <c:idx val="41"/>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7-6E39-7E4E-90CA-8F888C1E8045}"/>
              </c:ext>
            </c:extLst>
          </c:dPt>
          <c:dPt>
            <c:idx val="42"/>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B-6E39-7E4E-90CA-8F888C1E8045}"/>
              </c:ext>
            </c:extLst>
          </c:dPt>
          <c:dPt>
            <c:idx val="44"/>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4-6E39-7E4E-90CA-8F888C1E8045}"/>
              </c:ext>
            </c:extLst>
          </c:dPt>
          <c:dPt>
            <c:idx val="45"/>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6-6E39-7E4E-90CA-8F888C1E8045}"/>
              </c:ext>
            </c:extLst>
          </c:dPt>
          <c:dPt>
            <c:idx val="46"/>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A-6E39-7E4E-90CA-8F888C1E8045}"/>
              </c:ext>
            </c:extLst>
          </c:dPt>
          <c:dPt>
            <c:idx val="48"/>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43-6E39-7E4E-90CA-8F888C1E8045}"/>
              </c:ext>
            </c:extLst>
          </c:dPt>
          <c:dPt>
            <c:idx val="49"/>
            <c:invertIfNegative val="0"/>
            <c:bubble3D val="0"/>
            <c:spPr>
              <a:solidFill>
                <a:srgbClr val="D4582A"/>
              </a:solidFill>
              <a:ln w="25400">
                <a:solidFill>
                  <a:sysClr val="window" lastClr="FFFFFF"/>
                </a:solidFill>
              </a:ln>
            </c:spPr>
            <c:extLst>
              <c:ext xmlns:c16="http://schemas.microsoft.com/office/drawing/2014/chart" uri="{C3380CC4-5D6E-409C-BE32-E72D297353CC}">
                <c16:uniqueId val="{00000015-6E39-7E4E-90CA-8F888C1E8045}"/>
              </c:ext>
            </c:extLst>
          </c:dPt>
          <c:dPt>
            <c:idx val="50"/>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29-6E39-7E4E-90CA-8F888C1E8045}"/>
              </c:ext>
            </c:extLst>
          </c:dPt>
          <c:cat>
            <c:strRef>
              <c:f>Sheet1!$A$2:$A$48</c:f>
              <c:strCache>
                <c:ptCount val="47"/>
                <c:pt idx="0">
                  <c:v>Y12</c:v>
                </c:pt>
                <c:pt idx="1">
                  <c:v>Y12</c:v>
                </c:pt>
                <c:pt idx="2">
                  <c:v>Y12</c:v>
                </c:pt>
                <c:pt idx="4">
                  <c:v>All</c:v>
                </c:pt>
                <c:pt idx="5">
                  <c:v>All</c:v>
                </c:pt>
                <c:pt idx="6">
                  <c:v>All</c:v>
                </c:pt>
                <c:pt idx="8">
                  <c:v>Perf. Arts</c:v>
                </c:pt>
                <c:pt idx="9">
                  <c:v>Perf. Arts</c:v>
                </c:pt>
                <c:pt idx="10">
                  <c:v>Perf. Arts</c:v>
                </c:pt>
                <c:pt idx="12">
                  <c:v>Humanities</c:v>
                </c:pt>
                <c:pt idx="13">
                  <c:v>Humanities</c:v>
                </c:pt>
                <c:pt idx="14">
                  <c:v>Humanities</c:v>
                </c:pt>
                <c:pt idx="16">
                  <c:v>Science</c:v>
                </c:pt>
                <c:pt idx="17">
                  <c:v>Science</c:v>
                </c:pt>
                <c:pt idx="18">
                  <c:v>Science</c:v>
                </c:pt>
                <c:pt idx="20">
                  <c:v>Nursing</c:v>
                </c:pt>
                <c:pt idx="21">
                  <c:v>Nursing</c:v>
                </c:pt>
                <c:pt idx="22">
                  <c:v>Nursing</c:v>
                </c:pt>
                <c:pt idx="24">
                  <c:v>Education</c:v>
                </c:pt>
                <c:pt idx="25">
                  <c:v>Education</c:v>
                </c:pt>
                <c:pt idx="26">
                  <c:v>Education</c:v>
                </c:pt>
                <c:pt idx="28">
                  <c:v>Other health</c:v>
                </c:pt>
                <c:pt idx="29">
                  <c:v>Other health</c:v>
                </c:pt>
                <c:pt idx="30">
                  <c:v>Other health</c:v>
                </c:pt>
                <c:pt idx="32">
                  <c:v>Commerce</c:v>
                </c:pt>
                <c:pt idx="33">
                  <c:v>Commerce</c:v>
                </c:pt>
                <c:pt idx="34">
                  <c:v>Commerce</c:v>
                </c:pt>
                <c:pt idx="36">
                  <c:v>IT</c:v>
                </c:pt>
                <c:pt idx="37">
                  <c:v>IT</c:v>
                </c:pt>
                <c:pt idx="38">
                  <c:v>IT</c:v>
                </c:pt>
                <c:pt idx="40">
                  <c:v>Engineering</c:v>
                </c:pt>
                <c:pt idx="41">
                  <c:v>Engineering</c:v>
                </c:pt>
                <c:pt idx="42">
                  <c:v>Engineering</c:v>
                </c:pt>
                <c:pt idx="44">
                  <c:v>Law</c:v>
                </c:pt>
                <c:pt idx="45">
                  <c:v>Law</c:v>
                </c:pt>
                <c:pt idx="46">
                  <c:v>Law</c:v>
                </c:pt>
              </c:strCache>
            </c:strRef>
          </c:cat>
          <c:val>
            <c:numRef>
              <c:f>Sheet1!$D$2:$D$48</c:f>
              <c:numCache>
                <c:formatCode>"$"#,##0</c:formatCode>
                <c:ptCount val="47"/>
                <c:pt idx="0">
                  <c:v>0.57157956693675782</c:v>
                </c:pt>
                <c:pt idx="1">
                  <c:v>0.59598736734282176</c:v>
                </c:pt>
                <c:pt idx="2">
                  <c:v>0.61164802719250599</c:v>
                </c:pt>
                <c:pt idx="3">
                  <c:v>#N/A</c:v>
                </c:pt>
                <c:pt idx="4">
                  <c:v>0.80504869515911093</c:v>
                </c:pt>
                <c:pt idx="5">
                  <c:v>0.51736428509028665</c:v>
                </c:pt>
                <c:pt idx="6">
                  <c:v>0.90177122364056927</c:v>
                </c:pt>
                <c:pt idx="7">
                  <c:v>#N/A</c:v>
                </c:pt>
                <c:pt idx="8">
                  <c:v>0.4965232036634315</c:v>
                </c:pt>
                <c:pt idx="9">
                  <c:v>0.57892009320584048</c:v>
                </c:pt>
                <c:pt idx="10">
                  <c:v>0.6193006935348897</c:v>
                </c:pt>
                <c:pt idx="11" formatCode="General">
                  <c:v>#N/A</c:v>
                </c:pt>
                <c:pt idx="12" formatCode="General">
                  <c:v>0.63664855353334104</c:v>
                </c:pt>
                <c:pt idx="13" formatCode="General">
                  <c:v>0.68483172960563499</c:v>
                </c:pt>
                <c:pt idx="14" formatCode="General">
                  <c:v>0.6696200197028217</c:v>
                </c:pt>
                <c:pt idx="15" formatCode="General">
                  <c:v>#N/A</c:v>
                </c:pt>
                <c:pt idx="16" formatCode="General">
                  <c:v>0.66836846868828426</c:v>
                </c:pt>
                <c:pt idx="17" formatCode="General">
                  <c:v>0.60158929826268626</c:v>
                </c:pt>
                <c:pt idx="18" formatCode="General">
                  <c:v>0.78265719910589038</c:v>
                </c:pt>
                <c:pt idx="19" formatCode="General">
                  <c:v>#N/A</c:v>
                </c:pt>
                <c:pt idx="20" formatCode="General">
                  <c:v>0.39185853983043017</c:v>
                </c:pt>
                <c:pt idx="21" formatCode="General">
                  <c:v>0.4316493660083931</c:v>
                </c:pt>
                <c:pt idx="22" formatCode="General">
                  <c:v>0.37939506407030121</c:v>
                </c:pt>
                <c:pt idx="23" formatCode="General">
                  <c:v>#N/A</c:v>
                </c:pt>
                <c:pt idx="24" formatCode="General">
                  <c:v>0.35804429696913775</c:v>
                </c:pt>
                <c:pt idx="25" formatCode="General">
                  <c:v>0.37280233423127696</c:v>
                </c:pt>
                <c:pt idx="26" formatCode="General">
                  <c:v>0.3288328831419971</c:v>
                </c:pt>
                <c:pt idx="27" formatCode="General">
                  <c:v>#N/A</c:v>
                </c:pt>
                <c:pt idx="28" formatCode="General">
                  <c:v>0.70600764490267265</c:v>
                </c:pt>
                <c:pt idx="29" formatCode="General">
                  <c:v>0.53244778735612375</c:v>
                </c:pt>
                <c:pt idx="30" formatCode="General">
                  <c:v>0.76304315708013704</c:v>
                </c:pt>
                <c:pt idx="31" formatCode="General">
                  <c:v>#N/A</c:v>
                </c:pt>
                <c:pt idx="32" formatCode="General">
                  <c:v>0.68472804331228287</c:v>
                </c:pt>
                <c:pt idx="33" formatCode="General">
                  <c:v>0.34280149913678537</c:v>
                </c:pt>
                <c:pt idx="34" formatCode="General">
                  <c:v>0.96020237163002342</c:v>
                </c:pt>
                <c:pt idx="35" formatCode="General">
                  <c:v>#N/A</c:v>
                </c:pt>
                <c:pt idx="36" formatCode="General">
                  <c:v>0.68650532161993283</c:v>
                </c:pt>
                <c:pt idx="37" formatCode="General">
                  <c:v>0.42717160265694565</c:v>
                </c:pt>
                <c:pt idx="38" formatCode="General">
                  <c:v>0.80021870346964574</c:v>
                </c:pt>
                <c:pt idx="39" formatCode="General">
                  <c:v>#N/A</c:v>
                </c:pt>
                <c:pt idx="40" formatCode="General">
                  <c:v>0.69892370518222258</c:v>
                </c:pt>
                <c:pt idx="41" formatCode="General">
                  <c:v>0.26436585554479297</c:v>
                </c:pt>
                <c:pt idx="42" formatCode="General">
                  <c:v>0.89889465427669935</c:v>
                </c:pt>
                <c:pt idx="43" formatCode="General">
                  <c:v>#N/A</c:v>
                </c:pt>
                <c:pt idx="44" formatCode="General">
                  <c:v>0.28758058050367241</c:v>
                </c:pt>
                <c:pt idx="45" formatCode="General">
                  <c:v>0.14054400636961084</c:v>
                </c:pt>
                <c:pt idx="46" formatCode="General">
                  <c:v>0.48144336551468747</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4"/>
        <c:noMultiLvlLbl val="0"/>
      </c:catAx>
      <c:valAx>
        <c:axId val="331917184"/>
        <c:scaling>
          <c:orientation val="minMax"/>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Female_30</c:v>
                </c:pt>
              </c:strCache>
            </c:strRef>
          </c:tx>
          <c:spPr>
            <a:noFill/>
            <a:ln w="9525">
              <a:noFill/>
            </a:ln>
          </c:spPr>
          <c:invertIfNegative val="0"/>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Sheet1!$B$2:$B$14</c:f>
              <c:numCache>
                <c:formatCode>General</c:formatCode>
                <c:ptCount val="13"/>
                <c:pt idx="0">
                  <c:v>218.51259279161081</c:v>
                </c:pt>
                <c:pt idx="1">
                  <c:v>365.1873822109294</c:v>
                </c:pt>
                <c:pt idx="2">
                  <c:v>241.42795964438014</c:v>
                </c:pt>
                <c:pt idx="3">
                  <c:v>249.21121219050423</c:v>
                </c:pt>
                <c:pt idx="4">
                  <c:v>294.31922590010481</c:v>
                </c:pt>
                <c:pt idx="5">
                  <c:v>387.44147019321537</c:v>
                </c:pt>
                <c:pt idx="6">
                  <c:v>379.7663171688443</c:v>
                </c:pt>
                <c:pt idx="7">
                  <c:v>383.03424324404364</c:v>
                </c:pt>
                <c:pt idx="8">
                  <c:v>391.63577292206872</c:v>
                </c:pt>
                <c:pt idx="9">
                  <c:v>374.2488603764163</c:v>
                </c:pt>
                <c:pt idx="10">
                  <c:v>438.12065126452973</c:v>
                </c:pt>
                <c:pt idx="11">
                  <c:v>462.82742501318484</c:v>
                </c:pt>
                <c:pt idx="12">
                  <c:v>566.71035350116324</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Female_50-30</c:v>
                </c:pt>
              </c:strCache>
            </c:strRef>
          </c:tx>
          <c:spPr>
            <a:solidFill>
              <a:srgbClr val="F3901D"/>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01-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Sheet1!$C$2:$C$14</c:f>
              <c:numCache>
                <c:formatCode>"$"#,##0</c:formatCode>
                <c:ptCount val="13"/>
                <c:pt idx="0">
                  <c:v>102.71799085478517</c:v>
                </c:pt>
                <c:pt idx="1">
                  <c:v>95.671920988241084</c:v>
                </c:pt>
                <c:pt idx="2">
                  <c:v>96.376782629600854</c:v>
                </c:pt>
                <c:pt idx="3">
                  <c:v>135.72304642146145</c:v>
                </c:pt>
                <c:pt idx="4">
                  <c:v>123.85483416361285</c:v>
                </c:pt>
                <c:pt idx="5">
                  <c:v>73.99645174208041</c:v>
                </c:pt>
                <c:pt idx="6">
                  <c:v>84.088726060596287</c:v>
                </c:pt>
                <c:pt idx="7">
                  <c:v>91.599193000826403</c:v>
                </c:pt>
                <c:pt idx="8">
                  <c:v>85.068342447254508</c:v>
                </c:pt>
                <c:pt idx="9">
                  <c:v>118.10365726918479</c:v>
                </c:pt>
                <c:pt idx="10">
                  <c:v>127.28166009200032</c:v>
                </c:pt>
                <c:pt idx="11" formatCode="General">
                  <c:v>112.85143187541195</c:v>
                </c:pt>
                <c:pt idx="12" formatCode="General">
                  <c:v>105.30061832659146</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Female_70-50</c:v>
                </c:pt>
              </c:strCache>
            </c:strRef>
          </c:tx>
          <c:spPr>
            <a:solidFill>
              <a:srgbClr val="F3901D"/>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02-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Sheet1!$D$2:$D$14</c:f>
              <c:numCache>
                <c:formatCode>"$"#,##0</c:formatCode>
                <c:ptCount val="13"/>
                <c:pt idx="0">
                  <c:v>94.461580758141622</c:v>
                </c:pt>
                <c:pt idx="1">
                  <c:v>103.36785323351074</c:v>
                </c:pt>
                <c:pt idx="2">
                  <c:v>85.166127376123995</c:v>
                </c:pt>
                <c:pt idx="3">
                  <c:v>106.16588812932815</c:v>
                </c:pt>
                <c:pt idx="4">
                  <c:v>104.5619881130666</c:v>
                </c:pt>
                <c:pt idx="5">
                  <c:v>92.235971720292127</c:v>
                </c:pt>
                <c:pt idx="6">
                  <c:v>97.941862675073878</c:v>
                </c:pt>
                <c:pt idx="7">
                  <c:v>103.01022693046536</c:v>
                </c:pt>
                <c:pt idx="8">
                  <c:v>115.11775149279111</c:v>
                </c:pt>
                <c:pt idx="9">
                  <c:v>132.81535196459447</c:v>
                </c:pt>
                <c:pt idx="10">
                  <c:v>118.77069477037048</c:v>
                </c:pt>
                <c:pt idx="11" formatCode="General">
                  <c:v>133.18443907097992</c:v>
                </c:pt>
                <c:pt idx="12" formatCode="General">
                  <c:v>139.91489777102242</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1"/>
        <c:noMultiLvlLbl val="0"/>
      </c:catAx>
      <c:valAx>
        <c:axId val="331917184"/>
        <c:scaling>
          <c:orientation val="minMax"/>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Male_30</c:v>
                </c:pt>
              </c:strCache>
            </c:strRef>
          </c:tx>
          <c:spPr>
            <a:noFill/>
            <a:ln w="9525">
              <a:noFill/>
            </a:ln>
          </c:spPr>
          <c:invertIfNegative val="0"/>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Sheet1!$B$2:$B$14</c:f>
              <c:numCache>
                <c:formatCode>General</c:formatCode>
                <c:ptCount val="13"/>
                <c:pt idx="0">
                  <c:v>326.14288234296919</c:v>
                </c:pt>
                <c:pt idx="1">
                  <c:v>440.93758658428254</c:v>
                </c:pt>
                <c:pt idx="2">
                  <c:v>280.8066206215301</c:v>
                </c:pt>
                <c:pt idx="3">
                  <c:v>301.98751117209002</c:v>
                </c:pt>
                <c:pt idx="4">
                  <c:v>343.77545202690385</c:v>
                </c:pt>
                <c:pt idx="5">
                  <c:v>453.39230878945023</c:v>
                </c:pt>
                <c:pt idx="6">
                  <c:v>474.3985447717024</c:v>
                </c:pt>
                <c:pt idx="7">
                  <c:v>450.75979903876708</c:v>
                </c:pt>
                <c:pt idx="8">
                  <c:v>450.82415784858233</c:v>
                </c:pt>
                <c:pt idx="9">
                  <c:v>462.02471898034588</c:v>
                </c:pt>
                <c:pt idx="10">
                  <c:v>523.96546833801051</c:v>
                </c:pt>
                <c:pt idx="11">
                  <c:v>505.63333633917966</c:v>
                </c:pt>
                <c:pt idx="12">
                  <c:v>629.74900562410824</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Male_50-30</c:v>
                </c:pt>
              </c:strCache>
            </c:strRef>
          </c:tx>
          <c:spPr>
            <a:solidFill>
              <a:srgbClr val="F3901D"/>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01-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Sheet1!$C$2:$C$14</c:f>
              <c:numCache>
                <c:formatCode>"$"#,##0</c:formatCode>
                <c:ptCount val="13"/>
                <c:pt idx="0">
                  <c:v>89.797427772325648</c:v>
                </c:pt>
                <c:pt idx="1">
                  <c:v>102.54657515889056</c:v>
                </c:pt>
                <c:pt idx="2">
                  <c:v>88.329148072951455</c:v>
                </c:pt>
                <c:pt idx="3">
                  <c:v>111.48760054740046</c:v>
                </c:pt>
                <c:pt idx="4">
                  <c:v>116.52144526799503</c:v>
                </c:pt>
                <c:pt idx="5">
                  <c:v>83.810607236815599</c:v>
                </c:pt>
                <c:pt idx="6">
                  <c:v>73.840949853649704</c:v>
                </c:pt>
                <c:pt idx="7">
                  <c:v>98.962798202682563</c:v>
                </c:pt>
                <c:pt idx="8">
                  <c:v>101.3932657299797</c:v>
                </c:pt>
                <c:pt idx="9">
                  <c:v>108.42199194925337</c:v>
                </c:pt>
                <c:pt idx="10">
                  <c:v>112.60050839659368</c:v>
                </c:pt>
                <c:pt idx="11" formatCode="General">
                  <c:v>134.25845923300164</c:v>
                </c:pt>
                <c:pt idx="12" formatCode="General">
                  <c:v>118.02984222636712</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Male_70-50</c:v>
                </c:pt>
              </c:strCache>
            </c:strRef>
          </c:tx>
          <c:spPr>
            <a:solidFill>
              <a:srgbClr val="F3901D"/>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02-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Sheet1!$D$2:$D$14</c:f>
              <c:numCache>
                <c:formatCode>"$"#,##0</c:formatCode>
                <c:ptCount val="13"/>
                <c:pt idx="0">
                  <c:v>103.98093786267037</c:v>
                </c:pt>
                <c:pt idx="1">
                  <c:v>127.72705940125456</c:v>
                </c:pt>
                <c:pt idx="2">
                  <c:v>82.648834603544969</c:v>
                </c:pt>
                <c:pt idx="3">
                  <c:v>118.57120334154507</c:v>
                </c:pt>
                <c:pt idx="4">
                  <c:v>118.57186926232436</c:v>
                </c:pt>
                <c:pt idx="5">
                  <c:v>81.148900072017227</c:v>
                </c:pt>
                <c:pt idx="6">
                  <c:v>65.671605518410729</c:v>
                </c:pt>
                <c:pt idx="7">
                  <c:v>100.76809827882971</c:v>
                </c:pt>
                <c:pt idx="8">
                  <c:v>140.15665297770727</c:v>
                </c:pt>
                <c:pt idx="9">
                  <c:v>130.80556630975582</c:v>
                </c:pt>
                <c:pt idx="10">
                  <c:v>145.74580488269271</c:v>
                </c:pt>
                <c:pt idx="11" formatCode="General">
                  <c:v>154.29032670422396</c:v>
                </c:pt>
                <c:pt idx="12" formatCode="General">
                  <c:v>127.89758936779378</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1"/>
        <c:noMultiLvlLbl val="0"/>
      </c:catAx>
      <c:valAx>
        <c:axId val="331917184"/>
        <c:scaling>
          <c:orientation val="minMax"/>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Female_30</c:v>
                </c:pt>
              </c:strCache>
            </c:strRef>
          </c:tx>
          <c:spPr>
            <a:noFill/>
            <a:ln w="9525">
              <a:noFill/>
            </a:ln>
          </c:spPr>
          <c:invertIfNegative val="0"/>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Sheet1!$B$2:$B$14</c:f>
              <c:numCache>
                <c:formatCode>General</c:formatCode>
                <c:ptCount val="13"/>
                <c:pt idx="0">
                  <c:v>218.51259279161081</c:v>
                </c:pt>
                <c:pt idx="1">
                  <c:v>365.1873822109294</c:v>
                </c:pt>
                <c:pt idx="2">
                  <c:v>241.42795964438014</c:v>
                </c:pt>
                <c:pt idx="3">
                  <c:v>249.21121219050423</c:v>
                </c:pt>
                <c:pt idx="4">
                  <c:v>294.31922590010481</c:v>
                </c:pt>
                <c:pt idx="5">
                  <c:v>387.44147019321537</c:v>
                </c:pt>
                <c:pt idx="6">
                  <c:v>379.7663171688443</c:v>
                </c:pt>
                <c:pt idx="7">
                  <c:v>383.03424324404364</c:v>
                </c:pt>
                <c:pt idx="8">
                  <c:v>391.63577292206872</c:v>
                </c:pt>
                <c:pt idx="9">
                  <c:v>374.2488603764163</c:v>
                </c:pt>
                <c:pt idx="10">
                  <c:v>438.12065126452973</c:v>
                </c:pt>
                <c:pt idx="11">
                  <c:v>462.82742501318484</c:v>
                </c:pt>
                <c:pt idx="12">
                  <c:v>566.71035350116324</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Female_50-30</c:v>
                </c:pt>
              </c:strCache>
            </c:strRef>
          </c:tx>
          <c:spPr>
            <a:solidFill>
              <a:srgbClr val="F3901D"/>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01-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Sheet1!$C$2:$C$14</c:f>
              <c:numCache>
                <c:formatCode>"$"#,##0</c:formatCode>
                <c:ptCount val="13"/>
                <c:pt idx="0">
                  <c:v>102.71799085478517</c:v>
                </c:pt>
                <c:pt idx="1">
                  <c:v>95.671920988241084</c:v>
                </c:pt>
                <c:pt idx="2">
                  <c:v>96.376782629600854</c:v>
                </c:pt>
                <c:pt idx="3">
                  <c:v>135.72304642146145</c:v>
                </c:pt>
                <c:pt idx="4">
                  <c:v>123.85483416361285</c:v>
                </c:pt>
                <c:pt idx="5">
                  <c:v>73.99645174208041</c:v>
                </c:pt>
                <c:pt idx="6">
                  <c:v>84.088726060596287</c:v>
                </c:pt>
                <c:pt idx="7">
                  <c:v>91.599193000826403</c:v>
                </c:pt>
                <c:pt idx="8">
                  <c:v>85.068342447254508</c:v>
                </c:pt>
                <c:pt idx="9">
                  <c:v>118.10365726918479</c:v>
                </c:pt>
                <c:pt idx="10">
                  <c:v>127.28166009200032</c:v>
                </c:pt>
                <c:pt idx="11" formatCode="General">
                  <c:v>112.85143187541195</c:v>
                </c:pt>
                <c:pt idx="12" formatCode="General">
                  <c:v>105.30061832659146</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Female_70-50</c:v>
                </c:pt>
              </c:strCache>
            </c:strRef>
          </c:tx>
          <c:spPr>
            <a:solidFill>
              <a:srgbClr val="F3901D"/>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02-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Sheet1!$D$2:$D$14</c:f>
              <c:numCache>
                <c:formatCode>"$"#,##0</c:formatCode>
                <c:ptCount val="13"/>
                <c:pt idx="0">
                  <c:v>94.461580758141622</c:v>
                </c:pt>
                <c:pt idx="1">
                  <c:v>103.36785323351074</c:v>
                </c:pt>
                <c:pt idx="2">
                  <c:v>85.166127376123995</c:v>
                </c:pt>
                <c:pt idx="3">
                  <c:v>106.16588812932815</c:v>
                </c:pt>
                <c:pt idx="4">
                  <c:v>104.5619881130666</c:v>
                </c:pt>
                <c:pt idx="5">
                  <c:v>92.235971720292127</c:v>
                </c:pt>
                <c:pt idx="6">
                  <c:v>97.941862675073878</c:v>
                </c:pt>
                <c:pt idx="7">
                  <c:v>103.01022693046536</c:v>
                </c:pt>
                <c:pt idx="8">
                  <c:v>115.11775149279111</c:v>
                </c:pt>
                <c:pt idx="9">
                  <c:v>132.81535196459447</c:v>
                </c:pt>
                <c:pt idx="10">
                  <c:v>118.77069477037048</c:v>
                </c:pt>
                <c:pt idx="11" formatCode="General">
                  <c:v>133.18443907097992</c:v>
                </c:pt>
                <c:pt idx="12" formatCode="General">
                  <c:v>139.91489777102242</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1"/>
        <c:noMultiLvlLbl val="0"/>
      </c:catAx>
      <c:valAx>
        <c:axId val="331917184"/>
        <c:scaling>
          <c:orientation val="minMax"/>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65809023865073191"/>
          <c:h val="0.89893811333302021"/>
        </c:manualLayout>
      </c:layout>
      <c:barChart>
        <c:barDir val="bar"/>
        <c:grouping val="stacked"/>
        <c:varyColors val="0"/>
        <c:ser>
          <c:idx val="0"/>
          <c:order val="0"/>
          <c:tx>
            <c:strRef>
              <c:f>Sheet1!$B$1</c:f>
              <c:strCache>
                <c:ptCount val="1"/>
                <c:pt idx="0">
                  <c:v>Male_30</c:v>
                </c:pt>
              </c:strCache>
            </c:strRef>
          </c:tx>
          <c:spPr>
            <a:noFill/>
            <a:ln w="9525">
              <a:noFill/>
            </a:ln>
          </c:spPr>
          <c:invertIfNegative val="0"/>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Sheet1!$B$2:$B$14</c:f>
              <c:numCache>
                <c:formatCode>General</c:formatCode>
                <c:ptCount val="13"/>
                <c:pt idx="0">
                  <c:v>326.14288234296919</c:v>
                </c:pt>
                <c:pt idx="1">
                  <c:v>440.93758658428254</c:v>
                </c:pt>
                <c:pt idx="2">
                  <c:v>280.8066206215301</c:v>
                </c:pt>
                <c:pt idx="3">
                  <c:v>301.98751117209002</c:v>
                </c:pt>
                <c:pt idx="4">
                  <c:v>343.77545202690385</c:v>
                </c:pt>
                <c:pt idx="5">
                  <c:v>453.39230878945023</c:v>
                </c:pt>
                <c:pt idx="6">
                  <c:v>474.3985447717024</c:v>
                </c:pt>
                <c:pt idx="7">
                  <c:v>450.75979903876708</c:v>
                </c:pt>
                <c:pt idx="8">
                  <c:v>450.82415784858233</c:v>
                </c:pt>
                <c:pt idx="9">
                  <c:v>462.02471898034588</c:v>
                </c:pt>
                <c:pt idx="10">
                  <c:v>523.96546833801051</c:v>
                </c:pt>
                <c:pt idx="11">
                  <c:v>505.63333633917966</c:v>
                </c:pt>
                <c:pt idx="12">
                  <c:v>629.74900562410824</c:v>
                </c:pt>
              </c:numCache>
            </c:numRef>
          </c:val>
          <c:extLst>
            <c:ext xmlns:c16="http://schemas.microsoft.com/office/drawing/2014/chart" uri="{C3380CC4-5D6E-409C-BE32-E72D297353CC}">
              <c16:uniqueId val="{00000000-3A3A-2B45-B011-D4D638A8B373}"/>
            </c:ext>
          </c:extLst>
        </c:ser>
        <c:ser>
          <c:idx val="1"/>
          <c:order val="1"/>
          <c:tx>
            <c:strRef>
              <c:f>Sheet1!$C$1</c:f>
              <c:strCache>
                <c:ptCount val="1"/>
                <c:pt idx="0">
                  <c:v>Male_50-30</c:v>
                </c:pt>
              </c:strCache>
            </c:strRef>
          </c:tx>
          <c:spPr>
            <a:solidFill>
              <a:srgbClr val="F3901D"/>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02-3A3A-2B45-B011-D4D638A8B373}"/>
              </c:ext>
            </c:extLst>
          </c:dPt>
          <c:dPt>
            <c:idx val="1"/>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04-3A3A-2B45-B011-D4D638A8B373}"/>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Sheet1!$C$2:$C$14</c:f>
              <c:numCache>
                <c:formatCode>"$"#,##0</c:formatCode>
                <c:ptCount val="13"/>
                <c:pt idx="0">
                  <c:v>89.797427772325648</c:v>
                </c:pt>
                <c:pt idx="1">
                  <c:v>102.54657515889056</c:v>
                </c:pt>
                <c:pt idx="2">
                  <c:v>88.329148072951455</c:v>
                </c:pt>
                <c:pt idx="3">
                  <c:v>111.48760054740046</c:v>
                </c:pt>
                <c:pt idx="4">
                  <c:v>116.52144526799503</c:v>
                </c:pt>
                <c:pt idx="5">
                  <c:v>83.810607236815599</c:v>
                </c:pt>
                <c:pt idx="6">
                  <c:v>73.840949853649704</c:v>
                </c:pt>
                <c:pt idx="7">
                  <c:v>98.962798202682563</c:v>
                </c:pt>
                <c:pt idx="8">
                  <c:v>101.3932657299797</c:v>
                </c:pt>
                <c:pt idx="9">
                  <c:v>108.42199194925337</c:v>
                </c:pt>
                <c:pt idx="10">
                  <c:v>112.60050839659368</c:v>
                </c:pt>
                <c:pt idx="11" formatCode="General">
                  <c:v>134.25845923300164</c:v>
                </c:pt>
                <c:pt idx="12" formatCode="General">
                  <c:v>118.02984222636712</c:v>
                </c:pt>
              </c:numCache>
            </c:numRef>
          </c:val>
          <c:extLst>
            <c:ext xmlns:c16="http://schemas.microsoft.com/office/drawing/2014/chart" uri="{C3380CC4-5D6E-409C-BE32-E72D297353CC}">
              <c16:uniqueId val="{00000005-3A3A-2B45-B011-D4D638A8B373}"/>
            </c:ext>
          </c:extLst>
        </c:ser>
        <c:ser>
          <c:idx val="2"/>
          <c:order val="2"/>
          <c:tx>
            <c:strRef>
              <c:f>Sheet1!$D$1</c:f>
              <c:strCache>
                <c:ptCount val="1"/>
                <c:pt idx="0">
                  <c:v>Male_70-50</c:v>
                </c:pt>
              </c:strCache>
            </c:strRef>
          </c:tx>
          <c:spPr>
            <a:solidFill>
              <a:srgbClr val="F3901D"/>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07-3A3A-2B45-B011-D4D638A8B373}"/>
              </c:ext>
            </c:extLst>
          </c:dPt>
          <c:dPt>
            <c:idx val="1"/>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09-3A3A-2B45-B011-D4D638A8B373}"/>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Sheet1!$D$2:$D$14</c:f>
              <c:numCache>
                <c:formatCode>"$"#,##0</c:formatCode>
                <c:ptCount val="13"/>
                <c:pt idx="0">
                  <c:v>103.98093786267037</c:v>
                </c:pt>
                <c:pt idx="1">
                  <c:v>127.72705940125456</c:v>
                </c:pt>
                <c:pt idx="2">
                  <c:v>82.648834603544969</c:v>
                </c:pt>
                <c:pt idx="3">
                  <c:v>118.57120334154507</c:v>
                </c:pt>
                <c:pt idx="4">
                  <c:v>118.57186926232436</c:v>
                </c:pt>
                <c:pt idx="5">
                  <c:v>81.148900072017227</c:v>
                </c:pt>
                <c:pt idx="6">
                  <c:v>65.671605518410729</c:v>
                </c:pt>
                <c:pt idx="7">
                  <c:v>100.76809827882971</c:v>
                </c:pt>
                <c:pt idx="8">
                  <c:v>140.15665297770727</c:v>
                </c:pt>
                <c:pt idx="9">
                  <c:v>130.80556630975582</c:v>
                </c:pt>
                <c:pt idx="10">
                  <c:v>145.74580488269271</c:v>
                </c:pt>
                <c:pt idx="11" formatCode="General">
                  <c:v>154.29032670422396</c:v>
                </c:pt>
                <c:pt idx="12" formatCode="General">
                  <c:v>127.89758936779378</c:v>
                </c:pt>
              </c:numCache>
            </c:numRef>
          </c:val>
          <c:extLst>
            <c:ext xmlns:c16="http://schemas.microsoft.com/office/drawing/2014/chart" uri="{C3380CC4-5D6E-409C-BE32-E72D297353CC}">
              <c16:uniqueId val="{0000000A-3A3A-2B45-B011-D4D638A8B373}"/>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1"/>
        <c:axPos val="l"/>
        <c:numFmt formatCode="General" sourceLinked="1"/>
        <c:majorTickMark val="none"/>
        <c:minorTickMark val="none"/>
        <c:tickLblPos val="nextTo"/>
        <c:crossAx val="331917184"/>
        <c:crosses val="autoZero"/>
        <c:auto val="1"/>
        <c:lblAlgn val="ctr"/>
        <c:lblOffset val="100"/>
        <c:tickLblSkip val="1"/>
        <c:noMultiLvlLbl val="0"/>
      </c:catAx>
      <c:valAx>
        <c:axId val="331917184"/>
        <c:scaling>
          <c:orientation val="minMax"/>
          <c:max val="1000"/>
          <c:min val="0"/>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Male_30</c:v>
                </c:pt>
              </c:strCache>
            </c:strRef>
          </c:tx>
          <c:spPr>
            <a:noFill/>
            <a:ln w="9525">
              <a:noFill/>
            </a:ln>
          </c:spPr>
          <c:invertIfNegative val="0"/>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Sheet1!$B$2:$B$14</c:f>
              <c:numCache>
                <c:formatCode>General</c:formatCode>
                <c:ptCount val="13"/>
                <c:pt idx="0">
                  <c:v>1.4193581981813548</c:v>
                </c:pt>
                <c:pt idx="1">
                  <c:v>2.051894344603169</c:v>
                </c:pt>
                <c:pt idx="2">
                  <c:v>1.2779425853944679</c:v>
                </c:pt>
                <c:pt idx="3">
                  <c:v>1.4322989173159846</c:v>
                </c:pt>
                <c:pt idx="4">
                  <c:v>1.7931588278086976</c:v>
                </c:pt>
                <c:pt idx="5">
                  <c:v>2.1371259820255206</c:v>
                </c:pt>
                <c:pt idx="6">
                  <c:v>2.0687400516840899</c:v>
                </c:pt>
                <c:pt idx="7">
                  <c:v>2.3042041961977184</c:v>
                </c:pt>
                <c:pt idx="8">
                  <c:v>2.2099869298161088</c:v>
                </c:pt>
                <c:pt idx="9">
                  <c:v>2.2036922232819753</c:v>
                </c:pt>
                <c:pt idx="10">
                  <c:v>2.1872056556613289</c:v>
                </c:pt>
                <c:pt idx="11">
                  <c:v>2.6585128987575883</c:v>
                </c:pt>
                <c:pt idx="12">
                  <c:v>3.8525179398605545</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Male_50-30</c:v>
                </c:pt>
              </c:strCache>
            </c:strRef>
          </c:tx>
          <c:spPr>
            <a:solidFill>
              <a:srgbClr val="F3901D"/>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01-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Sheet1!$C$2:$C$14</c:f>
              <c:numCache>
                <c:formatCode>"$"#,##0</c:formatCode>
                <c:ptCount val="13"/>
                <c:pt idx="0">
                  <c:v>0.531001246961601</c:v>
                </c:pt>
                <c:pt idx="1">
                  <c:v>0.68703125941140364</c:v>
                </c:pt>
                <c:pt idx="2">
                  <c:v>0.50955155490458481</c:v>
                </c:pt>
                <c:pt idx="3">
                  <c:v>0.61470404138613222</c:v>
                </c:pt>
                <c:pt idx="4">
                  <c:v>0.69598033381413771</c:v>
                </c:pt>
                <c:pt idx="5">
                  <c:v>0.58743183603278082</c:v>
                </c:pt>
                <c:pt idx="6">
                  <c:v>0.46804792598762734</c:v>
                </c:pt>
                <c:pt idx="7">
                  <c:v>0.77302711206588537</c:v>
                </c:pt>
                <c:pt idx="8">
                  <c:v>0.76774051967525248</c:v>
                </c:pt>
                <c:pt idx="9">
                  <c:v>0.42618813152697488</c:v>
                </c:pt>
                <c:pt idx="10">
                  <c:v>0.70219087673028957</c:v>
                </c:pt>
                <c:pt idx="11" formatCode="General">
                  <c:v>1.1362670714021128</c:v>
                </c:pt>
                <c:pt idx="12" formatCode="General">
                  <c:v>0.30829769187390443</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Male_70-50</c:v>
                </c:pt>
              </c:strCache>
            </c:strRef>
          </c:tx>
          <c:spPr>
            <a:solidFill>
              <a:srgbClr val="F3901D"/>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02-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Sheet1!$D$2:$D$14</c:f>
              <c:numCache>
                <c:formatCode>"$"#,##0</c:formatCode>
                <c:ptCount val="13"/>
                <c:pt idx="0">
                  <c:v>0.61164802719250599</c:v>
                </c:pt>
                <c:pt idx="1">
                  <c:v>0.90177122364056927</c:v>
                </c:pt>
                <c:pt idx="2">
                  <c:v>0.6193006935348897</c:v>
                </c:pt>
                <c:pt idx="3">
                  <c:v>0.6696200197028217</c:v>
                </c:pt>
                <c:pt idx="4">
                  <c:v>0.78265719910589038</c:v>
                </c:pt>
                <c:pt idx="5">
                  <c:v>0.76304315708013704</c:v>
                </c:pt>
                <c:pt idx="6">
                  <c:v>0.37939506407030121</c:v>
                </c:pt>
                <c:pt idx="7">
                  <c:v>0.89889465427669935</c:v>
                </c:pt>
                <c:pt idx="8">
                  <c:v>0.96020237163002342</c:v>
                </c:pt>
                <c:pt idx="9">
                  <c:v>0.3288328831419971</c:v>
                </c:pt>
                <c:pt idx="10">
                  <c:v>0.80021870346964574</c:v>
                </c:pt>
                <c:pt idx="11" formatCode="General">
                  <c:v>0.48144336551468747</c:v>
                </c:pt>
                <c:pt idx="12" formatCode="General">
                  <c:v>0.13468562364955883</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1"/>
        <c:noMultiLvlLbl val="0"/>
      </c:catAx>
      <c:valAx>
        <c:axId val="331917184"/>
        <c:scaling>
          <c:orientation val="minMax"/>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Female_30</c:v>
                </c:pt>
              </c:strCache>
            </c:strRef>
          </c:tx>
          <c:spPr>
            <a:noFill/>
            <a:ln w="9525">
              <a:noFill/>
            </a:ln>
          </c:spPr>
          <c:invertIfNegative val="0"/>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Sheet1!$B$2:$B$14</c:f>
              <c:numCache>
                <c:formatCode>General</c:formatCode>
                <c:ptCount val="13"/>
                <c:pt idx="0">
                  <c:v>0.94411241074144603</c:v>
                </c:pt>
                <c:pt idx="1">
                  <c:v>1.4093976773395664</c:v>
                </c:pt>
                <c:pt idx="2">
                  <c:v>0.95839366088465694</c:v>
                </c:pt>
                <c:pt idx="3">
                  <c:v>1.024548600451626</c:v>
                </c:pt>
                <c:pt idx="4">
                  <c:v>1.2306191391375554</c:v>
                </c:pt>
                <c:pt idx="5">
                  <c:v>1.4717239840217027</c:v>
                </c:pt>
                <c:pt idx="6">
                  <c:v>1.6068485925340557</c:v>
                </c:pt>
                <c:pt idx="7">
                  <c:v>1.3910819824230924</c:v>
                </c:pt>
                <c:pt idx="8">
                  <c:v>1.4762018480319359</c:v>
                </c:pt>
                <c:pt idx="9">
                  <c:v>1.5449305907844477</c:v>
                </c:pt>
                <c:pt idx="10">
                  <c:v>1.5231976066920661</c:v>
                </c:pt>
                <c:pt idx="11">
                  <c:v>1.9026603722428121</c:v>
                </c:pt>
                <c:pt idx="12">
                  <c:v>2.6026293938861267</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Female_50-30</c:v>
                </c:pt>
              </c:strCache>
            </c:strRef>
          </c:tx>
          <c:spPr>
            <a:solidFill>
              <a:srgbClr val="F3901D"/>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01-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Sheet1!$C$2:$C$14</c:f>
              <c:numCache>
                <c:formatCode>"$"#,##0</c:formatCode>
                <c:ptCount val="13"/>
                <c:pt idx="0">
                  <c:v>0.46191483634451491</c:v>
                </c:pt>
                <c:pt idx="1">
                  <c:v>0.58180301978688398</c:v>
                </c:pt>
                <c:pt idx="2">
                  <c:v>0.47549634186160039</c:v>
                </c:pt>
                <c:pt idx="3">
                  <c:v>0.61441896487909742</c:v>
                </c:pt>
                <c:pt idx="4">
                  <c:v>0.60605547377750235</c:v>
                </c:pt>
                <c:pt idx="5">
                  <c:v>0.545854534216204</c:v>
                </c:pt>
                <c:pt idx="6">
                  <c:v>0.45289316238166166</c:v>
                </c:pt>
                <c:pt idx="7">
                  <c:v>0.67488739430595235</c:v>
                </c:pt>
                <c:pt idx="8">
                  <c:v>0.59770022700115044</c:v>
                </c:pt>
                <c:pt idx="9">
                  <c:v>0.5718637074042936</c:v>
                </c:pt>
                <c:pt idx="10">
                  <c:v>0.7502386604146345</c:v>
                </c:pt>
                <c:pt idx="11" formatCode="General">
                  <c:v>0.83536034050685437</c:v>
                </c:pt>
                <c:pt idx="12" formatCode="General">
                  <c:v>0.94921757936263651</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Female_70-50</c:v>
                </c:pt>
              </c:strCache>
            </c:strRef>
          </c:tx>
          <c:spPr>
            <a:solidFill>
              <a:srgbClr val="F3901D"/>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02-6E39-7E4E-90CA-8F888C1E8045}"/>
              </c:ext>
            </c:extLst>
          </c:dPt>
          <c:cat>
            <c:strRef>
              <c:f>Sheet1!$A$2:$A$14</c:f>
              <c:strCache>
                <c:ptCount val="13"/>
                <c:pt idx="0">
                  <c:v>Y12</c:v>
                </c:pt>
                <c:pt idx="1">
                  <c:v>All</c:v>
                </c:pt>
                <c:pt idx="2">
                  <c:v>Perf. Arts</c:v>
                </c:pt>
                <c:pt idx="3">
                  <c:v>Humanities</c:v>
                </c:pt>
                <c:pt idx="4">
                  <c:v>Science</c:v>
                </c:pt>
                <c:pt idx="5">
                  <c:v>Nursing</c:v>
                </c:pt>
                <c:pt idx="6">
                  <c:v>Education</c:v>
                </c:pt>
                <c:pt idx="7">
                  <c:v>Other health</c:v>
                </c:pt>
                <c:pt idx="8">
                  <c:v>Commerce</c:v>
                </c:pt>
                <c:pt idx="9">
                  <c:v>IT</c:v>
                </c:pt>
                <c:pt idx="10">
                  <c:v>Engineering</c:v>
                </c:pt>
                <c:pt idx="11">
                  <c:v>Law</c:v>
                </c:pt>
                <c:pt idx="12">
                  <c:v>Med</c:v>
                </c:pt>
              </c:strCache>
            </c:strRef>
          </c:cat>
          <c:val>
            <c:numRef>
              <c:f>Sheet1!$D$2:$D$14</c:f>
              <c:numCache>
                <c:formatCode>"$"#,##0</c:formatCode>
                <c:ptCount val="13"/>
                <c:pt idx="0">
                  <c:v>0.48109996962869261</c:v>
                </c:pt>
                <c:pt idx="1">
                  <c:v>0.61596849597224113</c:v>
                </c:pt>
                <c:pt idx="2">
                  <c:v>0.5595976343040221</c:v>
                </c:pt>
                <c:pt idx="3">
                  <c:v>0.65594022163346222</c:v>
                </c:pt>
                <c:pt idx="4">
                  <c:v>0.65790141347440301</c:v>
                </c:pt>
                <c:pt idx="5">
                  <c:v>0.59240325950837569</c:v>
                </c:pt>
                <c:pt idx="6">
                  <c:v>0.47420406876193066</c:v>
                </c:pt>
                <c:pt idx="7">
                  <c:v>0.70452232706551632</c:v>
                </c:pt>
                <c:pt idx="8">
                  <c:v>0.67200753530618362</c:v>
                </c:pt>
                <c:pt idx="9">
                  <c:v>0.52254878880363043</c:v>
                </c:pt>
                <c:pt idx="10">
                  <c:v>0.69923048273494004</c:v>
                </c:pt>
                <c:pt idx="11" formatCode="General">
                  <c:v>1.0703679543455356</c:v>
                </c:pt>
                <c:pt idx="12" formatCode="General">
                  <c:v>0.65396203023817057</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1"/>
        <c:noMultiLvlLbl val="0"/>
      </c:catAx>
      <c:valAx>
        <c:axId val="331917184"/>
        <c:scaling>
          <c:orientation val="minMax"/>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83151776542"/>
          <c:y val="2.0030980277565693E-2"/>
          <c:w val="0.74487520943014074"/>
          <c:h val="0.8936176229392303"/>
        </c:manualLayout>
      </c:layout>
      <c:barChart>
        <c:barDir val="bar"/>
        <c:grouping val="stacked"/>
        <c:varyColors val="0"/>
        <c:ser>
          <c:idx val="0"/>
          <c:order val="0"/>
          <c:tx>
            <c:strRef>
              <c:f>Sheet1!$B$1</c:f>
              <c:strCache>
                <c:ptCount val="1"/>
                <c:pt idx="0">
                  <c:v>Male_30</c:v>
                </c:pt>
              </c:strCache>
            </c:strRef>
          </c:tx>
          <c:spPr>
            <a:noFill/>
            <a:ln w="9525">
              <a:noFill/>
            </a:ln>
          </c:spPr>
          <c:invertIfNegative val="0"/>
          <c:cat>
            <c:strRef>
              <c:f>Sheet1!$A$2:$A$14</c:f>
              <c:strCache>
                <c:ptCount val="13"/>
                <c:pt idx="0">
                  <c:v>Y12</c:v>
                </c:pt>
                <c:pt idx="1">
                  <c:v>All</c:v>
                </c:pt>
                <c:pt idx="2">
                  <c:v>Perf. Arts</c:v>
                </c:pt>
                <c:pt idx="3">
                  <c:v>Humanities</c:v>
                </c:pt>
                <c:pt idx="4">
                  <c:v>Science</c:v>
                </c:pt>
                <c:pt idx="5">
                  <c:v>Other health</c:v>
                </c:pt>
                <c:pt idx="6">
                  <c:v>Nursing</c:v>
                </c:pt>
                <c:pt idx="7">
                  <c:v>Engineering</c:v>
                </c:pt>
                <c:pt idx="8">
                  <c:v>Commerce</c:v>
                </c:pt>
                <c:pt idx="9">
                  <c:v>Education</c:v>
                </c:pt>
                <c:pt idx="10">
                  <c:v>IT</c:v>
                </c:pt>
                <c:pt idx="11">
                  <c:v>Law</c:v>
                </c:pt>
                <c:pt idx="12">
                  <c:v>Med</c:v>
                </c:pt>
              </c:strCache>
            </c:strRef>
          </c:cat>
          <c:val>
            <c:numRef>
              <c:f>Sheet1!$B$2:$B$14</c:f>
              <c:numCache>
                <c:formatCode>0.0000</c:formatCode>
                <c:ptCount val="13"/>
                <c:pt idx="0">
                  <c:v>1.4193581981813548</c:v>
                </c:pt>
                <c:pt idx="1">
                  <c:v>2.051894344603169</c:v>
                </c:pt>
                <c:pt idx="2">
                  <c:v>1.2779425853944679</c:v>
                </c:pt>
                <c:pt idx="3">
                  <c:v>1.4322989173159846</c:v>
                </c:pt>
                <c:pt idx="4">
                  <c:v>1.7931588278086976</c:v>
                </c:pt>
                <c:pt idx="5">
                  <c:v>2.1371259820255206</c:v>
                </c:pt>
                <c:pt idx="6">
                  <c:v>2.068740051684089</c:v>
                </c:pt>
                <c:pt idx="7">
                  <c:v>2.3042041961977184</c:v>
                </c:pt>
                <c:pt idx="8">
                  <c:v>2.2099869298161088</c:v>
                </c:pt>
                <c:pt idx="9">
                  <c:v>2.2036922232819753</c:v>
                </c:pt>
                <c:pt idx="10">
                  <c:v>2.1872056556613289</c:v>
                </c:pt>
                <c:pt idx="11">
                  <c:v>2.6585128987575883</c:v>
                </c:pt>
                <c:pt idx="12">
                  <c:v>3.8525179398605545</c:v>
                </c:pt>
              </c:numCache>
            </c:numRef>
          </c:val>
          <c:extLst>
            <c:ext xmlns:c16="http://schemas.microsoft.com/office/drawing/2014/chart" uri="{C3380CC4-5D6E-409C-BE32-E72D297353CC}">
              <c16:uniqueId val="{00000000-8146-594E-9925-409F9A61180F}"/>
            </c:ext>
          </c:extLst>
        </c:ser>
        <c:ser>
          <c:idx val="1"/>
          <c:order val="1"/>
          <c:tx>
            <c:strRef>
              <c:f>Sheet1!$C$1</c:f>
              <c:strCache>
                <c:ptCount val="1"/>
                <c:pt idx="0">
                  <c:v>Male_50-30</c:v>
                </c:pt>
              </c:strCache>
            </c:strRef>
          </c:tx>
          <c:spPr>
            <a:solidFill>
              <a:srgbClr val="F3901D"/>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02-8146-594E-9925-409F9A61180F}"/>
              </c:ext>
            </c:extLst>
          </c:dPt>
          <c:dPt>
            <c:idx val="1"/>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04-8146-594E-9925-409F9A61180F}"/>
              </c:ext>
            </c:extLst>
          </c:dPt>
          <c:cat>
            <c:strRef>
              <c:f>Sheet1!$A$2:$A$14</c:f>
              <c:strCache>
                <c:ptCount val="13"/>
                <c:pt idx="0">
                  <c:v>Y12</c:v>
                </c:pt>
                <c:pt idx="1">
                  <c:v>All</c:v>
                </c:pt>
                <c:pt idx="2">
                  <c:v>Perf. Arts</c:v>
                </c:pt>
                <c:pt idx="3">
                  <c:v>Humanities</c:v>
                </c:pt>
                <c:pt idx="4">
                  <c:v>Science</c:v>
                </c:pt>
                <c:pt idx="5">
                  <c:v>Other health</c:v>
                </c:pt>
                <c:pt idx="6">
                  <c:v>Nursing</c:v>
                </c:pt>
                <c:pt idx="7">
                  <c:v>Engineering</c:v>
                </c:pt>
                <c:pt idx="8">
                  <c:v>Commerce</c:v>
                </c:pt>
                <c:pt idx="9">
                  <c:v>Education</c:v>
                </c:pt>
                <c:pt idx="10">
                  <c:v>IT</c:v>
                </c:pt>
                <c:pt idx="11">
                  <c:v>Law</c:v>
                </c:pt>
                <c:pt idx="12">
                  <c:v>Med</c:v>
                </c:pt>
              </c:strCache>
            </c:strRef>
          </c:cat>
          <c:val>
            <c:numRef>
              <c:f>Sheet1!$C$2:$C$14</c:f>
              <c:numCache>
                <c:formatCode>0.0000</c:formatCode>
                <c:ptCount val="13"/>
                <c:pt idx="0">
                  <c:v>0.531001246961601</c:v>
                </c:pt>
                <c:pt idx="1">
                  <c:v>0.68703125941140364</c:v>
                </c:pt>
                <c:pt idx="2">
                  <c:v>0.50955155490458481</c:v>
                </c:pt>
                <c:pt idx="3">
                  <c:v>0.61470404138613222</c:v>
                </c:pt>
                <c:pt idx="4">
                  <c:v>0.69598033381413771</c:v>
                </c:pt>
                <c:pt idx="5">
                  <c:v>0.58743183603278082</c:v>
                </c:pt>
                <c:pt idx="6">
                  <c:v>0.46804792598762734</c:v>
                </c:pt>
                <c:pt idx="7">
                  <c:v>0.77302711206588537</c:v>
                </c:pt>
                <c:pt idx="8">
                  <c:v>0.76774051967525248</c:v>
                </c:pt>
                <c:pt idx="9">
                  <c:v>0.42618813152697488</c:v>
                </c:pt>
                <c:pt idx="10">
                  <c:v>0.70219087673028957</c:v>
                </c:pt>
                <c:pt idx="11">
                  <c:v>1.1362670714021128</c:v>
                </c:pt>
                <c:pt idx="12">
                  <c:v>0.30829769187390443</c:v>
                </c:pt>
              </c:numCache>
            </c:numRef>
          </c:val>
          <c:extLst>
            <c:ext xmlns:c16="http://schemas.microsoft.com/office/drawing/2014/chart" uri="{C3380CC4-5D6E-409C-BE32-E72D297353CC}">
              <c16:uniqueId val="{00000005-8146-594E-9925-409F9A61180F}"/>
            </c:ext>
          </c:extLst>
        </c:ser>
        <c:ser>
          <c:idx val="2"/>
          <c:order val="2"/>
          <c:tx>
            <c:strRef>
              <c:f>Sheet1!$D$1</c:f>
              <c:strCache>
                <c:ptCount val="1"/>
                <c:pt idx="0">
                  <c:v>Male_70-50</c:v>
                </c:pt>
              </c:strCache>
            </c:strRef>
          </c:tx>
          <c:spPr>
            <a:solidFill>
              <a:srgbClr val="F3901D"/>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07-8146-594E-9925-409F9A61180F}"/>
              </c:ext>
            </c:extLst>
          </c:dPt>
          <c:dPt>
            <c:idx val="1"/>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09-8146-594E-9925-409F9A61180F}"/>
              </c:ext>
            </c:extLst>
          </c:dPt>
          <c:cat>
            <c:strRef>
              <c:f>Sheet1!$A$2:$A$14</c:f>
              <c:strCache>
                <c:ptCount val="13"/>
                <c:pt idx="0">
                  <c:v>Y12</c:v>
                </c:pt>
                <c:pt idx="1">
                  <c:v>All</c:v>
                </c:pt>
                <c:pt idx="2">
                  <c:v>Perf. Arts</c:v>
                </c:pt>
                <c:pt idx="3">
                  <c:v>Humanities</c:v>
                </c:pt>
                <c:pt idx="4">
                  <c:v>Science</c:v>
                </c:pt>
                <c:pt idx="5">
                  <c:v>Other health</c:v>
                </c:pt>
                <c:pt idx="6">
                  <c:v>Nursing</c:v>
                </c:pt>
                <c:pt idx="7">
                  <c:v>Engineering</c:v>
                </c:pt>
                <c:pt idx="8">
                  <c:v>Commerce</c:v>
                </c:pt>
                <c:pt idx="9">
                  <c:v>Education</c:v>
                </c:pt>
                <c:pt idx="10">
                  <c:v>IT</c:v>
                </c:pt>
                <c:pt idx="11">
                  <c:v>Law</c:v>
                </c:pt>
                <c:pt idx="12">
                  <c:v>Med</c:v>
                </c:pt>
              </c:strCache>
            </c:strRef>
          </c:cat>
          <c:val>
            <c:numRef>
              <c:f>Sheet1!$D$2:$D$14</c:f>
              <c:numCache>
                <c:formatCode>0.0000</c:formatCode>
                <c:ptCount val="13"/>
                <c:pt idx="0">
                  <c:v>0.61164802719250599</c:v>
                </c:pt>
                <c:pt idx="1">
                  <c:v>0.90177122364056927</c:v>
                </c:pt>
                <c:pt idx="2">
                  <c:v>0.6193006935348897</c:v>
                </c:pt>
                <c:pt idx="3">
                  <c:v>0.6696200197028217</c:v>
                </c:pt>
                <c:pt idx="4">
                  <c:v>0.78265719910589038</c:v>
                </c:pt>
                <c:pt idx="5">
                  <c:v>0.76304315708013704</c:v>
                </c:pt>
                <c:pt idx="6">
                  <c:v>0.37939506407030121</c:v>
                </c:pt>
                <c:pt idx="7">
                  <c:v>0.89889465427669935</c:v>
                </c:pt>
                <c:pt idx="8">
                  <c:v>0.96020237163002342</c:v>
                </c:pt>
                <c:pt idx="9">
                  <c:v>0.3288328831419971</c:v>
                </c:pt>
                <c:pt idx="10">
                  <c:v>0.80021870346964574</c:v>
                </c:pt>
                <c:pt idx="11">
                  <c:v>0.48144336551468747</c:v>
                </c:pt>
                <c:pt idx="12">
                  <c:v>0.13468562364955883</c:v>
                </c:pt>
              </c:numCache>
            </c:numRef>
          </c:val>
          <c:extLst>
            <c:ext xmlns:c16="http://schemas.microsoft.com/office/drawing/2014/chart" uri="{C3380CC4-5D6E-409C-BE32-E72D297353CC}">
              <c16:uniqueId val="{0000000A-8146-594E-9925-409F9A61180F}"/>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1"/>
        <c:axPos val="l"/>
        <c:numFmt formatCode="General" sourceLinked="1"/>
        <c:majorTickMark val="none"/>
        <c:minorTickMark val="none"/>
        <c:tickLblPos val="nextTo"/>
        <c:crossAx val="331917184"/>
        <c:crosses val="autoZero"/>
        <c:auto val="1"/>
        <c:lblAlgn val="ctr"/>
        <c:lblOffset val="100"/>
        <c:tickLblSkip val="1"/>
        <c:noMultiLvlLbl val="0"/>
      </c:catAx>
      <c:valAx>
        <c:axId val="331917184"/>
        <c:scaling>
          <c:orientation val="minMax"/>
          <c:max val="4.5"/>
          <c:min val="0"/>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majorUnit val="1"/>
      </c:valAx>
    </c:plotArea>
    <c:plotVisOnly val="1"/>
    <c:dispBlanksAs val="gap"/>
    <c:showDLblsOverMax val="0"/>
  </c:chart>
  <c:txPr>
    <a:bodyPr/>
    <a:lstStyle/>
    <a:p>
      <a:pPr>
        <a:defRPr sz="1600"/>
      </a:pPr>
      <a:endParaRPr lang="en-US"/>
    </a:p>
  </c:txPr>
  <c:externalData r:id="rId2">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813177241066157"/>
          <c:y val="2.4227842476808623E-2"/>
          <c:w val="0.74487520943014074"/>
          <c:h val="0.89893811333302021"/>
        </c:manualLayout>
      </c:layout>
      <c:barChart>
        <c:barDir val="bar"/>
        <c:grouping val="stacked"/>
        <c:varyColors val="0"/>
        <c:ser>
          <c:idx val="0"/>
          <c:order val="0"/>
          <c:tx>
            <c:strRef>
              <c:f>Sheet1!$B$1</c:f>
              <c:strCache>
                <c:ptCount val="1"/>
                <c:pt idx="0">
                  <c:v>Female_30</c:v>
                </c:pt>
              </c:strCache>
            </c:strRef>
          </c:tx>
          <c:spPr>
            <a:noFill/>
            <a:ln w="9525">
              <a:noFill/>
            </a:ln>
          </c:spPr>
          <c:invertIfNegative val="0"/>
          <c:cat>
            <c:strRef>
              <c:f>Sheet1!$A$2:$A$14</c:f>
              <c:strCache>
                <c:ptCount val="13"/>
                <c:pt idx="0">
                  <c:v>Y12</c:v>
                </c:pt>
                <c:pt idx="1">
                  <c:v>All</c:v>
                </c:pt>
                <c:pt idx="2">
                  <c:v>Perf. Arts</c:v>
                </c:pt>
                <c:pt idx="3">
                  <c:v>Humanities</c:v>
                </c:pt>
                <c:pt idx="4">
                  <c:v>Science</c:v>
                </c:pt>
                <c:pt idx="5">
                  <c:v>Other health</c:v>
                </c:pt>
                <c:pt idx="6">
                  <c:v>Nursing</c:v>
                </c:pt>
                <c:pt idx="7">
                  <c:v>Engineering</c:v>
                </c:pt>
                <c:pt idx="8">
                  <c:v>Commerce</c:v>
                </c:pt>
                <c:pt idx="9">
                  <c:v>Education</c:v>
                </c:pt>
                <c:pt idx="10">
                  <c:v>IT</c:v>
                </c:pt>
                <c:pt idx="11">
                  <c:v>Law</c:v>
                </c:pt>
                <c:pt idx="12">
                  <c:v>Med</c:v>
                </c:pt>
              </c:strCache>
            </c:strRef>
          </c:cat>
          <c:val>
            <c:numRef>
              <c:f>Sheet1!$B$2:$B$14</c:f>
              <c:numCache>
                <c:formatCode>0.0000</c:formatCode>
                <c:ptCount val="13"/>
                <c:pt idx="0">
                  <c:v>0.94411241074144603</c:v>
                </c:pt>
                <c:pt idx="1">
                  <c:v>1.4093976773395664</c:v>
                </c:pt>
                <c:pt idx="2">
                  <c:v>0.95839366088465694</c:v>
                </c:pt>
                <c:pt idx="3">
                  <c:v>1.024548600451626</c:v>
                </c:pt>
                <c:pt idx="4">
                  <c:v>1.2306191391375554</c:v>
                </c:pt>
                <c:pt idx="5">
                  <c:v>1.4717239840217027</c:v>
                </c:pt>
                <c:pt idx="6">
                  <c:v>1.6068485925340557</c:v>
                </c:pt>
                <c:pt idx="7">
                  <c:v>1.3910819824230924</c:v>
                </c:pt>
                <c:pt idx="8">
                  <c:v>1.4762018480319359</c:v>
                </c:pt>
                <c:pt idx="9">
                  <c:v>1.5449305907844477</c:v>
                </c:pt>
                <c:pt idx="10">
                  <c:v>1.5231976066920661</c:v>
                </c:pt>
                <c:pt idx="11">
                  <c:v>1.9026603722428121</c:v>
                </c:pt>
                <c:pt idx="12">
                  <c:v>2.6026293938861267</c:v>
                </c:pt>
              </c:numCache>
            </c:numRef>
          </c:val>
          <c:extLst>
            <c:ext xmlns:c16="http://schemas.microsoft.com/office/drawing/2014/chart" uri="{C3380CC4-5D6E-409C-BE32-E72D297353CC}">
              <c16:uniqueId val="{00000000-0128-8748-AC9E-86314D6665E4}"/>
            </c:ext>
          </c:extLst>
        </c:ser>
        <c:ser>
          <c:idx val="1"/>
          <c:order val="1"/>
          <c:tx>
            <c:strRef>
              <c:f>Sheet1!$C$1</c:f>
              <c:strCache>
                <c:ptCount val="1"/>
                <c:pt idx="0">
                  <c:v>Female_50-30</c:v>
                </c:pt>
              </c:strCache>
            </c:strRef>
          </c:tx>
          <c:spPr>
            <a:solidFill>
              <a:srgbClr val="F3901D"/>
            </a:solidFill>
            <a:ln w="25400" cap="flat">
              <a:solidFill>
                <a:sysClr val="window" lastClr="FFFFFF"/>
              </a:solidFill>
              <a:round/>
            </a:ln>
          </c:spPr>
          <c:invertIfNegative val="0"/>
          <c:dPt>
            <c:idx val="0"/>
            <c:invertIfNegative val="0"/>
            <c:bubble3D val="0"/>
            <c:spPr>
              <a:solidFill>
                <a:srgbClr val="FFC35A"/>
              </a:solidFill>
              <a:ln w="25400" cap="flat">
                <a:solidFill>
                  <a:sysClr val="window" lastClr="FFFFFF"/>
                </a:solidFill>
                <a:round/>
              </a:ln>
            </c:spPr>
            <c:extLst>
              <c:ext xmlns:c16="http://schemas.microsoft.com/office/drawing/2014/chart" uri="{C3380CC4-5D6E-409C-BE32-E72D297353CC}">
                <c16:uniqueId val="{00000035-6E39-7E4E-90CA-8F888C1E8045}"/>
              </c:ext>
            </c:extLst>
          </c:dPt>
          <c:dPt>
            <c:idx val="1"/>
            <c:invertIfNegative val="0"/>
            <c:bubble3D val="0"/>
            <c:spPr>
              <a:solidFill>
                <a:srgbClr val="A02226"/>
              </a:solidFill>
              <a:ln w="25400" cap="flat">
                <a:solidFill>
                  <a:sysClr val="window" lastClr="FFFFFF"/>
                </a:solidFill>
                <a:round/>
              </a:ln>
            </c:spPr>
            <c:extLst>
              <c:ext xmlns:c16="http://schemas.microsoft.com/office/drawing/2014/chart" uri="{C3380CC4-5D6E-409C-BE32-E72D297353CC}">
                <c16:uniqueId val="{00000001-6E39-7E4E-90CA-8F888C1E8045}"/>
              </c:ext>
            </c:extLst>
          </c:dPt>
          <c:cat>
            <c:strRef>
              <c:f>Sheet1!$A$2:$A$14</c:f>
              <c:strCache>
                <c:ptCount val="13"/>
                <c:pt idx="0">
                  <c:v>Y12</c:v>
                </c:pt>
                <c:pt idx="1">
                  <c:v>All</c:v>
                </c:pt>
                <c:pt idx="2">
                  <c:v>Perf. Arts</c:v>
                </c:pt>
                <c:pt idx="3">
                  <c:v>Humanities</c:v>
                </c:pt>
                <c:pt idx="4">
                  <c:v>Science</c:v>
                </c:pt>
                <c:pt idx="5">
                  <c:v>Other health</c:v>
                </c:pt>
                <c:pt idx="6">
                  <c:v>Nursing</c:v>
                </c:pt>
                <c:pt idx="7">
                  <c:v>Engineering</c:v>
                </c:pt>
                <c:pt idx="8">
                  <c:v>Commerce</c:v>
                </c:pt>
                <c:pt idx="9">
                  <c:v>Education</c:v>
                </c:pt>
                <c:pt idx="10">
                  <c:v>IT</c:v>
                </c:pt>
                <c:pt idx="11">
                  <c:v>Law</c:v>
                </c:pt>
                <c:pt idx="12">
                  <c:v>Med</c:v>
                </c:pt>
              </c:strCache>
            </c:strRef>
          </c:cat>
          <c:val>
            <c:numRef>
              <c:f>Sheet1!$C$2:$C$14</c:f>
              <c:numCache>
                <c:formatCode>0.0000</c:formatCode>
                <c:ptCount val="13"/>
                <c:pt idx="0">
                  <c:v>0.46191483634451491</c:v>
                </c:pt>
                <c:pt idx="1">
                  <c:v>0.58180301978688398</c:v>
                </c:pt>
                <c:pt idx="2">
                  <c:v>0.47549634186160039</c:v>
                </c:pt>
                <c:pt idx="3">
                  <c:v>0.61441896487909742</c:v>
                </c:pt>
                <c:pt idx="4">
                  <c:v>0.60605547377750235</c:v>
                </c:pt>
                <c:pt idx="5">
                  <c:v>0.545854534216204</c:v>
                </c:pt>
                <c:pt idx="6">
                  <c:v>0.45289316238166166</c:v>
                </c:pt>
                <c:pt idx="7">
                  <c:v>0.67488739430595235</c:v>
                </c:pt>
                <c:pt idx="8">
                  <c:v>0.59770022700115044</c:v>
                </c:pt>
                <c:pt idx="9">
                  <c:v>0.5718637074042936</c:v>
                </c:pt>
                <c:pt idx="10">
                  <c:v>0.7502386604146345</c:v>
                </c:pt>
                <c:pt idx="11">
                  <c:v>0.83536034050685437</c:v>
                </c:pt>
                <c:pt idx="12">
                  <c:v>0.94921757936263651</c:v>
                </c:pt>
              </c:numCache>
            </c:numRef>
          </c:val>
          <c:extLst>
            <c:ext xmlns:c16="http://schemas.microsoft.com/office/drawing/2014/chart" uri="{C3380CC4-5D6E-409C-BE32-E72D297353CC}">
              <c16:uniqueId val="{00000001-0128-8748-AC9E-86314D6665E4}"/>
            </c:ext>
          </c:extLst>
        </c:ser>
        <c:ser>
          <c:idx val="2"/>
          <c:order val="2"/>
          <c:tx>
            <c:strRef>
              <c:f>Sheet1!$D$1</c:f>
              <c:strCache>
                <c:ptCount val="1"/>
                <c:pt idx="0">
                  <c:v>Female_70-50</c:v>
                </c:pt>
              </c:strCache>
            </c:strRef>
          </c:tx>
          <c:spPr>
            <a:solidFill>
              <a:srgbClr val="F3901D"/>
            </a:solidFill>
            <a:ln w="25400">
              <a:solidFill>
                <a:sysClr val="window" lastClr="FFFFFF"/>
              </a:solidFill>
            </a:ln>
          </c:spPr>
          <c:invertIfNegative val="0"/>
          <c:dPt>
            <c:idx val="0"/>
            <c:invertIfNegative val="0"/>
            <c:bubble3D val="0"/>
            <c:spPr>
              <a:solidFill>
                <a:srgbClr val="FFC35A"/>
              </a:solidFill>
              <a:ln w="25400">
                <a:solidFill>
                  <a:sysClr val="window" lastClr="FFFFFF"/>
                </a:solidFill>
              </a:ln>
            </c:spPr>
            <c:extLst>
              <c:ext xmlns:c16="http://schemas.microsoft.com/office/drawing/2014/chart" uri="{C3380CC4-5D6E-409C-BE32-E72D297353CC}">
                <c16:uniqueId val="{00000036-6E39-7E4E-90CA-8F888C1E8045}"/>
              </c:ext>
            </c:extLst>
          </c:dPt>
          <c:dPt>
            <c:idx val="1"/>
            <c:invertIfNegative val="0"/>
            <c:bubble3D val="0"/>
            <c:spPr>
              <a:solidFill>
                <a:srgbClr val="A02226"/>
              </a:solidFill>
              <a:ln w="25400">
                <a:solidFill>
                  <a:sysClr val="window" lastClr="FFFFFF"/>
                </a:solidFill>
              </a:ln>
            </c:spPr>
            <c:extLst>
              <c:ext xmlns:c16="http://schemas.microsoft.com/office/drawing/2014/chart" uri="{C3380CC4-5D6E-409C-BE32-E72D297353CC}">
                <c16:uniqueId val="{00000002-6E39-7E4E-90CA-8F888C1E8045}"/>
              </c:ext>
            </c:extLst>
          </c:dPt>
          <c:cat>
            <c:strRef>
              <c:f>Sheet1!$A$2:$A$14</c:f>
              <c:strCache>
                <c:ptCount val="13"/>
                <c:pt idx="0">
                  <c:v>Y12</c:v>
                </c:pt>
                <c:pt idx="1">
                  <c:v>All</c:v>
                </c:pt>
                <c:pt idx="2">
                  <c:v>Perf. Arts</c:v>
                </c:pt>
                <c:pt idx="3">
                  <c:v>Humanities</c:v>
                </c:pt>
                <c:pt idx="4">
                  <c:v>Science</c:v>
                </c:pt>
                <c:pt idx="5">
                  <c:v>Other health</c:v>
                </c:pt>
                <c:pt idx="6">
                  <c:v>Nursing</c:v>
                </c:pt>
                <c:pt idx="7">
                  <c:v>Engineering</c:v>
                </c:pt>
                <c:pt idx="8">
                  <c:v>Commerce</c:v>
                </c:pt>
                <c:pt idx="9">
                  <c:v>Education</c:v>
                </c:pt>
                <c:pt idx="10">
                  <c:v>IT</c:v>
                </c:pt>
                <c:pt idx="11">
                  <c:v>Law</c:v>
                </c:pt>
                <c:pt idx="12">
                  <c:v>Med</c:v>
                </c:pt>
              </c:strCache>
            </c:strRef>
          </c:cat>
          <c:val>
            <c:numRef>
              <c:f>Sheet1!$D$2:$D$14</c:f>
              <c:numCache>
                <c:formatCode>0.0000</c:formatCode>
                <c:ptCount val="13"/>
                <c:pt idx="0">
                  <c:v>0.48109996962869261</c:v>
                </c:pt>
                <c:pt idx="1">
                  <c:v>0.61596849597224113</c:v>
                </c:pt>
                <c:pt idx="2">
                  <c:v>0.5595976343040221</c:v>
                </c:pt>
                <c:pt idx="3">
                  <c:v>0.65594022163346222</c:v>
                </c:pt>
                <c:pt idx="4">
                  <c:v>0.65790141347440301</c:v>
                </c:pt>
                <c:pt idx="5">
                  <c:v>0.59240325950837569</c:v>
                </c:pt>
                <c:pt idx="6">
                  <c:v>0.47420406876193066</c:v>
                </c:pt>
                <c:pt idx="7">
                  <c:v>0.70452232706551632</c:v>
                </c:pt>
                <c:pt idx="8">
                  <c:v>0.67200753530618362</c:v>
                </c:pt>
                <c:pt idx="9">
                  <c:v>0.52254878880363043</c:v>
                </c:pt>
                <c:pt idx="10">
                  <c:v>0.69923048273494004</c:v>
                </c:pt>
                <c:pt idx="11">
                  <c:v>1.0703679543455356</c:v>
                </c:pt>
                <c:pt idx="12">
                  <c:v>0.65396203023817057</c:v>
                </c:pt>
              </c:numCache>
            </c:numRef>
          </c:val>
          <c:extLst>
            <c:ext xmlns:c16="http://schemas.microsoft.com/office/drawing/2014/chart" uri="{C3380CC4-5D6E-409C-BE32-E72D297353CC}">
              <c16:uniqueId val="{00000002-0128-8748-AC9E-86314D6665E4}"/>
            </c:ext>
          </c:extLst>
        </c:ser>
        <c:dLbls>
          <c:showLegendKey val="0"/>
          <c:showVal val="0"/>
          <c:showCatName val="0"/>
          <c:showSerName val="0"/>
          <c:showPercent val="0"/>
          <c:showBubbleSize val="0"/>
        </c:dLbls>
        <c:gapWidth val="100"/>
        <c:overlap val="100"/>
        <c:axId val="331915264"/>
        <c:axId val="331917184"/>
      </c:barChart>
      <c:catAx>
        <c:axId val="331915264"/>
        <c:scaling>
          <c:orientation val="maxMin"/>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tickLblSkip val="1"/>
        <c:noMultiLvlLbl val="0"/>
      </c:catAx>
      <c:valAx>
        <c:axId val="331917184"/>
        <c:scaling>
          <c:orientation val="minMax"/>
          <c:max val="4.5"/>
          <c:min val="0"/>
        </c:scaling>
        <c:delete val="0"/>
        <c:axPos val="t"/>
        <c:majorGridlines>
          <c:spPr>
            <a:ln>
              <a:solidFill>
                <a:srgbClr val="6A737B">
                  <a:lumMod val="40000"/>
                  <a:lumOff val="60000"/>
                </a:srgbClr>
              </a:solidFill>
            </a:ln>
          </c:spPr>
        </c:majorGridlines>
        <c:numFmt formatCode="General" sourceLinked="0"/>
        <c:majorTickMark val="out"/>
        <c:minorTickMark val="none"/>
        <c:tickLblPos val="high"/>
        <c:spPr>
          <a:ln>
            <a:noFill/>
          </a:ln>
        </c:spPr>
        <c:txPr>
          <a:bodyPr/>
          <a:lstStyle/>
          <a:p>
            <a:pPr>
              <a:defRPr sz="1800"/>
            </a:pPr>
            <a:endParaRPr lang="en-US"/>
          </a:p>
        </c:txPr>
        <c:crossAx val="331915264"/>
        <c:crosses val="autoZero"/>
        <c:crossBetween val="between"/>
        <c:majorUnit val="1"/>
      </c:valAx>
    </c:plotArea>
    <c:plotVisOnly val="1"/>
    <c:dispBlanksAs val="gap"/>
    <c:showDLblsOverMax val="0"/>
  </c:chart>
  <c:txPr>
    <a:bodyPr/>
    <a:lstStyle/>
    <a:p>
      <a:pPr>
        <a:defRPr sz="1600"/>
      </a:pPr>
      <a:endParaRPr lang="en-US"/>
    </a:p>
  </c:txPr>
  <c:externalData r:id="rId2">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9.2453397194193598E-2"/>
          <c:w val="0.90208236208236203"/>
          <c:h val="0.83069545625206698"/>
        </c:manualLayout>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Sheet1!$B$2:$B$10</c:f>
              <c:numCache>
                <c:formatCode>General</c:formatCode>
                <c:ptCount val="9"/>
                <c:pt idx="0">
                  <c:v>152.43635395235981</c:v>
                </c:pt>
                <c:pt idx="1">
                  <c:v>144.20738686675693</c:v>
                </c:pt>
                <c:pt idx="2">
                  <c:v>195.58176862005052</c:v>
                </c:pt>
                <c:pt idx="3">
                  <c:v>153.04952346562442</c:v>
                </c:pt>
                <c:pt idx="4">
                  <c:v>#N/A</c:v>
                </c:pt>
                <c:pt idx="5">
                  <c:v>144.8109501610956</c:v>
                </c:pt>
                <c:pt idx="6">
                  <c:v>236.43234572805162</c:v>
                </c:pt>
                <c:pt idx="7">
                  <c:v>252.82991573892627</c:v>
                </c:pt>
                <c:pt idx="8">
                  <c:v>215.93328248834709</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Sheet1!$C$2:$C$10</c:f>
              <c:numCache>
                <c:formatCode>General</c:formatCode>
                <c:ptCount val="9"/>
                <c:pt idx="0">
                  <c:v>147.5516002686837</c:v>
                </c:pt>
                <c:pt idx="1">
                  <c:v>159.38102284102837</c:v>
                </c:pt>
                <c:pt idx="2">
                  <c:v>192.47495128405635</c:v>
                </c:pt>
                <c:pt idx="3">
                  <c:v>173.51613250124575</c:v>
                </c:pt>
                <c:pt idx="4">
                  <c:v>#N/A</c:v>
                </c:pt>
                <c:pt idx="5">
                  <c:v>147.93936689293187</c:v>
                </c:pt>
                <c:pt idx="6">
                  <c:v>264.47885648635628</c:v>
                </c:pt>
                <c:pt idx="7">
                  <c:v>281.59913022261691</c:v>
                </c:pt>
                <c:pt idx="8">
                  <c:v>231.42420753476563</c:v>
                </c:pt>
              </c:numCache>
            </c:numRef>
          </c:val>
          <c:extLst>
            <c:ext xmlns:c16="http://schemas.microsoft.com/office/drawing/2014/chart" uri="{C3380CC4-5D6E-409C-BE32-E72D297353CC}">
              <c16:uniqueId val="{00000000-F75A-5045-961D-6C3D40E1CDF1}"/>
            </c:ext>
          </c:extLst>
        </c:ser>
        <c:ser>
          <c:idx val="2"/>
          <c:order val="2"/>
          <c:tx>
            <c:strRef>
              <c:f>Sheet1!$D$1</c:f>
              <c:strCache>
                <c:ptCount val="1"/>
                <c:pt idx="0">
                  <c:v>2016</c:v>
                </c:pt>
              </c:strCache>
            </c:strRef>
          </c:tx>
          <c:spPr>
            <a:solidFill>
              <a:srgbClr val="A02226"/>
            </a:solidFill>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Sheet1!$D$2:$D$10</c:f>
              <c:numCache>
                <c:formatCode>General</c:formatCode>
                <c:ptCount val="9"/>
                <c:pt idx="0">
                  <c:v>139.6287195527745</c:v>
                </c:pt>
                <c:pt idx="1">
                  <c:v>158.02721503533451</c:v>
                </c:pt>
                <c:pt idx="2">
                  <c:v>183.31898154484989</c:v>
                </c:pt>
                <c:pt idx="3">
                  <c:v>177.89021120053246</c:v>
                </c:pt>
                <c:pt idx="4">
                  <c:v>#N/A</c:v>
                </c:pt>
                <c:pt idx="5">
                  <c:v>127.54385162787833</c:v>
                </c:pt>
                <c:pt idx="6">
                  <c:v>250.44291356154343</c:v>
                </c:pt>
                <c:pt idx="7">
                  <c:v>262.95213357985438</c:v>
                </c:pt>
                <c:pt idx="8">
                  <c:v>225.0491943052719</c:v>
                </c:pt>
              </c:numCache>
            </c:numRef>
          </c:val>
          <c:extLst>
            <c:ext xmlns:c16="http://schemas.microsoft.com/office/drawing/2014/chart" uri="{C3380CC4-5D6E-409C-BE32-E72D297353CC}">
              <c16:uniqueId val="{00000001-F75A-5045-961D-6C3D40E1CDF1}"/>
            </c:ext>
          </c:extLst>
        </c:ser>
        <c:dLbls>
          <c:showLegendKey val="0"/>
          <c:showVal val="0"/>
          <c:showCatName val="0"/>
          <c:showSerName val="0"/>
          <c:showPercent val="0"/>
          <c:showBubbleSize val="0"/>
        </c:dLbls>
        <c:gapWidth val="100"/>
        <c:overlap val="-5"/>
        <c:axId val="324265856"/>
        <c:axId val="327427200"/>
      </c:barChart>
      <c:scatterChart>
        <c:scatterStyle val="lineMarker"/>
        <c:varyColors val="0"/>
        <c:ser>
          <c:idx val="3"/>
          <c:order val="3"/>
          <c:tx>
            <c:v>Line</c:v>
          </c:tx>
          <c:spPr>
            <a:ln w="28575">
              <a:noFill/>
            </a:ln>
          </c:spPr>
          <c:marker>
            <c:symbol val="dash"/>
            <c:size val="28"/>
            <c:spPr>
              <a:solidFill>
                <a:srgbClr val="000000"/>
              </a:solidFill>
              <a:ln>
                <a:solidFill>
                  <a:srgbClr val="FFFFFF"/>
                </a:solidFill>
              </a:ln>
            </c:spPr>
          </c:marker>
          <c:yVal>
            <c:numRef>
              <c:f>Sheet1!$F$2:$F$10</c:f>
              <c:numCache>
                <c:formatCode>General</c:formatCode>
                <c:ptCount val="9"/>
                <c:pt idx="0">
                  <c:v>-8.401955352191127</c:v>
                </c:pt>
                <c:pt idx="1">
                  <c:v>9.5833011531833989</c:v>
                </c:pt>
                <c:pt idx="2">
                  <c:v>-6.2699029473565648</c:v>
                </c:pt>
                <c:pt idx="3">
                  <c:v>16.230490087404537</c:v>
                </c:pt>
                <c:pt idx="4">
                  <c:v>#N/A</c:v>
                </c:pt>
                <c:pt idx="5">
                  <c:v>-11.92389008842799</c:v>
                </c:pt>
                <c:pt idx="6">
                  <c:v>5.9258253308568154</c:v>
                </c:pt>
                <c:pt idx="7">
                  <c:v>4.0035680949165764</c:v>
                </c:pt>
                <c:pt idx="8">
                  <c:v>4.2216335119236392</c:v>
                </c:pt>
              </c:numCache>
            </c:numRef>
          </c:yVal>
          <c:smooth val="0"/>
          <c:extLst>
            <c:ext xmlns:c16="http://schemas.microsoft.com/office/drawing/2014/chart" uri="{C3380CC4-5D6E-409C-BE32-E72D297353CC}">
              <c16:uniqueId val="{00000000-D0CB-B642-BEC5-35E53DF9B989}"/>
            </c:ext>
          </c:extLst>
        </c:ser>
        <c:dLbls>
          <c:showLegendKey val="0"/>
          <c:showVal val="0"/>
          <c:showCatName val="0"/>
          <c:showSerName val="0"/>
          <c:showPercent val="0"/>
          <c:showBubbleSize val="0"/>
        </c:dLbls>
        <c:axId val="699544080"/>
        <c:axId val="687695440"/>
      </c:scatte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300"/>
          <c:min val="-10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100"/>
      </c:valAx>
      <c:valAx>
        <c:axId val="687695440"/>
        <c:scaling>
          <c:orientation val="minMax"/>
          <c:max val="30"/>
          <c:min val="-10"/>
        </c:scaling>
        <c:delete val="0"/>
        <c:axPos val="r"/>
        <c:numFmt formatCode="General" sourceLinked="1"/>
        <c:majorTickMark val="out"/>
        <c:minorTickMark val="none"/>
        <c:tickLblPos val="nextTo"/>
        <c:crossAx val="699544080"/>
        <c:crosses val="max"/>
        <c:crossBetween val="midCat"/>
        <c:majorUnit val="10"/>
      </c:valAx>
      <c:valAx>
        <c:axId val="699544080"/>
        <c:scaling>
          <c:orientation val="minMax"/>
        </c:scaling>
        <c:delete val="1"/>
        <c:axPos val="b"/>
        <c:majorTickMark val="out"/>
        <c:minorTickMark val="none"/>
        <c:tickLblPos val="nextTo"/>
        <c:crossAx val="687695440"/>
        <c:crosses val="autoZero"/>
        <c:crossBetween val="midCat"/>
      </c:valAx>
      <c:spPr>
        <a:noFill/>
        <a:ln w="25400">
          <a:noFill/>
        </a:ln>
      </c:spPr>
    </c:plotArea>
    <c:plotVisOnly val="1"/>
    <c:dispBlanksAs val="gap"/>
    <c:showDLblsOverMax val="0"/>
  </c:chart>
  <c:txPr>
    <a:bodyPr/>
    <a:lstStyle/>
    <a:p>
      <a:pPr>
        <a:defRPr sz="1800"/>
      </a:pPr>
      <a:endParaRPr lang="en-US"/>
    </a:p>
  </c:txPr>
  <c:externalData r:id="rId2">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31621105054175919"/>
          <c:y val="2.6043210477237639E-2"/>
          <c:w val="0.63643460651334671"/>
          <c:h val="0.89340459889168145"/>
        </c:manualLayout>
      </c:layout>
      <c:barChart>
        <c:barDir val="bar"/>
        <c:grouping val="clustered"/>
        <c:varyColors val="0"/>
        <c:ser>
          <c:idx val="0"/>
          <c:order val="0"/>
          <c:tx>
            <c:strRef>
              <c:f>Sheet1!$B$1</c:f>
              <c:strCache>
                <c:ptCount val="1"/>
                <c:pt idx="0">
                  <c:v>Female</c:v>
                </c:pt>
              </c:strCache>
            </c:strRef>
          </c:tx>
          <c:spPr>
            <a:solidFill>
              <a:schemeClr val="accent1"/>
            </a:solidFill>
            <a:ln>
              <a:noFill/>
            </a:ln>
            <a:effectLst/>
          </c:spPr>
          <c:invertIfNegative val="0"/>
          <c:cat>
            <c:strRef>
              <c:f>Sheet1!$A$2:$A$10</c:f>
              <c:strCache>
                <c:ptCount val="9"/>
                <c:pt idx="0">
                  <c:v>Other</c:v>
                </c:pt>
                <c:pt idx="1">
                  <c:v>Optical</c:v>
                </c:pt>
                <c:pt idx="2">
                  <c:v>Complementary therapies</c:v>
                </c:pt>
                <c:pt idx="3">
                  <c:v>Public health</c:v>
                </c:pt>
                <c:pt idx="4">
                  <c:v>Veterinary</c:v>
                </c:pt>
                <c:pt idx="5">
                  <c:v>Radiography</c:v>
                </c:pt>
                <c:pt idx="6">
                  <c:v>Pharmacy</c:v>
                </c:pt>
                <c:pt idx="7">
                  <c:v>Health, nfd</c:v>
                </c:pt>
                <c:pt idx="8">
                  <c:v>Rehab. therapies</c:v>
                </c:pt>
              </c:strCache>
            </c:strRef>
          </c:cat>
          <c:val>
            <c:numRef>
              <c:f>Sheet1!$B$2:$B$10</c:f>
              <c:numCache>
                <c:formatCode>General</c:formatCode>
                <c:ptCount val="9"/>
                <c:pt idx="0">
                  <c:v>4331</c:v>
                </c:pt>
                <c:pt idx="1">
                  <c:v>450</c:v>
                </c:pt>
                <c:pt idx="2">
                  <c:v>556</c:v>
                </c:pt>
                <c:pt idx="3">
                  <c:v>1437</c:v>
                </c:pt>
                <c:pt idx="4">
                  <c:v>1654</c:v>
                </c:pt>
                <c:pt idx="5">
                  <c:v>1805</c:v>
                </c:pt>
                <c:pt idx="6">
                  <c:v>3654</c:v>
                </c:pt>
                <c:pt idx="7">
                  <c:v>4066</c:v>
                </c:pt>
                <c:pt idx="8">
                  <c:v>10202</c:v>
                </c:pt>
              </c:numCache>
            </c:numRef>
          </c:val>
          <c:extLst>
            <c:ext xmlns:c16="http://schemas.microsoft.com/office/drawing/2014/chart" uri="{C3380CC4-5D6E-409C-BE32-E72D297353CC}">
              <c16:uniqueId val="{00000000-C9B6-7645-8F40-FF0601D2B4D0}"/>
            </c:ext>
          </c:extLst>
        </c:ser>
        <c:ser>
          <c:idx val="1"/>
          <c:order val="1"/>
          <c:tx>
            <c:strRef>
              <c:f>Sheet1!$C$1</c:f>
              <c:strCache>
                <c:ptCount val="1"/>
                <c:pt idx="0">
                  <c:v>Male</c:v>
                </c:pt>
              </c:strCache>
            </c:strRef>
          </c:tx>
          <c:spPr>
            <a:solidFill>
              <a:schemeClr val="accent2"/>
            </a:solidFill>
            <a:ln>
              <a:noFill/>
            </a:ln>
            <a:effectLst/>
          </c:spPr>
          <c:invertIfNegative val="0"/>
          <c:cat>
            <c:strRef>
              <c:f>Sheet1!$A$2:$A$10</c:f>
              <c:strCache>
                <c:ptCount val="9"/>
                <c:pt idx="0">
                  <c:v>Other</c:v>
                </c:pt>
                <c:pt idx="1">
                  <c:v>Optical</c:v>
                </c:pt>
                <c:pt idx="2">
                  <c:v>Complementary therapies</c:v>
                </c:pt>
                <c:pt idx="3">
                  <c:v>Public health</c:v>
                </c:pt>
                <c:pt idx="4">
                  <c:v>Veterinary</c:v>
                </c:pt>
                <c:pt idx="5">
                  <c:v>Radiography</c:v>
                </c:pt>
                <c:pt idx="6">
                  <c:v>Pharmacy</c:v>
                </c:pt>
                <c:pt idx="7">
                  <c:v>Health, nfd</c:v>
                </c:pt>
                <c:pt idx="8">
                  <c:v>Rehab. therapies</c:v>
                </c:pt>
              </c:strCache>
            </c:strRef>
          </c:cat>
          <c:val>
            <c:numRef>
              <c:f>Sheet1!$C$2:$C$10</c:f>
              <c:numCache>
                <c:formatCode>General</c:formatCode>
                <c:ptCount val="9"/>
                <c:pt idx="0">
                  <c:v>2750</c:v>
                </c:pt>
                <c:pt idx="1">
                  <c:v>182</c:v>
                </c:pt>
                <c:pt idx="2">
                  <c:v>107</c:v>
                </c:pt>
                <c:pt idx="3">
                  <c:v>566</c:v>
                </c:pt>
                <c:pt idx="4">
                  <c:v>432</c:v>
                </c:pt>
                <c:pt idx="5">
                  <c:v>733</c:v>
                </c:pt>
                <c:pt idx="6">
                  <c:v>1925</c:v>
                </c:pt>
                <c:pt idx="7">
                  <c:v>1585</c:v>
                </c:pt>
                <c:pt idx="8">
                  <c:v>2269</c:v>
                </c:pt>
              </c:numCache>
            </c:numRef>
          </c:val>
          <c:extLst>
            <c:ext xmlns:c16="http://schemas.microsoft.com/office/drawing/2014/chart" uri="{C3380CC4-5D6E-409C-BE32-E72D297353CC}">
              <c16:uniqueId val="{00000003-C9B6-7645-8F40-FF0601D2B4D0}"/>
            </c:ext>
          </c:extLst>
        </c:ser>
        <c:dLbls>
          <c:showLegendKey val="0"/>
          <c:showVal val="0"/>
          <c:showCatName val="0"/>
          <c:showSerName val="0"/>
          <c:showPercent val="0"/>
          <c:showBubbleSize val="0"/>
        </c:dLbls>
        <c:gapWidth val="79"/>
        <c:axId val="2117326208"/>
        <c:axId val="2117500480"/>
      </c:barChart>
      <c:catAx>
        <c:axId val="2117326208"/>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117500480"/>
        <c:crosses val="autoZero"/>
        <c:auto val="1"/>
        <c:lblAlgn val="ctr"/>
        <c:lblOffset val="100"/>
        <c:noMultiLvlLbl val="0"/>
      </c:catAx>
      <c:valAx>
        <c:axId val="2117500480"/>
        <c:scaling>
          <c:orientation val="minMax"/>
          <c:max val="10300"/>
          <c:min val="0"/>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1173262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8651126651126655"/>
          <c:h val="0.88585331000291634"/>
        </c:manualLayout>
      </c:layout>
      <c:lineChart>
        <c:grouping val="standard"/>
        <c:varyColors val="0"/>
        <c:ser>
          <c:idx val="0"/>
          <c:order val="0"/>
          <c:tx>
            <c:strRef>
              <c:f>Sheet1!$B$1</c:f>
              <c:strCache>
                <c:ptCount val="1"/>
                <c:pt idx="0">
                  <c:v>Agriculture</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95</c:v>
                </c:pt>
                <c:pt idx="1">
                  <c:v>134</c:v>
                </c:pt>
                <c:pt idx="2">
                  <c:v>130</c:v>
                </c:pt>
                <c:pt idx="3">
                  <c:v>121</c:v>
                </c:pt>
                <c:pt idx="4">
                  <c:v>157</c:v>
                </c:pt>
                <c:pt idx="5">
                  <c:v>155</c:v>
                </c:pt>
                <c:pt idx="6">
                  <c:v>172</c:v>
                </c:pt>
                <c:pt idx="7">
                  <c:v>166</c:v>
                </c:pt>
                <c:pt idx="8">
                  <c:v>208</c:v>
                </c:pt>
                <c:pt idx="9">
                  <c:v>163</c:v>
                </c:pt>
                <c:pt idx="10">
                  <c:v>239</c:v>
                </c:pt>
                <c:pt idx="11">
                  <c:v>204</c:v>
                </c:pt>
                <c:pt idx="12">
                  <c:v>216</c:v>
                </c:pt>
                <c:pt idx="13">
                  <c:v>208</c:v>
                </c:pt>
                <c:pt idx="14">
                  <c:v>199</c:v>
                </c:pt>
                <c:pt idx="15">
                  <c:v>194</c:v>
                </c:pt>
                <c:pt idx="16">
                  <c:v>183</c:v>
                </c:pt>
                <c:pt idx="17">
                  <c:v>248</c:v>
                </c:pt>
                <c:pt idx="18">
                  <c:v>256</c:v>
                </c:pt>
                <c:pt idx="19">
                  <c:v>231</c:v>
                </c:pt>
                <c:pt idx="20">
                  <c:v>232</c:v>
                </c:pt>
                <c:pt idx="21">
                  <c:v>232</c:v>
                </c:pt>
                <c:pt idx="22">
                  <c:v>225</c:v>
                </c:pt>
                <c:pt idx="23">
                  <c:v>202</c:v>
                </c:pt>
                <c:pt idx="24">
                  <c:v>210</c:v>
                </c:pt>
                <c:pt idx="25">
                  <c:v>180</c:v>
                </c:pt>
                <c:pt idx="26">
                  <c:v>202</c:v>
                </c:pt>
                <c:pt idx="27">
                  <c:v>207</c:v>
                </c:pt>
                <c:pt idx="28">
                  <c:v>197</c:v>
                </c:pt>
                <c:pt idx="29">
                  <c:v>188</c:v>
                </c:pt>
                <c:pt idx="30">
                  <c:v>186</c:v>
                </c:pt>
                <c:pt idx="31">
                  <c:v>182</c:v>
                </c:pt>
                <c:pt idx="32">
                  <c:v>194</c:v>
                </c:pt>
                <c:pt idx="33">
                  <c:v>191</c:v>
                </c:pt>
                <c:pt idx="34">
                  <c:v>170</c:v>
                </c:pt>
                <c:pt idx="35">
                  <c:v>192</c:v>
                </c:pt>
                <c:pt idx="36">
                  <c:v>163</c:v>
                </c:pt>
                <c:pt idx="37">
                  <c:v>175</c:v>
                </c:pt>
                <c:pt idx="38">
                  <c:v>205</c:v>
                </c:pt>
                <c:pt idx="39">
                  <c:v>194</c:v>
                </c:pt>
                <c:pt idx="40">
                  <c:v>183</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Architecture</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256</c:v>
                </c:pt>
                <c:pt idx="1">
                  <c:v>198</c:v>
                </c:pt>
                <c:pt idx="2">
                  <c:v>162</c:v>
                </c:pt>
                <c:pt idx="3">
                  <c:v>149</c:v>
                </c:pt>
                <c:pt idx="4">
                  <c:v>125</c:v>
                </c:pt>
                <c:pt idx="5">
                  <c:v>112</c:v>
                </c:pt>
                <c:pt idx="6">
                  <c:v>135</c:v>
                </c:pt>
                <c:pt idx="7">
                  <c:v>162</c:v>
                </c:pt>
                <c:pt idx="8">
                  <c:v>227</c:v>
                </c:pt>
                <c:pt idx="9">
                  <c:v>240</c:v>
                </c:pt>
                <c:pt idx="10">
                  <c:v>278</c:v>
                </c:pt>
                <c:pt idx="11">
                  <c:v>275</c:v>
                </c:pt>
                <c:pt idx="12">
                  <c:v>269</c:v>
                </c:pt>
                <c:pt idx="13">
                  <c:v>280</c:v>
                </c:pt>
                <c:pt idx="14">
                  <c:v>297</c:v>
                </c:pt>
                <c:pt idx="15">
                  <c:v>320</c:v>
                </c:pt>
                <c:pt idx="16">
                  <c:v>315</c:v>
                </c:pt>
                <c:pt idx="17">
                  <c:v>298</c:v>
                </c:pt>
                <c:pt idx="18">
                  <c:v>307</c:v>
                </c:pt>
                <c:pt idx="19">
                  <c:v>302</c:v>
                </c:pt>
                <c:pt idx="20">
                  <c:v>292</c:v>
                </c:pt>
                <c:pt idx="21">
                  <c:v>289</c:v>
                </c:pt>
                <c:pt idx="22">
                  <c:v>301</c:v>
                </c:pt>
                <c:pt idx="23">
                  <c:v>255</c:v>
                </c:pt>
                <c:pt idx="24">
                  <c:v>232</c:v>
                </c:pt>
                <c:pt idx="25">
                  <c:v>241</c:v>
                </c:pt>
                <c:pt idx="26">
                  <c:v>241</c:v>
                </c:pt>
                <c:pt idx="27">
                  <c:v>292</c:v>
                </c:pt>
                <c:pt idx="28">
                  <c:v>276</c:v>
                </c:pt>
                <c:pt idx="29">
                  <c:v>269</c:v>
                </c:pt>
                <c:pt idx="30">
                  <c:v>299</c:v>
                </c:pt>
                <c:pt idx="31">
                  <c:v>237</c:v>
                </c:pt>
                <c:pt idx="32">
                  <c:v>239</c:v>
                </c:pt>
                <c:pt idx="33">
                  <c:v>285</c:v>
                </c:pt>
                <c:pt idx="34">
                  <c:v>294</c:v>
                </c:pt>
                <c:pt idx="35">
                  <c:v>284</c:v>
                </c:pt>
                <c:pt idx="36">
                  <c:v>319</c:v>
                </c:pt>
                <c:pt idx="37">
                  <c:v>283</c:v>
                </c:pt>
                <c:pt idx="38">
                  <c:v>281</c:v>
                </c:pt>
                <c:pt idx="39">
                  <c:v>238</c:v>
                </c:pt>
                <c:pt idx="40">
                  <c:v>268</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Dental Studies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99</c:v>
                </c:pt>
                <c:pt idx="1">
                  <c:v>94</c:v>
                </c:pt>
                <c:pt idx="2">
                  <c:v>93</c:v>
                </c:pt>
                <c:pt idx="3">
                  <c:v>104</c:v>
                </c:pt>
                <c:pt idx="4">
                  <c:v>109</c:v>
                </c:pt>
                <c:pt idx="5">
                  <c:v>89</c:v>
                </c:pt>
                <c:pt idx="6">
                  <c:v>101</c:v>
                </c:pt>
                <c:pt idx="7">
                  <c:v>117</c:v>
                </c:pt>
                <c:pt idx="8">
                  <c:v>95</c:v>
                </c:pt>
                <c:pt idx="9">
                  <c:v>132</c:v>
                </c:pt>
                <c:pt idx="10">
                  <c:v>109</c:v>
                </c:pt>
                <c:pt idx="11">
                  <c:v>119</c:v>
                </c:pt>
                <c:pt idx="12">
                  <c:v>104</c:v>
                </c:pt>
                <c:pt idx="13">
                  <c:v>96</c:v>
                </c:pt>
                <c:pt idx="14">
                  <c:v>93</c:v>
                </c:pt>
                <c:pt idx="15">
                  <c:v>92</c:v>
                </c:pt>
                <c:pt idx="16">
                  <c:v>121</c:v>
                </c:pt>
                <c:pt idx="17">
                  <c:v>98</c:v>
                </c:pt>
                <c:pt idx="18">
                  <c:v>117</c:v>
                </c:pt>
                <c:pt idx="19">
                  <c:v>120</c:v>
                </c:pt>
                <c:pt idx="20">
                  <c:v>100</c:v>
                </c:pt>
                <c:pt idx="21">
                  <c:v>102</c:v>
                </c:pt>
                <c:pt idx="22">
                  <c:v>90</c:v>
                </c:pt>
                <c:pt idx="23">
                  <c:v>131</c:v>
                </c:pt>
                <c:pt idx="24">
                  <c:v>88</c:v>
                </c:pt>
                <c:pt idx="25">
                  <c:v>111</c:v>
                </c:pt>
                <c:pt idx="26">
                  <c:v>119</c:v>
                </c:pt>
                <c:pt idx="27">
                  <c:v>126</c:v>
                </c:pt>
                <c:pt idx="28">
                  <c:v>114</c:v>
                </c:pt>
                <c:pt idx="29">
                  <c:v>122</c:v>
                </c:pt>
                <c:pt idx="30">
                  <c:v>134</c:v>
                </c:pt>
                <c:pt idx="31">
                  <c:v>141</c:v>
                </c:pt>
                <c:pt idx="32">
                  <c:v>172</c:v>
                </c:pt>
                <c:pt idx="33">
                  <c:v>161</c:v>
                </c:pt>
                <c:pt idx="34">
                  <c:v>139</c:v>
                </c:pt>
                <c:pt idx="35">
                  <c:v>139</c:v>
                </c:pt>
                <c:pt idx="36">
                  <c:v>122</c:v>
                </c:pt>
                <c:pt idx="37">
                  <c:v>113</c:v>
                </c:pt>
                <c:pt idx="38">
                  <c:v>119</c:v>
                </c:pt>
                <c:pt idx="39">
                  <c:v>131</c:v>
                </c:pt>
                <c:pt idx="40">
                  <c:v>122</c:v>
                </c:pt>
              </c:numCache>
            </c:numRef>
          </c:val>
          <c:smooth val="0"/>
          <c:extLst>
            <c:ext xmlns:c16="http://schemas.microsoft.com/office/drawing/2014/chart" uri="{C3380CC4-5D6E-409C-BE32-E72D297353CC}">
              <c16:uniqueId val="{00000008-E303-476E-B1D1-34916A464221}"/>
            </c:ext>
          </c:extLst>
        </c:ser>
        <c:ser>
          <c:idx val="3"/>
          <c:order val="3"/>
          <c:tx>
            <c:strRef>
              <c:f>Sheet1!$E$1</c:f>
              <c:strCache>
                <c:ptCount val="1"/>
                <c:pt idx="0">
                  <c:v>Humanities (Grattan defined)</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741</c:v>
                </c:pt>
                <c:pt idx="1">
                  <c:v>677</c:v>
                </c:pt>
                <c:pt idx="2">
                  <c:v>657</c:v>
                </c:pt>
                <c:pt idx="3">
                  <c:v>636</c:v>
                </c:pt>
                <c:pt idx="4">
                  <c:v>632</c:v>
                </c:pt>
                <c:pt idx="5">
                  <c:v>650</c:v>
                </c:pt>
                <c:pt idx="6">
                  <c:v>619</c:v>
                </c:pt>
                <c:pt idx="7">
                  <c:v>651</c:v>
                </c:pt>
                <c:pt idx="8">
                  <c:v>695</c:v>
                </c:pt>
                <c:pt idx="9">
                  <c:v>642</c:v>
                </c:pt>
                <c:pt idx="10">
                  <c:v>634</c:v>
                </c:pt>
                <c:pt idx="11">
                  <c:v>586</c:v>
                </c:pt>
                <c:pt idx="12">
                  <c:v>679</c:v>
                </c:pt>
                <c:pt idx="13">
                  <c:v>629</c:v>
                </c:pt>
                <c:pt idx="14">
                  <c:v>616</c:v>
                </c:pt>
                <c:pt idx="15">
                  <c:v>619</c:v>
                </c:pt>
                <c:pt idx="16">
                  <c:v>715</c:v>
                </c:pt>
                <c:pt idx="17">
                  <c:v>697</c:v>
                </c:pt>
                <c:pt idx="18">
                  <c:v>723</c:v>
                </c:pt>
                <c:pt idx="19">
                  <c:v>800</c:v>
                </c:pt>
                <c:pt idx="20">
                  <c:v>784</c:v>
                </c:pt>
                <c:pt idx="21">
                  <c:v>763</c:v>
                </c:pt>
                <c:pt idx="22">
                  <c:v>693</c:v>
                </c:pt>
                <c:pt idx="23">
                  <c:v>649</c:v>
                </c:pt>
                <c:pt idx="24">
                  <c:v>614</c:v>
                </c:pt>
                <c:pt idx="25">
                  <c:v>600</c:v>
                </c:pt>
                <c:pt idx="26">
                  <c:v>584</c:v>
                </c:pt>
                <c:pt idx="27">
                  <c:v>634</c:v>
                </c:pt>
                <c:pt idx="28">
                  <c:v>674</c:v>
                </c:pt>
                <c:pt idx="29">
                  <c:v>688</c:v>
                </c:pt>
                <c:pt idx="30">
                  <c:v>669</c:v>
                </c:pt>
                <c:pt idx="31">
                  <c:v>629</c:v>
                </c:pt>
                <c:pt idx="32">
                  <c:v>639</c:v>
                </c:pt>
                <c:pt idx="33">
                  <c:v>726</c:v>
                </c:pt>
                <c:pt idx="34">
                  <c:v>721</c:v>
                </c:pt>
                <c:pt idx="35">
                  <c:v>737</c:v>
                </c:pt>
                <c:pt idx="36">
                  <c:v>752</c:v>
                </c:pt>
                <c:pt idx="37">
                  <c:v>678</c:v>
                </c:pt>
                <c:pt idx="38">
                  <c:v>754</c:v>
                </c:pt>
                <c:pt idx="39">
                  <c:v>621</c:v>
                </c:pt>
                <c:pt idx="40">
                  <c:v>638</c:v>
                </c:pt>
              </c:numCache>
            </c:numRef>
          </c:val>
          <c:smooth val="0"/>
          <c:extLst>
            <c:ext xmlns:c16="http://schemas.microsoft.com/office/drawing/2014/chart" uri="{C3380CC4-5D6E-409C-BE32-E72D297353CC}">
              <c16:uniqueId val="{00000006-C820-2641-BFBF-E63FB5A11E59}"/>
            </c:ext>
          </c:extLst>
        </c:ser>
        <c:ser>
          <c:idx val="4"/>
          <c:order val="4"/>
          <c:tx>
            <c:strRef>
              <c:f>Sheet1!$F$1</c:f>
              <c:strCache>
                <c:ptCount val="1"/>
                <c:pt idx="0">
                  <c:v>Mathematical Sciences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155</c:v>
                </c:pt>
                <c:pt idx="1">
                  <c:v>154</c:v>
                </c:pt>
                <c:pt idx="2">
                  <c:v>151</c:v>
                </c:pt>
                <c:pt idx="3">
                  <c:v>135</c:v>
                </c:pt>
                <c:pt idx="4">
                  <c:v>77</c:v>
                </c:pt>
                <c:pt idx="5">
                  <c:v>150</c:v>
                </c:pt>
                <c:pt idx="6">
                  <c:v>115</c:v>
                </c:pt>
                <c:pt idx="7">
                  <c:v>130</c:v>
                </c:pt>
                <c:pt idx="8">
                  <c:v>123</c:v>
                </c:pt>
                <c:pt idx="9">
                  <c:v>114</c:v>
                </c:pt>
                <c:pt idx="10">
                  <c:v>117</c:v>
                </c:pt>
                <c:pt idx="11">
                  <c:v>134</c:v>
                </c:pt>
                <c:pt idx="12">
                  <c:v>101</c:v>
                </c:pt>
                <c:pt idx="13">
                  <c:v>130</c:v>
                </c:pt>
                <c:pt idx="14">
                  <c:v>139</c:v>
                </c:pt>
                <c:pt idx="15">
                  <c:v>155</c:v>
                </c:pt>
                <c:pt idx="16">
                  <c:v>155</c:v>
                </c:pt>
                <c:pt idx="17">
                  <c:v>187</c:v>
                </c:pt>
                <c:pt idx="18">
                  <c:v>228</c:v>
                </c:pt>
                <c:pt idx="19">
                  <c:v>220</c:v>
                </c:pt>
                <c:pt idx="20">
                  <c:v>239</c:v>
                </c:pt>
                <c:pt idx="21">
                  <c:v>249</c:v>
                </c:pt>
                <c:pt idx="22">
                  <c:v>242</c:v>
                </c:pt>
                <c:pt idx="23">
                  <c:v>250</c:v>
                </c:pt>
                <c:pt idx="24">
                  <c:v>220</c:v>
                </c:pt>
                <c:pt idx="25">
                  <c:v>265</c:v>
                </c:pt>
                <c:pt idx="26">
                  <c:v>214</c:v>
                </c:pt>
                <c:pt idx="27">
                  <c:v>241</c:v>
                </c:pt>
                <c:pt idx="28">
                  <c:v>240</c:v>
                </c:pt>
                <c:pt idx="29">
                  <c:v>219</c:v>
                </c:pt>
                <c:pt idx="30">
                  <c:v>196</c:v>
                </c:pt>
                <c:pt idx="31">
                  <c:v>217</c:v>
                </c:pt>
                <c:pt idx="32">
                  <c:v>226</c:v>
                </c:pt>
                <c:pt idx="33">
                  <c:v>239</c:v>
                </c:pt>
                <c:pt idx="34">
                  <c:v>228</c:v>
                </c:pt>
                <c:pt idx="35">
                  <c:v>239</c:v>
                </c:pt>
                <c:pt idx="36">
                  <c:v>243</c:v>
                </c:pt>
                <c:pt idx="37">
                  <c:v>212</c:v>
                </c:pt>
                <c:pt idx="38">
                  <c:v>205</c:v>
                </c:pt>
                <c:pt idx="39">
                  <c:v>196</c:v>
                </c:pt>
                <c:pt idx="40">
                  <c:v>194</c:v>
                </c:pt>
              </c:numCache>
            </c:numRef>
          </c:val>
          <c:smooth val="0"/>
          <c:extLst>
            <c:ext xmlns:c16="http://schemas.microsoft.com/office/drawing/2014/chart" uri="{C3380CC4-5D6E-409C-BE32-E72D297353CC}">
              <c16:uniqueId val="{00000007-C820-2641-BFBF-E63FB5A11E59}"/>
            </c:ext>
          </c:extLst>
        </c:ser>
        <c:ser>
          <c:idx val="5"/>
          <c:order val="5"/>
          <c:tx>
            <c:strRef>
              <c:f>Sheet1!$G$1</c:f>
              <c:strCache>
                <c:ptCount val="1"/>
                <c:pt idx="0">
                  <c:v>Medical Studies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Sheet1!$G$2:$G$42</c:f>
              <c:numCache>
                <c:formatCode>General</c:formatCode>
                <c:ptCount val="41"/>
                <c:pt idx="0">
                  <c:v>432</c:v>
                </c:pt>
                <c:pt idx="1">
                  <c:v>584</c:v>
                </c:pt>
                <c:pt idx="2">
                  <c:v>591</c:v>
                </c:pt>
                <c:pt idx="3">
                  <c:v>593</c:v>
                </c:pt>
                <c:pt idx="4">
                  <c:v>637</c:v>
                </c:pt>
                <c:pt idx="5">
                  <c:v>608</c:v>
                </c:pt>
                <c:pt idx="6">
                  <c:v>604</c:v>
                </c:pt>
                <c:pt idx="7">
                  <c:v>555</c:v>
                </c:pt>
                <c:pt idx="8">
                  <c:v>484</c:v>
                </c:pt>
                <c:pt idx="9">
                  <c:v>513</c:v>
                </c:pt>
                <c:pt idx="10">
                  <c:v>460</c:v>
                </c:pt>
                <c:pt idx="11">
                  <c:v>493</c:v>
                </c:pt>
                <c:pt idx="12">
                  <c:v>490</c:v>
                </c:pt>
                <c:pt idx="13">
                  <c:v>472</c:v>
                </c:pt>
                <c:pt idx="14">
                  <c:v>495</c:v>
                </c:pt>
                <c:pt idx="15">
                  <c:v>486</c:v>
                </c:pt>
                <c:pt idx="16">
                  <c:v>475</c:v>
                </c:pt>
                <c:pt idx="17">
                  <c:v>468</c:v>
                </c:pt>
                <c:pt idx="18">
                  <c:v>441</c:v>
                </c:pt>
                <c:pt idx="19">
                  <c:v>447</c:v>
                </c:pt>
                <c:pt idx="20">
                  <c:v>552</c:v>
                </c:pt>
                <c:pt idx="21">
                  <c:v>441</c:v>
                </c:pt>
                <c:pt idx="22">
                  <c:v>455</c:v>
                </c:pt>
                <c:pt idx="23">
                  <c:v>450</c:v>
                </c:pt>
                <c:pt idx="24">
                  <c:v>463</c:v>
                </c:pt>
                <c:pt idx="25">
                  <c:v>456</c:v>
                </c:pt>
                <c:pt idx="26">
                  <c:v>449</c:v>
                </c:pt>
                <c:pt idx="27">
                  <c:v>540</c:v>
                </c:pt>
                <c:pt idx="28">
                  <c:v>501</c:v>
                </c:pt>
                <c:pt idx="29">
                  <c:v>515</c:v>
                </c:pt>
                <c:pt idx="30">
                  <c:v>520</c:v>
                </c:pt>
                <c:pt idx="31">
                  <c:v>526</c:v>
                </c:pt>
                <c:pt idx="32">
                  <c:v>510</c:v>
                </c:pt>
                <c:pt idx="33">
                  <c:v>486</c:v>
                </c:pt>
                <c:pt idx="34">
                  <c:v>564</c:v>
                </c:pt>
                <c:pt idx="35">
                  <c:v>519</c:v>
                </c:pt>
                <c:pt idx="36">
                  <c:v>494</c:v>
                </c:pt>
                <c:pt idx="37">
                  <c:v>492</c:v>
                </c:pt>
                <c:pt idx="38">
                  <c:v>433</c:v>
                </c:pt>
                <c:pt idx="39">
                  <c:v>492</c:v>
                </c:pt>
                <c:pt idx="40">
                  <c:v>423</c:v>
                </c:pt>
              </c:numCache>
            </c:numRef>
          </c:val>
          <c:smooth val="0"/>
          <c:extLst>
            <c:ext xmlns:c16="http://schemas.microsoft.com/office/drawing/2014/chart" uri="{C3380CC4-5D6E-409C-BE32-E72D297353CC}">
              <c16:uniqueId val="{00000008-C820-2641-BFBF-E63FB5A11E59}"/>
            </c:ext>
          </c:extLst>
        </c:ser>
        <c:ser>
          <c:idx val="6"/>
          <c:order val="6"/>
          <c:tx>
            <c:strRef>
              <c:f>Sheet1!$H$1</c:f>
              <c:strCache>
                <c:ptCount val="1"/>
                <c:pt idx="0">
                  <c:v>Nursing</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329</c:v>
                </c:pt>
                <c:pt idx="1">
                  <c:v>308</c:v>
                </c:pt>
                <c:pt idx="2">
                  <c:v>331</c:v>
                </c:pt>
                <c:pt idx="3">
                  <c:v>379</c:v>
                </c:pt>
                <c:pt idx="4">
                  <c:v>349</c:v>
                </c:pt>
                <c:pt idx="5">
                  <c:v>443</c:v>
                </c:pt>
                <c:pt idx="6">
                  <c:v>435</c:v>
                </c:pt>
                <c:pt idx="7">
                  <c:v>389</c:v>
                </c:pt>
                <c:pt idx="8">
                  <c:v>341</c:v>
                </c:pt>
                <c:pt idx="9">
                  <c:v>348</c:v>
                </c:pt>
                <c:pt idx="10">
                  <c:v>340</c:v>
                </c:pt>
                <c:pt idx="11">
                  <c:v>352</c:v>
                </c:pt>
                <c:pt idx="12">
                  <c:v>355</c:v>
                </c:pt>
                <c:pt idx="13">
                  <c:v>330</c:v>
                </c:pt>
                <c:pt idx="14">
                  <c:v>380</c:v>
                </c:pt>
                <c:pt idx="15">
                  <c:v>401</c:v>
                </c:pt>
                <c:pt idx="16">
                  <c:v>421</c:v>
                </c:pt>
                <c:pt idx="17">
                  <c:v>410</c:v>
                </c:pt>
                <c:pt idx="18">
                  <c:v>524</c:v>
                </c:pt>
                <c:pt idx="19">
                  <c:v>443</c:v>
                </c:pt>
                <c:pt idx="20">
                  <c:v>434</c:v>
                </c:pt>
                <c:pt idx="21">
                  <c:v>412</c:v>
                </c:pt>
                <c:pt idx="22">
                  <c:v>401</c:v>
                </c:pt>
                <c:pt idx="23">
                  <c:v>347</c:v>
                </c:pt>
                <c:pt idx="24">
                  <c:v>294</c:v>
                </c:pt>
                <c:pt idx="25">
                  <c:v>306</c:v>
                </c:pt>
                <c:pt idx="26">
                  <c:v>316</c:v>
                </c:pt>
                <c:pt idx="27">
                  <c:v>281</c:v>
                </c:pt>
                <c:pt idx="28">
                  <c:v>303</c:v>
                </c:pt>
                <c:pt idx="29">
                  <c:v>268</c:v>
                </c:pt>
                <c:pt idx="30">
                  <c:v>294</c:v>
                </c:pt>
                <c:pt idx="31">
                  <c:v>326</c:v>
                </c:pt>
                <c:pt idx="32">
                  <c:v>297</c:v>
                </c:pt>
                <c:pt idx="33">
                  <c:v>320</c:v>
                </c:pt>
                <c:pt idx="34">
                  <c:v>336</c:v>
                </c:pt>
                <c:pt idx="35">
                  <c:v>253</c:v>
                </c:pt>
                <c:pt idx="36">
                  <c:v>259</c:v>
                </c:pt>
                <c:pt idx="37">
                  <c:v>231</c:v>
                </c:pt>
                <c:pt idx="38">
                  <c:v>253</c:v>
                </c:pt>
                <c:pt idx="39">
                  <c:v>212</c:v>
                </c:pt>
                <c:pt idx="40">
                  <c:v>190</c:v>
                </c:pt>
              </c:numCache>
            </c:numRef>
          </c:val>
          <c:smooth val="0"/>
          <c:extLst>
            <c:ext xmlns:c16="http://schemas.microsoft.com/office/drawing/2014/chart" uri="{C3380CC4-5D6E-409C-BE32-E72D297353CC}">
              <c16:uniqueId val="{00000009-C820-2641-BFBF-E63FB5A11E59}"/>
            </c:ext>
          </c:extLst>
        </c:ser>
        <c:ser>
          <c:idx val="7"/>
          <c:order val="7"/>
          <c:tx>
            <c:strRef>
              <c:f>Sheet1!$I$1</c:f>
              <c:strCache>
                <c:ptCount val="1"/>
                <c:pt idx="0">
                  <c:v>Performing Arts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465</c:v>
                </c:pt>
                <c:pt idx="1">
                  <c:v>379</c:v>
                </c:pt>
                <c:pt idx="2">
                  <c:v>430</c:v>
                </c:pt>
                <c:pt idx="3">
                  <c:v>363</c:v>
                </c:pt>
                <c:pt idx="4">
                  <c:v>341</c:v>
                </c:pt>
                <c:pt idx="5">
                  <c:v>314</c:v>
                </c:pt>
                <c:pt idx="6">
                  <c:v>254</c:v>
                </c:pt>
                <c:pt idx="7">
                  <c:v>276</c:v>
                </c:pt>
                <c:pt idx="8">
                  <c:v>288</c:v>
                </c:pt>
                <c:pt idx="9">
                  <c:v>256</c:v>
                </c:pt>
                <c:pt idx="10">
                  <c:v>248</c:v>
                </c:pt>
                <c:pt idx="11">
                  <c:v>228</c:v>
                </c:pt>
                <c:pt idx="12">
                  <c:v>193</c:v>
                </c:pt>
                <c:pt idx="13">
                  <c:v>178</c:v>
                </c:pt>
                <c:pt idx="14">
                  <c:v>192</c:v>
                </c:pt>
                <c:pt idx="15">
                  <c:v>203</c:v>
                </c:pt>
                <c:pt idx="16">
                  <c:v>176</c:v>
                </c:pt>
                <c:pt idx="17">
                  <c:v>171</c:v>
                </c:pt>
                <c:pt idx="18">
                  <c:v>150</c:v>
                </c:pt>
                <c:pt idx="19">
                  <c:v>163</c:v>
                </c:pt>
                <c:pt idx="20">
                  <c:v>139</c:v>
                </c:pt>
                <c:pt idx="21">
                  <c:v>144</c:v>
                </c:pt>
                <c:pt idx="22">
                  <c:v>118</c:v>
                </c:pt>
                <c:pt idx="23">
                  <c:v>131</c:v>
                </c:pt>
                <c:pt idx="24">
                  <c:v>92</c:v>
                </c:pt>
                <c:pt idx="25">
                  <c:v>115</c:v>
                </c:pt>
                <c:pt idx="26">
                  <c:v>84</c:v>
                </c:pt>
                <c:pt idx="27">
                  <c:v>105</c:v>
                </c:pt>
                <c:pt idx="28">
                  <c:v>91</c:v>
                </c:pt>
                <c:pt idx="29">
                  <c:v>78</c:v>
                </c:pt>
                <c:pt idx="30">
                  <c:v>107</c:v>
                </c:pt>
                <c:pt idx="31">
                  <c:v>89</c:v>
                </c:pt>
                <c:pt idx="32">
                  <c:v>97</c:v>
                </c:pt>
                <c:pt idx="33">
                  <c:v>81</c:v>
                </c:pt>
                <c:pt idx="34">
                  <c:v>101</c:v>
                </c:pt>
                <c:pt idx="35">
                  <c:v>93</c:v>
                </c:pt>
                <c:pt idx="36">
                  <c:v>62</c:v>
                </c:pt>
                <c:pt idx="37">
                  <c:v>48</c:v>
                </c:pt>
                <c:pt idx="38">
                  <c:v>74</c:v>
                </c:pt>
                <c:pt idx="39">
                  <c:v>58</c:v>
                </c:pt>
                <c:pt idx="40">
                  <c:v>56</c:v>
                </c:pt>
              </c:numCache>
            </c:numRef>
          </c:val>
          <c:smooth val="0"/>
          <c:extLst>
            <c:ext xmlns:c16="http://schemas.microsoft.com/office/drawing/2014/chart" uri="{C3380CC4-5D6E-409C-BE32-E72D297353CC}">
              <c16:uniqueId val="{0000000A-C820-2641-BFBF-E63FB5A11E59}"/>
            </c:ext>
          </c:extLst>
        </c:ser>
        <c:ser>
          <c:idx val="8"/>
          <c:order val="8"/>
          <c:tx>
            <c:strRef>
              <c:f>Sheet1!$J$1</c:f>
              <c:strCache>
                <c:ptCount val="1"/>
                <c:pt idx="0">
                  <c:v>Visual Arts and Crafts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191</c:v>
                </c:pt>
                <c:pt idx="1">
                  <c:v>208</c:v>
                </c:pt>
                <c:pt idx="2">
                  <c:v>221</c:v>
                </c:pt>
                <c:pt idx="3">
                  <c:v>198</c:v>
                </c:pt>
                <c:pt idx="4">
                  <c:v>170</c:v>
                </c:pt>
                <c:pt idx="5">
                  <c:v>184</c:v>
                </c:pt>
                <c:pt idx="6">
                  <c:v>158</c:v>
                </c:pt>
                <c:pt idx="7">
                  <c:v>159</c:v>
                </c:pt>
                <c:pt idx="8">
                  <c:v>129</c:v>
                </c:pt>
                <c:pt idx="9">
                  <c:v>142</c:v>
                </c:pt>
                <c:pt idx="10">
                  <c:v>139</c:v>
                </c:pt>
                <c:pt idx="11">
                  <c:v>165</c:v>
                </c:pt>
                <c:pt idx="12">
                  <c:v>158</c:v>
                </c:pt>
                <c:pt idx="13">
                  <c:v>182</c:v>
                </c:pt>
                <c:pt idx="14">
                  <c:v>172</c:v>
                </c:pt>
                <c:pt idx="15">
                  <c:v>179</c:v>
                </c:pt>
                <c:pt idx="16">
                  <c:v>175</c:v>
                </c:pt>
                <c:pt idx="17">
                  <c:v>185</c:v>
                </c:pt>
                <c:pt idx="18">
                  <c:v>185</c:v>
                </c:pt>
                <c:pt idx="19">
                  <c:v>181</c:v>
                </c:pt>
                <c:pt idx="20">
                  <c:v>188</c:v>
                </c:pt>
                <c:pt idx="21">
                  <c:v>169</c:v>
                </c:pt>
                <c:pt idx="22">
                  <c:v>144</c:v>
                </c:pt>
                <c:pt idx="23">
                  <c:v>151</c:v>
                </c:pt>
                <c:pt idx="24">
                  <c:v>131</c:v>
                </c:pt>
                <c:pt idx="25">
                  <c:v>105</c:v>
                </c:pt>
                <c:pt idx="26">
                  <c:v>99</c:v>
                </c:pt>
                <c:pt idx="27">
                  <c:v>150</c:v>
                </c:pt>
                <c:pt idx="28">
                  <c:v>117</c:v>
                </c:pt>
                <c:pt idx="29">
                  <c:v>137</c:v>
                </c:pt>
                <c:pt idx="30">
                  <c:v>110</c:v>
                </c:pt>
                <c:pt idx="31">
                  <c:v>94</c:v>
                </c:pt>
                <c:pt idx="32">
                  <c:v>107</c:v>
                </c:pt>
                <c:pt idx="33">
                  <c:v>80</c:v>
                </c:pt>
                <c:pt idx="34">
                  <c:v>117</c:v>
                </c:pt>
                <c:pt idx="35">
                  <c:v>91</c:v>
                </c:pt>
                <c:pt idx="36">
                  <c:v>93</c:v>
                </c:pt>
                <c:pt idx="37">
                  <c:v>79</c:v>
                </c:pt>
                <c:pt idx="38">
                  <c:v>61</c:v>
                </c:pt>
                <c:pt idx="39">
                  <c:v>52</c:v>
                </c:pt>
                <c:pt idx="40">
                  <c:v>76</c:v>
                </c:pt>
              </c:numCache>
            </c:numRef>
          </c:val>
          <c:smooth val="0"/>
          <c:extLst>
            <c:ext xmlns:c16="http://schemas.microsoft.com/office/drawing/2014/chart" uri="{C3380CC4-5D6E-409C-BE32-E72D297353CC}">
              <c16:uniqueId val="{0000000B-C820-2641-BFBF-E63FB5A11E59}"/>
            </c:ext>
          </c:extLst>
        </c:ser>
        <c:ser>
          <c:idx val="9"/>
          <c:order val="9"/>
          <c:tx>
            <c:strRef>
              <c:f>Sheet1!$K$1</c:f>
              <c:strCache>
                <c:ptCount val="1"/>
                <c:pt idx="0">
                  <c:v>Health (other)</c:v>
                </c:pt>
              </c:strCache>
            </c:strRef>
          </c:tx>
          <c:spPr>
            <a:ln w="38100">
              <a:solidFill>
                <a:srgbClr val="FFE07F"/>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Sheet1!$K$2:$K$42</c:f>
              <c:numCache>
                <c:formatCode>General</c:formatCode>
                <c:ptCount val="41"/>
                <c:pt idx="0">
                  <c:v>1624</c:v>
                </c:pt>
                <c:pt idx="1">
                  <c:v>1506</c:v>
                </c:pt>
                <c:pt idx="2">
                  <c:v>1507</c:v>
                </c:pt>
                <c:pt idx="3">
                  <c:v>1421</c:v>
                </c:pt>
                <c:pt idx="4">
                  <c:v>1342</c:v>
                </c:pt>
                <c:pt idx="5">
                  <c:v>1190</c:v>
                </c:pt>
                <c:pt idx="6">
                  <c:v>1168</c:v>
                </c:pt>
                <c:pt idx="7">
                  <c:v>1131</c:v>
                </c:pt>
                <c:pt idx="8">
                  <c:v>1106</c:v>
                </c:pt>
                <c:pt idx="9">
                  <c:v>1088</c:v>
                </c:pt>
                <c:pt idx="10">
                  <c:v>1060</c:v>
                </c:pt>
                <c:pt idx="11">
                  <c:v>1055</c:v>
                </c:pt>
                <c:pt idx="12">
                  <c:v>990</c:v>
                </c:pt>
                <c:pt idx="13">
                  <c:v>1052</c:v>
                </c:pt>
                <c:pt idx="14">
                  <c:v>1031</c:v>
                </c:pt>
                <c:pt idx="15">
                  <c:v>945</c:v>
                </c:pt>
                <c:pt idx="16">
                  <c:v>867</c:v>
                </c:pt>
                <c:pt idx="17">
                  <c:v>949</c:v>
                </c:pt>
                <c:pt idx="18">
                  <c:v>954</c:v>
                </c:pt>
                <c:pt idx="19">
                  <c:v>935</c:v>
                </c:pt>
                <c:pt idx="20">
                  <c:v>860</c:v>
                </c:pt>
                <c:pt idx="21">
                  <c:v>849</c:v>
                </c:pt>
                <c:pt idx="22">
                  <c:v>748</c:v>
                </c:pt>
                <c:pt idx="23">
                  <c:v>677</c:v>
                </c:pt>
                <c:pt idx="24">
                  <c:v>715</c:v>
                </c:pt>
                <c:pt idx="25">
                  <c:v>614</c:v>
                </c:pt>
                <c:pt idx="26">
                  <c:v>605</c:v>
                </c:pt>
                <c:pt idx="27">
                  <c:v>611</c:v>
                </c:pt>
                <c:pt idx="28">
                  <c:v>617</c:v>
                </c:pt>
                <c:pt idx="29">
                  <c:v>641</c:v>
                </c:pt>
                <c:pt idx="30">
                  <c:v>586</c:v>
                </c:pt>
                <c:pt idx="31">
                  <c:v>644</c:v>
                </c:pt>
                <c:pt idx="32">
                  <c:v>595</c:v>
                </c:pt>
                <c:pt idx="33">
                  <c:v>563</c:v>
                </c:pt>
                <c:pt idx="34">
                  <c:v>520</c:v>
                </c:pt>
                <c:pt idx="35">
                  <c:v>445</c:v>
                </c:pt>
                <c:pt idx="36">
                  <c:v>442</c:v>
                </c:pt>
                <c:pt idx="37">
                  <c:v>465</c:v>
                </c:pt>
                <c:pt idx="38">
                  <c:v>372</c:v>
                </c:pt>
                <c:pt idx="39">
                  <c:v>361</c:v>
                </c:pt>
                <c:pt idx="40">
                  <c:v>384</c:v>
                </c:pt>
              </c:numCache>
            </c:numRef>
          </c:val>
          <c:smooth val="0"/>
          <c:extLst>
            <c:ext xmlns:c16="http://schemas.microsoft.com/office/drawing/2014/chart" uri="{C3380CC4-5D6E-409C-BE32-E72D297353CC}">
              <c16:uniqueId val="{0000000C-C820-2641-BFBF-E63FB5A11E59}"/>
            </c:ext>
          </c:extLst>
        </c:ser>
        <c:ser>
          <c:idx val="10"/>
          <c:order val="10"/>
          <c:tx>
            <c:strRef>
              <c:f>Sheet1!$L$1</c:f>
              <c:strCache>
                <c:ptCount val="1"/>
                <c:pt idx="0">
                  <c:v>Law</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Sheet1!$L$2:$L$42</c:f>
              <c:numCache>
                <c:formatCode>General</c:formatCode>
                <c:ptCount val="41"/>
                <c:pt idx="0">
                  <c:v>930</c:v>
                </c:pt>
                <c:pt idx="1">
                  <c:v>1024</c:v>
                </c:pt>
                <c:pt idx="2">
                  <c:v>926</c:v>
                </c:pt>
                <c:pt idx="3">
                  <c:v>907</c:v>
                </c:pt>
                <c:pt idx="4">
                  <c:v>878</c:v>
                </c:pt>
                <c:pt idx="5">
                  <c:v>802</c:v>
                </c:pt>
                <c:pt idx="6">
                  <c:v>765</c:v>
                </c:pt>
                <c:pt idx="7">
                  <c:v>808</c:v>
                </c:pt>
                <c:pt idx="8">
                  <c:v>773</c:v>
                </c:pt>
                <c:pt idx="9">
                  <c:v>769</c:v>
                </c:pt>
                <c:pt idx="10">
                  <c:v>729</c:v>
                </c:pt>
                <c:pt idx="11">
                  <c:v>700</c:v>
                </c:pt>
                <c:pt idx="12">
                  <c:v>687</c:v>
                </c:pt>
                <c:pt idx="13">
                  <c:v>683</c:v>
                </c:pt>
                <c:pt idx="14">
                  <c:v>669</c:v>
                </c:pt>
                <c:pt idx="15">
                  <c:v>650</c:v>
                </c:pt>
                <c:pt idx="16">
                  <c:v>634</c:v>
                </c:pt>
                <c:pt idx="17">
                  <c:v>731</c:v>
                </c:pt>
                <c:pt idx="18">
                  <c:v>723</c:v>
                </c:pt>
                <c:pt idx="19">
                  <c:v>788</c:v>
                </c:pt>
                <c:pt idx="20">
                  <c:v>778</c:v>
                </c:pt>
                <c:pt idx="21">
                  <c:v>678</c:v>
                </c:pt>
                <c:pt idx="22">
                  <c:v>688</c:v>
                </c:pt>
                <c:pt idx="23">
                  <c:v>675</c:v>
                </c:pt>
                <c:pt idx="24">
                  <c:v>637</c:v>
                </c:pt>
                <c:pt idx="25">
                  <c:v>629</c:v>
                </c:pt>
                <c:pt idx="26">
                  <c:v>615</c:v>
                </c:pt>
                <c:pt idx="27">
                  <c:v>660</c:v>
                </c:pt>
                <c:pt idx="28">
                  <c:v>705</c:v>
                </c:pt>
                <c:pt idx="29">
                  <c:v>728</c:v>
                </c:pt>
                <c:pt idx="30">
                  <c:v>757</c:v>
                </c:pt>
                <c:pt idx="31">
                  <c:v>753</c:v>
                </c:pt>
                <c:pt idx="32">
                  <c:v>772</c:v>
                </c:pt>
                <c:pt idx="33">
                  <c:v>768</c:v>
                </c:pt>
                <c:pt idx="34">
                  <c:v>790</c:v>
                </c:pt>
                <c:pt idx="35">
                  <c:v>816</c:v>
                </c:pt>
                <c:pt idx="36">
                  <c:v>815</c:v>
                </c:pt>
                <c:pt idx="37">
                  <c:v>800</c:v>
                </c:pt>
                <c:pt idx="38">
                  <c:v>746</c:v>
                </c:pt>
                <c:pt idx="39">
                  <c:v>782</c:v>
                </c:pt>
                <c:pt idx="40">
                  <c:v>710</c:v>
                </c:pt>
              </c:numCache>
            </c:numRef>
          </c:val>
          <c:smooth val="0"/>
          <c:extLst>
            <c:ext xmlns:c16="http://schemas.microsoft.com/office/drawing/2014/chart" uri="{C3380CC4-5D6E-409C-BE32-E72D297353CC}">
              <c16:uniqueId val="{0000000D-C820-2641-BFBF-E63FB5A11E59}"/>
            </c:ext>
          </c:extLst>
        </c:ser>
        <c:ser>
          <c:idx val="11"/>
          <c:order val="11"/>
          <c:tx>
            <c:strRef>
              <c:f>Sheet1!$M$1</c:f>
              <c:strCache>
                <c:ptCount val="1"/>
                <c:pt idx="0">
                  <c:v>Science (excl. maths)</c:v>
                </c:pt>
              </c:strCache>
            </c:strRef>
          </c:tx>
          <c:spPr>
            <a:ln w="38100">
              <a:solidFill>
                <a:srgbClr val="F68B33"/>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Sheet1!$M$2:$M$42</c:f>
              <c:numCache>
                <c:formatCode>General</c:formatCode>
                <c:ptCount val="41"/>
                <c:pt idx="0">
                  <c:v>2052</c:v>
                </c:pt>
                <c:pt idx="1">
                  <c:v>1680</c:v>
                </c:pt>
                <c:pt idx="2">
                  <c:v>1437</c:v>
                </c:pt>
                <c:pt idx="3">
                  <c:v>1449</c:v>
                </c:pt>
                <c:pt idx="4">
                  <c:v>1342</c:v>
                </c:pt>
                <c:pt idx="5">
                  <c:v>1294</c:v>
                </c:pt>
                <c:pt idx="6">
                  <c:v>1321</c:v>
                </c:pt>
                <c:pt idx="7">
                  <c:v>1317</c:v>
                </c:pt>
                <c:pt idx="8">
                  <c:v>1252</c:v>
                </c:pt>
                <c:pt idx="9">
                  <c:v>1210</c:v>
                </c:pt>
                <c:pt idx="10">
                  <c:v>1233</c:v>
                </c:pt>
                <c:pt idx="11">
                  <c:v>1236</c:v>
                </c:pt>
                <c:pt idx="12">
                  <c:v>1251</c:v>
                </c:pt>
                <c:pt idx="13">
                  <c:v>1269</c:v>
                </c:pt>
                <c:pt idx="14">
                  <c:v>1366</c:v>
                </c:pt>
                <c:pt idx="15">
                  <c:v>1420</c:v>
                </c:pt>
                <c:pt idx="16">
                  <c:v>1517</c:v>
                </c:pt>
                <c:pt idx="17">
                  <c:v>1568</c:v>
                </c:pt>
                <c:pt idx="18">
                  <c:v>1479</c:v>
                </c:pt>
                <c:pt idx="19">
                  <c:v>1528</c:v>
                </c:pt>
                <c:pt idx="20">
                  <c:v>1562</c:v>
                </c:pt>
                <c:pt idx="21">
                  <c:v>1449</c:v>
                </c:pt>
                <c:pt idx="22">
                  <c:v>1396</c:v>
                </c:pt>
                <c:pt idx="23">
                  <c:v>1271</c:v>
                </c:pt>
                <c:pt idx="24">
                  <c:v>1209</c:v>
                </c:pt>
                <c:pt idx="25">
                  <c:v>1311</c:v>
                </c:pt>
                <c:pt idx="26">
                  <c:v>1154</c:v>
                </c:pt>
                <c:pt idx="27">
                  <c:v>1196</c:v>
                </c:pt>
                <c:pt idx="28">
                  <c:v>1225</c:v>
                </c:pt>
                <c:pt idx="29">
                  <c:v>1287</c:v>
                </c:pt>
                <c:pt idx="30">
                  <c:v>1291</c:v>
                </c:pt>
                <c:pt idx="31">
                  <c:v>1209</c:v>
                </c:pt>
                <c:pt idx="32">
                  <c:v>1203</c:v>
                </c:pt>
                <c:pt idx="33">
                  <c:v>1130</c:v>
                </c:pt>
                <c:pt idx="34">
                  <c:v>1158</c:v>
                </c:pt>
                <c:pt idx="35">
                  <c:v>1110</c:v>
                </c:pt>
                <c:pt idx="36">
                  <c:v>1012</c:v>
                </c:pt>
                <c:pt idx="37">
                  <c:v>1076</c:v>
                </c:pt>
                <c:pt idx="38">
                  <c:v>1138</c:v>
                </c:pt>
                <c:pt idx="39">
                  <c:v>1031</c:v>
                </c:pt>
                <c:pt idx="40">
                  <c:v>998</c:v>
                </c:pt>
              </c:numCache>
            </c:numRef>
          </c:val>
          <c:smooth val="0"/>
          <c:extLst>
            <c:ext xmlns:c16="http://schemas.microsoft.com/office/drawing/2014/chart" uri="{C3380CC4-5D6E-409C-BE32-E72D297353CC}">
              <c16:uniqueId val="{0000000E-C820-2641-BFBF-E63FB5A11E59}"/>
            </c:ext>
          </c:extLst>
        </c:ser>
        <c:ser>
          <c:idx val="12"/>
          <c:order val="12"/>
          <c:tx>
            <c:strRef>
              <c:f>Sheet1!$N$1</c:f>
              <c:strCache>
                <c:ptCount val="1"/>
                <c:pt idx="0">
                  <c:v>Education</c:v>
                </c:pt>
              </c:strCache>
            </c:strRef>
          </c:tx>
          <c:spPr>
            <a:ln w="38100">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Sheet1!$N$2:$N$42</c:f>
              <c:numCache>
                <c:formatCode>General</c:formatCode>
                <c:ptCount val="41"/>
                <c:pt idx="0">
                  <c:v>1313</c:v>
                </c:pt>
                <c:pt idx="1">
                  <c:v>1438</c:v>
                </c:pt>
                <c:pt idx="2">
                  <c:v>1421</c:v>
                </c:pt>
                <c:pt idx="3">
                  <c:v>1591</c:v>
                </c:pt>
                <c:pt idx="4">
                  <c:v>1547</c:v>
                </c:pt>
                <c:pt idx="5">
                  <c:v>1514</c:v>
                </c:pt>
                <c:pt idx="6">
                  <c:v>1555</c:v>
                </c:pt>
                <c:pt idx="7">
                  <c:v>1608</c:v>
                </c:pt>
                <c:pt idx="8">
                  <c:v>1612</c:v>
                </c:pt>
                <c:pt idx="9">
                  <c:v>1752</c:v>
                </c:pt>
                <c:pt idx="10">
                  <c:v>1617</c:v>
                </c:pt>
                <c:pt idx="11">
                  <c:v>1629</c:v>
                </c:pt>
                <c:pt idx="12">
                  <c:v>1614</c:v>
                </c:pt>
                <c:pt idx="13">
                  <c:v>1565</c:v>
                </c:pt>
                <c:pt idx="14">
                  <c:v>1554</c:v>
                </c:pt>
                <c:pt idx="15">
                  <c:v>1449</c:v>
                </c:pt>
                <c:pt idx="16">
                  <c:v>1499</c:v>
                </c:pt>
                <c:pt idx="17">
                  <c:v>1579</c:v>
                </c:pt>
                <c:pt idx="18">
                  <c:v>1703</c:v>
                </c:pt>
                <c:pt idx="19">
                  <c:v>1768</c:v>
                </c:pt>
                <c:pt idx="20">
                  <c:v>1628</c:v>
                </c:pt>
                <c:pt idx="21">
                  <c:v>1594</c:v>
                </c:pt>
                <c:pt idx="22">
                  <c:v>1570</c:v>
                </c:pt>
                <c:pt idx="23">
                  <c:v>1415</c:v>
                </c:pt>
                <c:pt idx="24">
                  <c:v>1429</c:v>
                </c:pt>
                <c:pt idx="25">
                  <c:v>1355</c:v>
                </c:pt>
                <c:pt idx="26">
                  <c:v>1375</c:v>
                </c:pt>
                <c:pt idx="27">
                  <c:v>1414</c:v>
                </c:pt>
                <c:pt idx="28">
                  <c:v>1486</c:v>
                </c:pt>
                <c:pt idx="29">
                  <c:v>1478</c:v>
                </c:pt>
                <c:pt idx="30">
                  <c:v>1558</c:v>
                </c:pt>
                <c:pt idx="31">
                  <c:v>1686</c:v>
                </c:pt>
                <c:pt idx="32">
                  <c:v>1804</c:v>
                </c:pt>
                <c:pt idx="33">
                  <c:v>1948</c:v>
                </c:pt>
                <c:pt idx="34">
                  <c:v>1972</c:v>
                </c:pt>
                <c:pt idx="35">
                  <c:v>2013</c:v>
                </c:pt>
                <c:pt idx="36">
                  <c:v>1991</c:v>
                </c:pt>
                <c:pt idx="37">
                  <c:v>1891</c:v>
                </c:pt>
                <c:pt idx="38">
                  <c:v>1825</c:v>
                </c:pt>
                <c:pt idx="39">
                  <c:v>1730</c:v>
                </c:pt>
                <c:pt idx="40">
                  <c:v>1645</c:v>
                </c:pt>
              </c:numCache>
            </c:numRef>
          </c:val>
          <c:smooth val="0"/>
          <c:extLst>
            <c:ext xmlns:c16="http://schemas.microsoft.com/office/drawing/2014/chart" uri="{C3380CC4-5D6E-409C-BE32-E72D297353CC}">
              <c16:uniqueId val="{0000000F-C820-2641-BFBF-E63FB5A11E59}"/>
            </c:ext>
          </c:extLst>
        </c:ser>
        <c:ser>
          <c:idx val="13"/>
          <c:order val="13"/>
          <c:tx>
            <c:strRef>
              <c:f>Sheet1!$O$1</c:f>
              <c:strCache>
                <c:ptCount val="1"/>
                <c:pt idx="0">
                  <c:v>Information Technology</c:v>
                </c:pt>
              </c:strCache>
            </c:strRef>
          </c:tx>
          <c:spPr>
            <a:ln w="38100">
              <a:solidFill>
                <a:srgbClr val="D4582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Sheet1!$O$2:$O$42</c:f>
              <c:numCache>
                <c:formatCode>General</c:formatCode>
                <c:ptCount val="41"/>
                <c:pt idx="0">
                  <c:v>1612</c:v>
                </c:pt>
                <c:pt idx="1">
                  <c:v>1543</c:v>
                </c:pt>
                <c:pt idx="2">
                  <c:v>1570</c:v>
                </c:pt>
                <c:pt idx="3">
                  <c:v>1531</c:v>
                </c:pt>
                <c:pt idx="4">
                  <c:v>1717</c:v>
                </c:pt>
                <c:pt idx="5">
                  <c:v>1944</c:v>
                </c:pt>
                <c:pt idx="6">
                  <c:v>2254</c:v>
                </c:pt>
                <c:pt idx="7">
                  <c:v>2833</c:v>
                </c:pt>
                <c:pt idx="8">
                  <c:v>3357</c:v>
                </c:pt>
                <c:pt idx="9">
                  <c:v>3542</c:v>
                </c:pt>
                <c:pt idx="10">
                  <c:v>3490</c:v>
                </c:pt>
                <c:pt idx="11">
                  <c:v>3362</c:v>
                </c:pt>
                <c:pt idx="12">
                  <c:v>3085</c:v>
                </c:pt>
                <c:pt idx="13">
                  <c:v>2909</c:v>
                </c:pt>
                <c:pt idx="14">
                  <c:v>2677</c:v>
                </c:pt>
                <c:pt idx="15">
                  <c:v>2505</c:v>
                </c:pt>
                <c:pt idx="16">
                  <c:v>2378</c:v>
                </c:pt>
                <c:pt idx="17">
                  <c:v>2225</c:v>
                </c:pt>
                <c:pt idx="18">
                  <c:v>2077</c:v>
                </c:pt>
                <c:pt idx="19">
                  <c:v>2073</c:v>
                </c:pt>
                <c:pt idx="20">
                  <c:v>1992</c:v>
                </c:pt>
                <c:pt idx="21">
                  <c:v>1888</c:v>
                </c:pt>
                <c:pt idx="22">
                  <c:v>1671</c:v>
                </c:pt>
                <c:pt idx="23">
                  <c:v>1477</c:v>
                </c:pt>
                <c:pt idx="24">
                  <c:v>1340</c:v>
                </c:pt>
                <c:pt idx="25">
                  <c:v>1336</c:v>
                </c:pt>
                <c:pt idx="26">
                  <c:v>1223</c:v>
                </c:pt>
                <c:pt idx="27">
                  <c:v>1210</c:v>
                </c:pt>
                <c:pt idx="28">
                  <c:v>1082</c:v>
                </c:pt>
                <c:pt idx="29">
                  <c:v>1099</c:v>
                </c:pt>
                <c:pt idx="30">
                  <c:v>1043</c:v>
                </c:pt>
                <c:pt idx="31">
                  <c:v>871</c:v>
                </c:pt>
                <c:pt idx="32">
                  <c:v>789</c:v>
                </c:pt>
                <c:pt idx="33">
                  <c:v>721</c:v>
                </c:pt>
                <c:pt idx="34">
                  <c:v>631</c:v>
                </c:pt>
                <c:pt idx="35">
                  <c:v>543</c:v>
                </c:pt>
                <c:pt idx="36">
                  <c:v>460</c:v>
                </c:pt>
                <c:pt idx="37">
                  <c:v>404</c:v>
                </c:pt>
                <c:pt idx="38">
                  <c:v>381</c:v>
                </c:pt>
                <c:pt idx="39">
                  <c:v>332</c:v>
                </c:pt>
                <c:pt idx="40">
                  <c:v>286</c:v>
                </c:pt>
              </c:numCache>
            </c:numRef>
          </c:val>
          <c:smooth val="0"/>
          <c:extLst>
            <c:ext xmlns:c16="http://schemas.microsoft.com/office/drawing/2014/chart" uri="{C3380CC4-5D6E-409C-BE32-E72D297353CC}">
              <c16:uniqueId val="{00000010-C820-2641-BFBF-E63FB5A11E59}"/>
            </c:ext>
          </c:extLst>
        </c:ser>
        <c:ser>
          <c:idx val="14"/>
          <c:order val="14"/>
          <c:tx>
            <c:strRef>
              <c:f>Sheet1!$P$1</c:f>
              <c:strCache>
                <c:ptCount val="1"/>
                <c:pt idx="0">
                  <c:v>Engineering and Related Technologies</c:v>
                </c:pt>
              </c:strCache>
            </c:strRef>
          </c:tx>
          <c:spPr>
            <a:ln w="38100">
              <a:solidFill>
                <a:srgbClr val="621214"/>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Sheet1!$P$2:$P$42</c:f>
              <c:numCache>
                <c:formatCode>General</c:formatCode>
                <c:ptCount val="41"/>
                <c:pt idx="0">
                  <c:v>3747</c:v>
                </c:pt>
                <c:pt idx="1">
                  <c:v>3905</c:v>
                </c:pt>
                <c:pt idx="2">
                  <c:v>3926</c:v>
                </c:pt>
                <c:pt idx="3">
                  <c:v>3811</c:v>
                </c:pt>
                <c:pt idx="4">
                  <c:v>3473</c:v>
                </c:pt>
                <c:pt idx="5">
                  <c:v>3537</c:v>
                </c:pt>
                <c:pt idx="6">
                  <c:v>3565</c:v>
                </c:pt>
                <c:pt idx="7">
                  <c:v>3563</c:v>
                </c:pt>
                <c:pt idx="8">
                  <c:v>3580</c:v>
                </c:pt>
                <c:pt idx="9">
                  <c:v>3736</c:v>
                </c:pt>
                <c:pt idx="10">
                  <c:v>3851</c:v>
                </c:pt>
                <c:pt idx="11">
                  <c:v>3665</c:v>
                </c:pt>
                <c:pt idx="12">
                  <c:v>3616</c:v>
                </c:pt>
                <c:pt idx="13">
                  <c:v>3549</c:v>
                </c:pt>
                <c:pt idx="14">
                  <c:v>3471</c:v>
                </c:pt>
                <c:pt idx="15">
                  <c:v>3679</c:v>
                </c:pt>
                <c:pt idx="16">
                  <c:v>3774</c:v>
                </c:pt>
                <c:pt idx="17">
                  <c:v>3825</c:v>
                </c:pt>
                <c:pt idx="18">
                  <c:v>3903</c:v>
                </c:pt>
                <c:pt idx="19">
                  <c:v>3841</c:v>
                </c:pt>
                <c:pt idx="20">
                  <c:v>3725</c:v>
                </c:pt>
                <c:pt idx="21">
                  <c:v>3337</c:v>
                </c:pt>
                <c:pt idx="22">
                  <c:v>3184</c:v>
                </c:pt>
                <c:pt idx="23">
                  <c:v>3034</c:v>
                </c:pt>
                <c:pt idx="24">
                  <c:v>3054</c:v>
                </c:pt>
                <c:pt idx="25">
                  <c:v>2884</c:v>
                </c:pt>
                <c:pt idx="26">
                  <c:v>3042</c:v>
                </c:pt>
                <c:pt idx="27">
                  <c:v>3215</c:v>
                </c:pt>
                <c:pt idx="28">
                  <c:v>3210</c:v>
                </c:pt>
                <c:pt idx="29">
                  <c:v>3007</c:v>
                </c:pt>
                <c:pt idx="30">
                  <c:v>2873</c:v>
                </c:pt>
                <c:pt idx="31">
                  <c:v>2731</c:v>
                </c:pt>
                <c:pt idx="32">
                  <c:v>2489</c:v>
                </c:pt>
                <c:pt idx="33">
                  <c:v>2585</c:v>
                </c:pt>
                <c:pt idx="34">
                  <c:v>2564</c:v>
                </c:pt>
                <c:pt idx="35">
                  <c:v>2644</c:v>
                </c:pt>
                <c:pt idx="36">
                  <c:v>2483</c:v>
                </c:pt>
                <c:pt idx="37">
                  <c:v>2255</c:v>
                </c:pt>
                <c:pt idx="38">
                  <c:v>2306</c:v>
                </c:pt>
                <c:pt idx="39">
                  <c:v>2192</c:v>
                </c:pt>
                <c:pt idx="40">
                  <c:v>2026</c:v>
                </c:pt>
              </c:numCache>
            </c:numRef>
          </c:val>
          <c:smooth val="0"/>
          <c:extLst>
            <c:ext xmlns:c16="http://schemas.microsoft.com/office/drawing/2014/chart" uri="{C3380CC4-5D6E-409C-BE32-E72D297353CC}">
              <c16:uniqueId val="{00000011-C820-2641-BFBF-E63FB5A11E59}"/>
            </c:ext>
          </c:extLst>
        </c:ser>
        <c:ser>
          <c:idx val="15"/>
          <c:order val="15"/>
          <c:tx>
            <c:strRef>
              <c:f>Sheet1!$Q$1</c:f>
              <c:strCache>
                <c:ptCount val="1"/>
                <c:pt idx="0">
                  <c:v>Management and Commerce</c:v>
                </c:pt>
              </c:strCache>
            </c:strRef>
          </c:tx>
          <c:spPr>
            <a:ln w="38100">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Sheet1!$Q$2:$Q$42</c:f>
              <c:numCache>
                <c:formatCode>General</c:formatCode>
                <c:ptCount val="41"/>
                <c:pt idx="0">
                  <c:v>5526</c:v>
                </c:pt>
                <c:pt idx="1">
                  <c:v>5798</c:v>
                </c:pt>
                <c:pt idx="2">
                  <c:v>5908</c:v>
                </c:pt>
                <c:pt idx="3">
                  <c:v>5885</c:v>
                </c:pt>
                <c:pt idx="4">
                  <c:v>5982</c:v>
                </c:pt>
                <c:pt idx="5">
                  <c:v>6135</c:v>
                </c:pt>
                <c:pt idx="6">
                  <c:v>6108</c:v>
                </c:pt>
                <c:pt idx="7">
                  <c:v>6273</c:v>
                </c:pt>
                <c:pt idx="8">
                  <c:v>6349</c:v>
                </c:pt>
                <c:pt idx="9">
                  <c:v>6141</c:v>
                </c:pt>
                <c:pt idx="10">
                  <c:v>5808</c:v>
                </c:pt>
                <c:pt idx="11">
                  <c:v>5613</c:v>
                </c:pt>
                <c:pt idx="12">
                  <c:v>5614</c:v>
                </c:pt>
                <c:pt idx="13">
                  <c:v>5424</c:v>
                </c:pt>
                <c:pt idx="14">
                  <c:v>5526</c:v>
                </c:pt>
                <c:pt idx="15">
                  <c:v>5401</c:v>
                </c:pt>
                <c:pt idx="16">
                  <c:v>5260</c:v>
                </c:pt>
                <c:pt idx="17">
                  <c:v>5304</c:v>
                </c:pt>
                <c:pt idx="18">
                  <c:v>5242</c:v>
                </c:pt>
                <c:pt idx="19">
                  <c:v>5448</c:v>
                </c:pt>
                <c:pt idx="20">
                  <c:v>5466</c:v>
                </c:pt>
                <c:pt idx="21">
                  <c:v>4909</c:v>
                </c:pt>
                <c:pt idx="22">
                  <c:v>4757</c:v>
                </c:pt>
                <c:pt idx="23">
                  <c:v>4436</c:v>
                </c:pt>
                <c:pt idx="24">
                  <c:v>4209</c:v>
                </c:pt>
                <c:pt idx="25">
                  <c:v>3876</c:v>
                </c:pt>
                <c:pt idx="26">
                  <c:v>3580</c:v>
                </c:pt>
                <c:pt idx="27">
                  <c:v>3680</c:v>
                </c:pt>
                <c:pt idx="28">
                  <c:v>3678</c:v>
                </c:pt>
                <c:pt idx="29">
                  <c:v>3550</c:v>
                </c:pt>
                <c:pt idx="30">
                  <c:v>3564</c:v>
                </c:pt>
                <c:pt idx="31">
                  <c:v>3478</c:v>
                </c:pt>
                <c:pt idx="32">
                  <c:v>3304</c:v>
                </c:pt>
                <c:pt idx="33">
                  <c:v>3232</c:v>
                </c:pt>
                <c:pt idx="34">
                  <c:v>2999</c:v>
                </c:pt>
                <c:pt idx="35">
                  <c:v>2967</c:v>
                </c:pt>
                <c:pt idx="36">
                  <c:v>2800</c:v>
                </c:pt>
                <c:pt idx="37">
                  <c:v>2672</c:v>
                </c:pt>
                <c:pt idx="38">
                  <c:v>2593</c:v>
                </c:pt>
                <c:pt idx="39">
                  <c:v>2484</c:v>
                </c:pt>
                <c:pt idx="40">
                  <c:v>2367</c:v>
                </c:pt>
              </c:numCache>
            </c:numRef>
          </c:val>
          <c:smooth val="0"/>
          <c:extLst>
            <c:ext xmlns:c16="http://schemas.microsoft.com/office/drawing/2014/chart" uri="{C3380CC4-5D6E-409C-BE32-E72D297353CC}">
              <c16:uniqueId val="{00000012-C820-2641-BFBF-E63FB5A11E59}"/>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At val="0"/>
        <c:auto val="1"/>
        <c:lblAlgn val="ctr"/>
        <c:lblOffset val="100"/>
        <c:tickLblSkip val="5"/>
        <c:noMultiLvlLbl val="0"/>
      </c:catAx>
      <c:valAx>
        <c:axId val="250419840"/>
        <c:scaling>
          <c:orientation val="minMax"/>
          <c:max val="6400"/>
          <c:min val="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8651126651126655"/>
          <c:h val="0.88585331000291634"/>
        </c:manualLayout>
      </c:layout>
      <c:lineChart>
        <c:grouping val="standard"/>
        <c:varyColors val="0"/>
        <c:ser>
          <c:idx val="0"/>
          <c:order val="0"/>
          <c:tx>
            <c:strRef>
              <c:f>Sheet1!$B$1</c:f>
              <c:strCache>
                <c:ptCount val="1"/>
                <c:pt idx="0">
                  <c:v>Agriculture</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176</c:v>
                </c:pt>
                <c:pt idx="1">
                  <c:v>193</c:v>
                </c:pt>
                <c:pt idx="2">
                  <c:v>180</c:v>
                </c:pt>
                <c:pt idx="3">
                  <c:v>179</c:v>
                </c:pt>
                <c:pt idx="4">
                  <c:v>150</c:v>
                </c:pt>
                <c:pt idx="5">
                  <c:v>201</c:v>
                </c:pt>
                <c:pt idx="6">
                  <c:v>197</c:v>
                </c:pt>
                <c:pt idx="7">
                  <c:v>198</c:v>
                </c:pt>
                <c:pt idx="8">
                  <c:v>188</c:v>
                </c:pt>
                <c:pt idx="9">
                  <c:v>165</c:v>
                </c:pt>
                <c:pt idx="10">
                  <c:v>171</c:v>
                </c:pt>
                <c:pt idx="11">
                  <c:v>163</c:v>
                </c:pt>
                <c:pt idx="12">
                  <c:v>176</c:v>
                </c:pt>
                <c:pt idx="13">
                  <c:v>135</c:v>
                </c:pt>
                <c:pt idx="14">
                  <c:v>147</c:v>
                </c:pt>
                <c:pt idx="15">
                  <c:v>133</c:v>
                </c:pt>
                <c:pt idx="16">
                  <c:v>156</c:v>
                </c:pt>
                <c:pt idx="17">
                  <c:v>114</c:v>
                </c:pt>
                <c:pt idx="18">
                  <c:v>123</c:v>
                </c:pt>
                <c:pt idx="19">
                  <c:v>115</c:v>
                </c:pt>
                <c:pt idx="20">
                  <c:v>124</c:v>
                </c:pt>
                <c:pt idx="21">
                  <c:v>108</c:v>
                </c:pt>
                <c:pt idx="22">
                  <c:v>91</c:v>
                </c:pt>
                <c:pt idx="23">
                  <c:v>82</c:v>
                </c:pt>
                <c:pt idx="24">
                  <c:v>95</c:v>
                </c:pt>
                <c:pt idx="25">
                  <c:v>104</c:v>
                </c:pt>
                <c:pt idx="26">
                  <c:v>102</c:v>
                </c:pt>
                <c:pt idx="27">
                  <c:v>107</c:v>
                </c:pt>
                <c:pt idx="28">
                  <c:v>93</c:v>
                </c:pt>
                <c:pt idx="29">
                  <c:v>77</c:v>
                </c:pt>
                <c:pt idx="30">
                  <c:v>91</c:v>
                </c:pt>
                <c:pt idx="31">
                  <c:v>67</c:v>
                </c:pt>
                <c:pt idx="32">
                  <c:v>56</c:v>
                </c:pt>
                <c:pt idx="33">
                  <c:v>76</c:v>
                </c:pt>
                <c:pt idx="34">
                  <c:v>62</c:v>
                </c:pt>
                <c:pt idx="35">
                  <c:v>49</c:v>
                </c:pt>
                <c:pt idx="36">
                  <c:v>47</c:v>
                </c:pt>
                <c:pt idx="37">
                  <c:v>41</c:v>
                </c:pt>
                <c:pt idx="38">
                  <c:v>32</c:v>
                </c:pt>
                <c:pt idx="39">
                  <c:v>44</c:v>
                </c:pt>
                <c:pt idx="40">
                  <c:v>35</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Architecture</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168</c:v>
                </c:pt>
                <c:pt idx="1">
                  <c:v>174</c:v>
                </c:pt>
                <c:pt idx="2">
                  <c:v>122</c:v>
                </c:pt>
                <c:pt idx="3">
                  <c:v>112</c:v>
                </c:pt>
                <c:pt idx="4">
                  <c:v>78</c:v>
                </c:pt>
                <c:pt idx="5">
                  <c:v>110</c:v>
                </c:pt>
                <c:pt idx="6">
                  <c:v>117</c:v>
                </c:pt>
                <c:pt idx="7">
                  <c:v>153</c:v>
                </c:pt>
                <c:pt idx="8">
                  <c:v>197</c:v>
                </c:pt>
                <c:pt idx="9">
                  <c:v>183</c:v>
                </c:pt>
                <c:pt idx="10">
                  <c:v>219</c:v>
                </c:pt>
                <c:pt idx="11">
                  <c:v>244</c:v>
                </c:pt>
                <c:pt idx="12">
                  <c:v>203</c:v>
                </c:pt>
                <c:pt idx="13">
                  <c:v>200</c:v>
                </c:pt>
                <c:pt idx="14">
                  <c:v>194</c:v>
                </c:pt>
                <c:pt idx="15">
                  <c:v>211</c:v>
                </c:pt>
                <c:pt idx="16">
                  <c:v>193</c:v>
                </c:pt>
                <c:pt idx="17">
                  <c:v>205</c:v>
                </c:pt>
                <c:pt idx="18">
                  <c:v>205</c:v>
                </c:pt>
                <c:pt idx="19">
                  <c:v>196</c:v>
                </c:pt>
                <c:pt idx="20">
                  <c:v>233</c:v>
                </c:pt>
                <c:pt idx="21">
                  <c:v>201</c:v>
                </c:pt>
                <c:pt idx="22">
                  <c:v>160</c:v>
                </c:pt>
                <c:pt idx="23">
                  <c:v>171</c:v>
                </c:pt>
                <c:pt idx="24">
                  <c:v>170</c:v>
                </c:pt>
                <c:pt idx="25">
                  <c:v>132</c:v>
                </c:pt>
                <c:pt idx="26">
                  <c:v>111</c:v>
                </c:pt>
                <c:pt idx="27">
                  <c:v>154</c:v>
                </c:pt>
                <c:pt idx="28">
                  <c:v>127</c:v>
                </c:pt>
                <c:pt idx="29">
                  <c:v>95</c:v>
                </c:pt>
                <c:pt idx="30">
                  <c:v>99</c:v>
                </c:pt>
                <c:pt idx="31">
                  <c:v>85</c:v>
                </c:pt>
                <c:pt idx="32">
                  <c:v>77</c:v>
                </c:pt>
                <c:pt idx="33">
                  <c:v>99</c:v>
                </c:pt>
                <c:pt idx="34">
                  <c:v>64</c:v>
                </c:pt>
                <c:pt idx="35">
                  <c:v>65</c:v>
                </c:pt>
                <c:pt idx="36">
                  <c:v>68</c:v>
                </c:pt>
                <c:pt idx="37">
                  <c:v>38</c:v>
                </c:pt>
                <c:pt idx="38">
                  <c:v>64</c:v>
                </c:pt>
                <c:pt idx="39">
                  <c:v>33</c:v>
                </c:pt>
                <c:pt idx="40">
                  <c:v>33</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Dental Studies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161</c:v>
                </c:pt>
                <c:pt idx="1">
                  <c:v>217</c:v>
                </c:pt>
                <c:pt idx="2">
                  <c:v>189</c:v>
                </c:pt>
                <c:pt idx="3">
                  <c:v>208</c:v>
                </c:pt>
                <c:pt idx="4">
                  <c:v>177</c:v>
                </c:pt>
                <c:pt idx="5">
                  <c:v>223</c:v>
                </c:pt>
                <c:pt idx="6">
                  <c:v>234</c:v>
                </c:pt>
                <c:pt idx="7">
                  <c:v>204</c:v>
                </c:pt>
                <c:pt idx="8">
                  <c:v>209</c:v>
                </c:pt>
                <c:pt idx="9">
                  <c:v>208</c:v>
                </c:pt>
                <c:pt idx="10">
                  <c:v>181</c:v>
                </c:pt>
                <c:pt idx="11">
                  <c:v>202</c:v>
                </c:pt>
                <c:pt idx="12">
                  <c:v>153</c:v>
                </c:pt>
                <c:pt idx="13">
                  <c:v>164</c:v>
                </c:pt>
                <c:pt idx="14">
                  <c:v>150</c:v>
                </c:pt>
                <c:pt idx="15">
                  <c:v>127</c:v>
                </c:pt>
                <c:pt idx="16">
                  <c:v>123</c:v>
                </c:pt>
                <c:pt idx="17">
                  <c:v>131</c:v>
                </c:pt>
                <c:pt idx="18">
                  <c:v>136</c:v>
                </c:pt>
                <c:pt idx="19">
                  <c:v>118</c:v>
                </c:pt>
                <c:pt idx="20">
                  <c:v>102</c:v>
                </c:pt>
                <c:pt idx="21">
                  <c:v>121</c:v>
                </c:pt>
                <c:pt idx="22">
                  <c:v>108</c:v>
                </c:pt>
                <c:pt idx="23">
                  <c:v>109</c:v>
                </c:pt>
                <c:pt idx="24">
                  <c:v>88</c:v>
                </c:pt>
                <c:pt idx="25">
                  <c:v>103</c:v>
                </c:pt>
                <c:pt idx="26">
                  <c:v>97</c:v>
                </c:pt>
                <c:pt idx="27">
                  <c:v>114</c:v>
                </c:pt>
                <c:pt idx="28">
                  <c:v>119</c:v>
                </c:pt>
                <c:pt idx="29">
                  <c:v>93</c:v>
                </c:pt>
                <c:pt idx="30">
                  <c:v>72</c:v>
                </c:pt>
                <c:pt idx="31">
                  <c:v>77</c:v>
                </c:pt>
                <c:pt idx="32">
                  <c:v>97</c:v>
                </c:pt>
                <c:pt idx="33">
                  <c:v>63</c:v>
                </c:pt>
                <c:pt idx="34">
                  <c:v>74</c:v>
                </c:pt>
                <c:pt idx="35">
                  <c:v>54</c:v>
                </c:pt>
                <c:pt idx="36">
                  <c:v>71</c:v>
                </c:pt>
                <c:pt idx="37">
                  <c:v>64</c:v>
                </c:pt>
                <c:pt idx="38">
                  <c:v>48</c:v>
                </c:pt>
                <c:pt idx="39">
                  <c:v>36</c:v>
                </c:pt>
                <c:pt idx="40">
                  <c:v>32</c:v>
                </c:pt>
              </c:numCache>
            </c:numRef>
          </c:val>
          <c:smooth val="0"/>
          <c:extLst>
            <c:ext xmlns:c16="http://schemas.microsoft.com/office/drawing/2014/chart" uri="{C3380CC4-5D6E-409C-BE32-E72D297353CC}">
              <c16:uniqueId val="{00000008-E303-476E-B1D1-34916A464221}"/>
            </c:ext>
          </c:extLst>
        </c:ser>
        <c:ser>
          <c:idx val="3"/>
          <c:order val="3"/>
          <c:tx>
            <c:strRef>
              <c:f>Sheet1!$E$1</c:f>
              <c:strCache>
                <c:ptCount val="1"/>
                <c:pt idx="0">
                  <c:v>Humanities (Grattan defined)</c:v>
                </c:pt>
              </c:strCache>
            </c:strRef>
          </c:tx>
          <c:spPr>
            <a:ln w="38100">
              <a:solidFill>
                <a:srgbClr val="D4582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1164</c:v>
                </c:pt>
                <c:pt idx="1">
                  <c:v>1179</c:v>
                </c:pt>
                <c:pt idx="2">
                  <c:v>1001</c:v>
                </c:pt>
                <c:pt idx="3">
                  <c:v>964</c:v>
                </c:pt>
                <c:pt idx="4">
                  <c:v>944</c:v>
                </c:pt>
                <c:pt idx="5">
                  <c:v>991</c:v>
                </c:pt>
                <c:pt idx="6">
                  <c:v>974</c:v>
                </c:pt>
                <c:pt idx="7">
                  <c:v>969</c:v>
                </c:pt>
                <c:pt idx="8">
                  <c:v>1019</c:v>
                </c:pt>
                <c:pt idx="9">
                  <c:v>1003</c:v>
                </c:pt>
                <c:pt idx="10">
                  <c:v>1032</c:v>
                </c:pt>
                <c:pt idx="11">
                  <c:v>1065</c:v>
                </c:pt>
                <c:pt idx="12">
                  <c:v>1081</c:v>
                </c:pt>
                <c:pt idx="13">
                  <c:v>1112</c:v>
                </c:pt>
                <c:pt idx="14">
                  <c:v>1177</c:v>
                </c:pt>
                <c:pt idx="15">
                  <c:v>1157</c:v>
                </c:pt>
                <c:pt idx="16">
                  <c:v>1125</c:v>
                </c:pt>
                <c:pt idx="17">
                  <c:v>1220</c:v>
                </c:pt>
                <c:pt idx="18">
                  <c:v>1236</c:v>
                </c:pt>
                <c:pt idx="19">
                  <c:v>1337</c:v>
                </c:pt>
                <c:pt idx="20">
                  <c:v>1270</c:v>
                </c:pt>
                <c:pt idx="21">
                  <c:v>1180</c:v>
                </c:pt>
                <c:pt idx="22">
                  <c:v>1053</c:v>
                </c:pt>
                <c:pt idx="23">
                  <c:v>1081</c:v>
                </c:pt>
                <c:pt idx="24">
                  <c:v>1030</c:v>
                </c:pt>
                <c:pt idx="25">
                  <c:v>1007</c:v>
                </c:pt>
                <c:pt idx="26">
                  <c:v>939</c:v>
                </c:pt>
                <c:pt idx="27">
                  <c:v>1032</c:v>
                </c:pt>
                <c:pt idx="28">
                  <c:v>1057</c:v>
                </c:pt>
                <c:pt idx="29">
                  <c:v>907</c:v>
                </c:pt>
                <c:pt idx="30">
                  <c:v>979</c:v>
                </c:pt>
                <c:pt idx="31">
                  <c:v>928</c:v>
                </c:pt>
                <c:pt idx="32">
                  <c:v>907</c:v>
                </c:pt>
                <c:pt idx="33">
                  <c:v>898</c:v>
                </c:pt>
                <c:pt idx="34">
                  <c:v>940</c:v>
                </c:pt>
                <c:pt idx="35">
                  <c:v>874</c:v>
                </c:pt>
                <c:pt idx="36">
                  <c:v>969</c:v>
                </c:pt>
                <c:pt idx="37">
                  <c:v>913</c:v>
                </c:pt>
                <c:pt idx="38">
                  <c:v>948</c:v>
                </c:pt>
                <c:pt idx="39">
                  <c:v>908</c:v>
                </c:pt>
                <c:pt idx="40">
                  <c:v>877</c:v>
                </c:pt>
              </c:numCache>
            </c:numRef>
          </c:val>
          <c:smooth val="0"/>
          <c:extLst>
            <c:ext xmlns:c16="http://schemas.microsoft.com/office/drawing/2014/chart" uri="{C3380CC4-5D6E-409C-BE32-E72D297353CC}">
              <c16:uniqueId val="{00000006-C820-2641-BFBF-E63FB5A11E59}"/>
            </c:ext>
          </c:extLst>
        </c:ser>
        <c:ser>
          <c:idx val="4"/>
          <c:order val="4"/>
          <c:tx>
            <c:strRef>
              <c:f>Sheet1!$F$1</c:f>
              <c:strCache>
                <c:ptCount val="1"/>
                <c:pt idx="0">
                  <c:v>Mathematical Sciences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60</c:v>
                </c:pt>
                <c:pt idx="1">
                  <c:v>50</c:v>
                </c:pt>
                <c:pt idx="2">
                  <c:v>65</c:v>
                </c:pt>
                <c:pt idx="3">
                  <c:v>59</c:v>
                </c:pt>
                <c:pt idx="4">
                  <c:v>72</c:v>
                </c:pt>
                <c:pt idx="5">
                  <c:v>68</c:v>
                </c:pt>
                <c:pt idx="6">
                  <c:v>85</c:v>
                </c:pt>
                <c:pt idx="7">
                  <c:v>73</c:v>
                </c:pt>
                <c:pt idx="8">
                  <c:v>86</c:v>
                </c:pt>
                <c:pt idx="9">
                  <c:v>87</c:v>
                </c:pt>
                <c:pt idx="10">
                  <c:v>98</c:v>
                </c:pt>
                <c:pt idx="11">
                  <c:v>105</c:v>
                </c:pt>
                <c:pt idx="12">
                  <c:v>115</c:v>
                </c:pt>
                <c:pt idx="13">
                  <c:v>126</c:v>
                </c:pt>
                <c:pt idx="14">
                  <c:v>148</c:v>
                </c:pt>
                <c:pt idx="15">
                  <c:v>143</c:v>
                </c:pt>
                <c:pt idx="16">
                  <c:v>149</c:v>
                </c:pt>
                <c:pt idx="17">
                  <c:v>159</c:v>
                </c:pt>
                <c:pt idx="18">
                  <c:v>183</c:v>
                </c:pt>
                <c:pt idx="19">
                  <c:v>220</c:v>
                </c:pt>
                <c:pt idx="20">
                  <c:v>211</c:v>
                </c:pt>
                <c:pt idx="21">
                  <c:v>203</c:v>
                </c:pt>
                <c:pt idx="22">
                  <c:v>210</c:v>
                </c:pt>
                <c:pt idx="23">
                  <c:v>188</c:v>
                </c:pt>
                <c:pt idx="24">
                  <c:v>201</c:v>
                </c:pt>
                <c:pt idx="25">
                  <c:v>194</c:v>
                </c:pt>
                <c:pt idx="26">
                  <c:v>181</c:v>
                </c:pt>
                <c:pt idx="27">
                  <c:v>192</c:v>
                </c:pt>
                <c:pt idx="28">
                  <c:v>159</c:v>
                </c:pt>
                <c:pt idx="29">
                  <c:v>152</c:v>
                </c:pt>
                <c:pt idx="30">
                  <c:v>135</c:v>
                </c:pt>
                <c:pt idx="31">
                  <c:v>151</c:v>
                </c:pt>
                <c:pt idx="32">
                  <c:v>147</c:v>
                </c:pt>
                <c:pt idx="33">
                  <c:v>130</c:v>
                </c:pt>
                <c:pt idx="34">
                  <c:v>133</c:v>
                </c:pt>
                <c:pt idx="35">
                  <c:v>143</c:v>
                </c:pt>
                <c:pt idx="36">
                  <c:v>127</c:v>
                </c:pt>
                <c:pt idx="37">
                  <c:v>136</c:v>
                </c:pt>
                <c:pt idx="38">
                  <c:v>135</c:v>
                </c:pt>
                <c:pt idx="39">
                  <c:v>113</c:v>
                </c:pt>
                <c:pt idx="40">
                  <c:v>123</c:v>
                </c:pt>
              </c:numCache>
            </c:numRef>
          </c:val>
          <c:smooth val="0"/>
          <c:extLst>
            <c:ext xmlns:c16="http://schemas.microsoft.com/office/drawing/2014/chart" uri="{C3380CC4-5D6E-409C-BE32-E72D297353CC}">
              <c16:uniqueId val="{00000007-C820-2641-BFBF-E63FB5A11E59}"/>
            </c:ext>
          </c:extLst>
        </c:ser>
        <c:ser>
          <c:idx val="5"/>
          <c:order val="5"/>
          <c:tx>
            <c:strRef>
              <c:f>Sheet1!$G$1</c:f>
              <c:strCache>
                <c:ptCount val="1"/>
                <c:pt idx="0">
                  <c:v>Medical Studies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Sheet1!$G$2:$G$42</c:f>
              <c:numCache>
                <c:formatCode>General</c:formatCode>
                <c:ptCount val="41"/>
                <c:pt idx="0">
                  <c:v>603</c:v>
                </c:pt>
                <c:pt idx="1">
                  <c:v>609</c:v>
                </c:pt>
                <c:pt idx="2">
                  <c:v>712</c:v>
                </c:pt>
                <c:pt idx="3">
                  <c:v>811</c:v>
                </c:pt>
                <c:pt idx="4">
                  <c:v>737</c:v>
                </c:pt>
                <c:pt idx="5">
                  <c:v>805</c:v>
                </c:pt>
                <c:pt idx="6">
                  <c:v>810</c:v>
                </c:pt>
                <c:pt idx="7">
                  <c:v>735</c:v>
                </c:pt>
                <c:pt idx="8">
                  <c:v>706</c:v>
                </c:pt>
                <c:pt idx="9">
                  <c:v>678</c:v>
                </c:pt>
                <c:pt idx="10">
                  <c:v>690</c:v>
                </c:pt>
                <c:pt idx="11">
                  <c:v>607</c:v>
                </c:pt>
                <c:pt idx="12">
                  <c:v>562</c:v>
                </c:pt>
                <c:pt idx="13">
                  <c:v>465</c:v>
                </c:pt>
                <c:pt idx="14">
                  <c:v>444</c:v>
                </c:pt>
                <c:pt idx="15">
                  <c:v>447</c:v>
                </c:pt>
                <c:pt idx="16">
                  <c:v>515</c:v>
                </c:pt>
                <c:pt idx="17">
                  <c:v>474</c:v>
                </c:pt>
                <c:pt idx="18">
                  <c:v>410</c:v>
                </c:pt>
                <c:pt idx="19">
                  <c:v>480</c:v>
                </c:pt>
                <c:pt idx="20">
                  <c:v>379</c:v>
                </c:pt>
                <c:pt idx="21">
                  <c:v>415</c:v>
                </c:pt>
                <c:pt idx="22">
                  <c:v>369</c:v>
                </c:pt>
                <c:pt idx="23">
                  <c:v>401</c:v>
                </c:pt>
                <c:pt idx="24">
                  <c:v>377</c:v>
                </c:pt>
                <c:pt idx="25">
                  <c:v>388</c:v>
                </c:pt>
                <c:pt idx="26">
                  <c:v>365</c:v>
                </c:pt>
                <c:pt idx="27">
                  <c:v>373</c:v>
                </c:pt>
                <c:pt idx="28">
                  <c:v>384</c:v>
                </c:pt>
                <c:pt idx="29">
                  <c:v>348</c:v>
                </c:pt>
                <c:pt idx="30">
                  <c:v>358</c:v>
                </c:pt>
                <c:pt idx="31">
                  <c:v>341</c:v>
                </c:pt>
                <c:pt idx="32">
                  <c:v>297</c:v>
                </c:pt>
                <c:pt idx="33">
                  <c:v>321</c:v>
                </c:pt>
                <c:pt idx="34">
                  <c:v>352</c:v>
                </c:pt>
                <c:pt idx="35">
                  <c:v>313</c:v>
                </c:pt>
                <c:pt idx="36">
                  <c:v>307</c:v>
                </c:pt>
                <c:pt idx="37">
                  <c:v>247</c:v>
                </c:pt>
                <c:pt idx="38">
                  <c:v>219</c:v>
                </c:pt>
                <c:pt idx="39">
                  <c:v>218</c:v>
                </c:pt>
                <c:pt idx="40">
                  <c:v>155</c:v>
                </c:pt>
              </c:numCache>
            </c:numRef>
          </c:val>
          <c:smooth val="0"/>
          <c:extLst>
            <c:ext xmlns:c16="http://schemas.microsoft.com/office/drawing/2014/chart" uri="{C3380CC4-5D6E-409C-BE32-E72D297353CC}">
              <c16:uniqueId val="{00000008-C820-2641-BFBF-E63FB5A11E59}"/>
            </c:ext>
          </c:extLst>
        </c:ser>
        <c:ser>
          <c:idx val="6"/>
          <c:order val="6"/>
          <c:tx>
            <c:strRef>
              <c:f>Sheet1!$H$1</c:f>
              <c:strCache>
                <c:ptCount val="1"/>
                <c:pt idx="0">
                  <c:v>Nursing</c:v>
                </c:pt>
              </c:strCache>
            </c:strRef>
          </c:tx>
          <c:spPr>
            <a:ln w="38100">
              <a:solidFill>
                <a:srgbClr val="621214">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3401</c:v>
                </c:pt>
                <c:pt idx="1">
                  <c:v>3342</c:v>
                </c:pt>
                <c:pt idx="2">
                  <c:v>3273</c:v>
                </c:pt>
                <c:pt idx="3">
                  <c:v>3357</c:v>
                </c:pt>
                <c:pt idx="4">
                  <c:v>3359</c:v>
                </c:pt>
                <c:pt idx="5">
                  <c:v>3429</c:v>
                </c:pt>
                <c:pt idx="6">
                  <c:v>3460</c:v>
                </c:pt>
                <c:pt idx="7">
                  <c:v>3457</c:v>
                </c:pt>
                <c:pt idx="8">
                  <c:v>3412</c:v>
                </c:pt>
                <c:pt idx="9">
                  <c:v>3159</c:v>
                </c:pt>
                <c:pt idx="10">
                  <c:v>3115</c:v>
                </c:pt>
                <c:pt idx="11">
                  <c:v>2926</c:v>
                </c:pt>
                <c:pt idx="12">
                  <c:v>2931</c:v>
                </c:pt>
                <c:pt idx="13">
                  <c:v>2887</c:v>
                </c:pt>
                <c:pt idx="14">
                  <c:v>3047</c:v>
                </c:pt>
                <c:pt idx="15">
                  <c:v>3346</c:v>
                </c:pt>
                <c:pt idx="16">
                  <c:v>3629</c:v>
                </c:pt>
                <c:pt idx="17">
                  <c:v>3848</c:v>
                </c:pt>
                <c:pt idx="18">
                  <c:v>4084</c:v>
                </c:pt>
                <c:pt idx="19">
                  <c:v>3952</c:v>
                </c:pt>
                <c:pt idx="20">
                  <c:v>3780</c:v>
                </c:pt>
                <c:pt idx="21">
                  <c:v>3443</c:v>
                </c:pt>
                <c:pt idx="22">
                  <c:v>3321</c:v>
                </c:pt>
                <c:pt idx="23">
                  <c:v>3118</c:v>
                </c:pt>
                <c:pt idx="24">
                  <c:v>2920</c:v>
                </c:pt>
                <c:pt idx="25">
                  <c:v>2961</c:v>
                </c:pt>
                <c:pt idx="26">
                  <c:v>3069</c:v>
                </c:pt>
                <c:pt idx="27">
                  <c:v>3236</c:v>
                </c:pt>
                <c:pt idx="28">
                  <c:v>3434</c:v>
                </c:pt>
                <c:pt idx="29">
                  <c:v>3499</c:v>
                </c:pt>
                <c:pt idx="30">
                  <c:v>3520</c:v>
                </c:pt>
                <c:pt idx="31">
                  <c:v>3827</c:v>
                </c:pt>
                <c:pt idx="32">
                  <c:v>4078</c:v>
                </c:pt>
                <c:pt idx="33">
                  <c:v>3904</c:v>
                </c:pt>
                <c:pt idx="34">
                  <c:v>3651</c:v>
                </c:pt>
                <c:pt idx="35">
                  <c:v>3538</c:v>
                </c:pt>
                <c:pt idx="36">
                  <c:v>3672</c:v>
                </c:pt>
                <c:pt idx="37">
                  <c:v>3428</c:v>
                </c:pt>
                <c:pt idx="38">
                  <c:v>3202</c:v>
                </c:pt>
                <c:pt idx="39">
                  <c:v>3031</c:v>
                </c:pt>
                <c:pt idx="40">
                  <c:v>3002</c:v>
                </c:pt>
              </c:numCache>
            </c:numRef>
          </c:val>
          <c:smooth val="0"/>
          <c:extLst>
            <c:ext xmlns:c16="http://schemas.microsoft.com/office/drawing/2014/chart" uri="{C3380CC4-5D6E-409C-BE32-E72D297353CC}">
              <c16:uniqueId val="{00000009-C820-2641-BFBF-E63FB5A11E59}"/>
            </c:ext>
          </c:extLst>
        </c:ser>
        <c:ser>
          <c:idx val="7"/>
          <c:order val="7"/>
          <c:tx>
            <c:strRef>
              <c:f>Sheet1!$I$1</c:f>
              <c:strCache>
                <c:ptCount val="1"/>
                <c:pt idx="0">
                  <c:v>Performing Arts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460</c:v>
                </c:pt>
                <c:pt idx="1">
                  <c:v>438</c:v>
                </c:pt>
                <c:pt idx="2">
                  <c:v>346</c:v>
                </c:pt>
                <c:pt idx="3">
                  <c:v>345</c:v>
                </c:pt>
                <c:pt idx="4">
                  <c:v>337</c:v>
                </c:pt>
                <c:pt idx="5">
                  <c:v>345</c:v>
                </c:pt>
                <c:pt idx="6">
                  <c:v>326</c:v>
                </c:pt>
                <c:pt idx="7">
                  <c:v>318</c:v>
                </c:pt>
                <c:pt idx="8">
                  <c:v>358</c:v>
                </c:pt>
                <c:pt idx="9">
                  <c:v>325</c:v>
                </c:pt>
                <c:pt idx="10">
                  <c:v>278</c:v>
                </c:pt>
                <c:pt idx="11">
                  <c:v>303</c:v>
                </c:pt>
                <c:pt idx="12">
                  <c:v>322</c:v>
                </c:pt>
                <c:pt idx="13">
                  <c:v>291</c:v>
                </c:pt>
                <c:pt idx="14">
                  <c:v>289</c:v>
                </c:pt>
                <c:pt idx="15">
                  <c:v>257</c:v>
                </c:pt>
                <c:pt idx="16">
                  <c:v>252</c:v>
                </c:pt>
                <c:pt idx="17">
                  <c:v>252</c:v>
                </c:pt>
                <c:pt idx="18">
                  <c:v>229</c:v>
                </c:pt>
                <c:pt idx="19">
                  <c:v>299</c:v>
                </c:pt>
                <c:pt idx="20">
                  <c:v>231</c:v>
                </c:pt>
                <c:pt idx="21">
                  <c:v>217</c:v>
                </c:pt>
                <c:pt idx="22">
                  <c:v>202</c:v>
                </c:pt>
                <c:pt idx="23">
                  <c:v>179</c:v>
                </c:pt>
                <c:pt idx="24">
                  <c:v>170</c:v>
                </c:pt>
                <c:pt idx="25">
                  <c:v>163</c:v>
                </c:pt>
                <c:pt idx="26">
                  <c:v>119</c:v>
                </c:pt>
                <c:pt idx="27">
                  <c:v>152</c:v>
                </c:pt>
                <c:pt idx="28">
                  <c:v>145</c:v>
                </c:pt>
                <c:pt idx="29">
                  <c:v>126</c:v>
                </c:pt>
                <c:pt idx="30">
                  <c:v>152</c:v>
                </c:pt>
                <c:pt idx="31">
                  <c:v>128</c:v>
                </c:pt>
                <c:pt idx="32">
                  <c:v>140</c:v>
                </c:pt>
                <c:pt idx="33">
                  <c:v>107</c:v>
                </c:pt>
                <c:pt idx="34">
                  <c:v>96</c:v>
                </c:pt>
                <c:pt idx="35">
                  <c:v>103</c:v>
                </c:pt>
                <c:pt idx="36">
                  <c:v>95</c:v>
                </c:pt>
                <c:pt idx="37">
                  <c:v>98</c:v>
                </c:pt>
                <c:pt idx="38">
                  <c:v>92</c:v>
                </c:pt>
                <c:pt idx="39">
                  <c:v>61</c:v>
                </c:pt>
                <c:pt idx="40">
                  <c:v>55</c:v>
                </c:pt>
              </c:numCache>
            </c:numRef>
          </c:val>
          <c:smooth val="0"/>
          <c:extLst>
            <c:ext xmlns:c16="http://schemas.microsoft.com/office/drawing/2014/chart" uri="{C3380CC4-5D6E-409C-BE32-E72D297353CC}">
              <c16:uniqueId val="{0000000A-C820-2641-BFBF-E63FB5A11E59}"/>
            </c:ext>
          </c:extLst>
        </c:ser>
        <c:ser>
          <c:idx val="8"/>
          <c:order val="8"/>
          <c:tx>
            <c:strRef>
              <c:f>Sheet1!$J$1</c:f>
              <c:strCache>
                <c:ptCount val="1"/>
                <c:pt idx="0">
                  <c:v>Visual Arts and Crafts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458</c:v>
                </c:pt>
                <c:pt idx="1">
                  <c:v>410</c:v>
                </c:pt>
                <c:pt idx="2">
                  <c:v>392</c:v>
                </c:pt>
                <c:pt idx="3">
                  <c:v>372</c:v>
                </c:pt>
                <c:pt idx="4">
                  <c:v>382</c:v>
                </c:pt>
                <c:pt idx="5">
                  <c:v>346</c:v>
                </c:pt>
                <c:pt idx="6">
                  <c:v>354</c:v>
                </c:pt>
                <c:pt idx="7">
                  <c:v>372</c:v>
                </c:pt>
                <c:pt idx="8">
                  <c:v>382</c:v>
                </c:pt>
                <c:pt idx="9">
                  <c:v>354</c:v>
                </c:pt>
                <c:pt idx="10">
                  <c:v>327</c:v>
                </c:pt>
                <c:pt idx="11">
                  <c:v>310</c:v>
                </c:pt>
                <c:pt idx="12">
                  <c:v>350</c:v>
                </c:pt>
                <c:pt idx="13">
                  <c:v>397</c:v>
                </c:pt>
                <c:pt idx="14">
                  <c:v>335</c:v>
                </c:pt>
                <c:pt idx="15">
                  <c:v>334</c:v>
                </c:pt>
                <c:pt idx="16">
                  <c:v>365</c:v>
                </c:pt>
                <c:pt idx="17">
                  <c:v>355</c:v>
                </c:pt>
                <c:pt idx="18">
                  <c:v>377</c:v>
                </c:pt>
                <c:pt idx="19">
                  <c:v>420</c:v>
                </c:pt>
                <c:pt idx="20">
                  <c:v>365</c:v>
                </c:pt>
                <c:pt idx="21">
                  <c:v>316</c:v>
                </c:pt>
                <c:pt idx="22">
                  <c:v>314</c:v>
                </c:pt>
                <c:pt idx="23">
                  <c:v>259</c:v>
                </c:pt>
                <c:pt idx="24">
                  <c:v>294</c:v>
                </c:pt>
                <c:pt idx="25">
                  <c:v>215</c:v>
                </c:pt>
                <c:pt idx="26">
                  <c:v>250</c:v>
                </c:pt>
                <c:pt idx="27">
                  <c:v>223</c:v>
                </c:pt>
                <c:pt idx="28">
                  <c:v>231</c:v>
                </c:pt>
                <c:pt idx="29">
                  <c:v>208</c:v>
                </c:pt>
                <c:pt idx="30">
                  <c:v>192</c:v>
                </c:pt>
                <c:pt idx="31">
                  <c:v>191</c:v>
                </c:pt>
                <c:pt idx="32">
                  <c:v>199</c:v>
                </c:pt>
                <c:pt idx="33">
                  <c:v>160</c:v>
                </c:pt>
                <c:pt idx="34">
                  <c:v>174</c:v>
                </c:pt>
                <c:pt idx="35">
                  <c:v>183</c:v>
                </c:pt>
                <c:pt idx="36">
                  <c:v>142</c:v>
                </c:pt>
                <c:pt idx="37">
                  <c:v>145</c:v>
                </c:pt>
                <c:pt idx="38">
                  <c:v>130</c:v>
                </c:pt>
                <c:pt idx="39">
                  <c:v>94</c:v>
                </c:pt>
                <c:pt idx="40">
                  <c:v>133</c:v>
                </c:pt>
              </c:numCache>
            </c:numRef>
          </c:val>
          <c:smooth val="0"/>
          <c:extLst>
            <c:ext xmlns:c16="http://schemas.microsoft.com/office/drawing/2014/chart" uri="{C3380CC4-5D6E-409C-BE32-E72D297353CC}">
              <c16:uniqueId val="{0000000B-C820-2641-BFBF-E63FB5A11E59}"/>
            </c:ext>
          </c:extLst>
        </c:ser>
        <c:ser>
          <c:idx val="9"/>
          <c:order val="9"/>
          <c:tx>
            <c:strRef>
              <c:f>Sheet1!$K$1</c:f>
              <c:strCache>
                <c:ptCount val="1"/>
                <c:pt idx="0">
                  <c:v>Health (other)</c:v>
                </c:pt>
              </c:strCache>
            </c:strRef>
          </c:tx>
          <c:spPr>
            <a:ln w="38100">
              <a:solidFill>
                <a:srgbClr val="FFE07F"/>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Sheet1!$K$2:$K$42</c:f>
              <c:numCache>
                <c:formatCode>General</c:formatCode>
                <c:ptCount val="41"/>
                <c:pt idx="0">
                  <c:v>3416</c:v>
                </c:pt>
                <c:pt idx="1">
                  <c:v>3552</c:v>
                </c:pt>
                <c:pt idx="2">
                  <c:v>3600</c:v>
                </c:pt>
                <c:pt idx="3">
                  <c:v>3450</c:v>
                </c:pt>
                <c:pt idx="4">
                  <c:v>3279</c:v>
                </c:pt>
                <c:pt idx="5">
                  <c:v>3349</c:v>
                </c:pt>
                <c:pt idx="6">
                  <c:v>3205</c:v>
                </c:pt>
                <c:pt idx="7">
                  <c:v>3185</c:v>
                </c:pt>
                <c:pt idx="8">
                  <c:v>3157</c:v>
                </c:pt>
                <c:pt idx="9">
                  <c:v>2959</c:v>
                </c:pt>
                <c:pt idx="10">
                  <c:v>2802</c:v>
                </c:pt>
                <c:pt idx="11">
                  <c:v>2715</c:v>
                </c:pt>
                <c:pt idx="12">
                  <c:v>2547</c:v>
                </c:pt>
                <c:pt idx="13">
                  <c:v>2467</c:v>
                </c:pt>
                <c:pt idx="14">
                  <c:v>2246</c:v>
                </c:pt>
                <c:pt idx="15">
                  <c:v>2193</c:v>
                </c:pt>
                <c:pt idx="16">
                  <c:v>2181</c:v>
                </c:pt>
                <c:pt idx="17">
                  <c:v>2075</c:v>
                </c:pt>
                <c:pt idx="18">
                  <c:v>2060</c:v>
                </c:pt>
                <c:pt idx="19">
                  <c:v>2001</c:v>
                </c:pt>
                <c:pt idx="20">
                  <c:v>1928</c:v>
                </c:pt>
                <c:pt idx="21">
                  <c:v>1612</c:v>
                </c:pt>
                <c:pt idx="22">
                  <c:v>1586</c:v>
                </c:pt>
                <c:pt idx="23">
                  <c:v>1440</c:v>
                </c:pt>
                <c:pt idx="24">
                  <c:v>1384</c:v>
                </c:pt>
                <c:pt idx="25">
                  <c:v>1263</c:v>
                </c:pt>
                <c:pt idx="26">
                  <c:v>1234</c:v>
                </c:pt>
                <c:pt idx="27">
                  <c:v>1303</c:v>
                </c:pt>
                <c:pt idx="28">
                  <c:v>1280</c:v>
                </c:pt>
                <c:pt idx="29">
                  <c:v>1184</c:v>
                </c:pt>
                <c:pt idx="30">
                  <c:v>1165</c:v>
                </c:pt>
                <c:pt idx="31">
                  <c:v>1124</c:v>
                </c:pt>
                <c:pt idx="32">
                  <c:v>1096</c:v>
                </c:pt>
                <c:pt idx="33">
                  <c:v>1116</c:v>
                </c:pt>
                <c:pt idx="34">
                  <c:v>1004</c:v>
                </c:pt>
                <c:pt idx="35">
                  <c:v>889</c:v>
                </c:pt>
                <c:pt idx="36">
                  <c:v>762</c:v>
                </c:pt>
                <c:pt idx="37">
                  <c:v>643</c:v>
                </c:pt>
                <c:pt idx="38">
                  <c:v>587</c:v>
                </c:pt>
                <c:pt idx="39">
                  <c:v>479</c:v>
                </c:pt>
                <c:pt idx="40">
                  <c:v>538</c:v>
                </c:pt>
              </c:numCache>
            </c:numRef>
          </c:val>
          <c:smooth val="0"/>
          <c:extLst>
            <c:ext xmlns:c16="http://schemas.microsoft.com/office/drawing/2014/chart" uri="{C3380CC4-5D6E-409C-BE32-E72D297353CC}">
              <c16:uniqueId val="{0000000C-C820-2641-BFBF-E63FB5A11E59}"/>
            </c:ext>
          </c:extLst>
        </c:ser>
        <c:ser>
          <c:idx val="10"/>
          <c:order val="10"/>
          <c:tx>
            <c:strRef>
              <c:f>Sheet1!$L$1</c:f>
              <c:strCache>
                <c:ptCount val="1"/>
                <c:pt idx="0">
                  <c:v>Law</c:v>
                </c:pt>
              </c:strCache>
            </c:strRef>
          </c:tx>
          <c:spPr>
            <a:ln w="38100">
              <a:solidFill>
                <a:srgbClr val="621214"/>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Sheet1!$L$2:$L$42</c:f>
              <c:numCache>
                <c:formatCode>General</c:formatCode>
                <c:ptCount val="41"/>
                <c:pt idx="0">
                  <c:v>1571</c:v>
                </c:pt>
                <c:pt idx="1">
                  <c:v>1571</c:v>
                </c:pt>
                <c:pt idx="2">
                  <c:v>1505</c:v>
                </c:pt>
                <c:pt idx="3">
                  <c:v>1468</c:v>
                </c:pt>
                <c:pt idx="4">
                  <c:v>1362</c:v>
                </c:pt>
                <c:pt idx="5">
                  <c:v>1391</c:v>
                </c:pt>
                <c:pt idx="6">
                  <c:v>1381</c:v>
                </c:pt>
                <c:pt idx="7">
                  <c:v>1345</c:v>
                </c:pt>
                <c:pt idx="8">
                  <c:v>1401</c:v>
                </c:pt>
                <c:pt idx="9">
                  <c:v>1421</c:v>
                </c:pt>
                <c:pt idx="10">
                  <c:v>1299</c:v>
                </c:pt>
                <c:pt idx="11">
                  <c:v>1272</c:v>
                </c:pt>
                <c:pt idx="12">
                  <c:v>1101</c:v>
                </c:pt>
                <c:pt idx="13">
                  <c:v>1219</c:v>
                </c:pt>
                <c:pt idx="14">
                  <c:v>1124</c:v>
                </c:pt>
                <c:pt idx="15">
                  <c:v>1078</c:v>
                </c:pt>
                <c:pt idx="16">
                  <c:v>999</c:v>
                </c:pt>
                <c:pt idx="17">
                  <c:v>1003</c:v>
                </c:pt>
                <c:pt idx="18">
                  <c:v>949</c:v>
                </c:pt>
                <c:pt idx="19">
                  <c:v>939</c:v>
                </c:pt>
                <c:pt idx="20">
                  <c:v>919</c:v>
                </c:pt>
                <c:pt idx="21">
                  <c:v>834</c:v>
                </c:pt>
                <c:pt idx="22">
                  <c:v>729</c:v>
                </c:pt>
                <c:pt idx="23">
                  <c:v>660</c:v>
                </c:pt>
                <c:pt idx="24">
                  <c:v>657</c:v>
                </c:pt>
                <c:pt idx="25">
                  <c:v>643</c:v>
                </c:pt>
                <c:pt idx="26">
                  <c:v>593</c:v>
                </c:pt>
                <c:pt idx="27">
                  <c:v>583</c:v>
                </c:pt>
                <c:pt idx="28">
                  <c:v>585</c:v>
                </c:pt>
                <c:pt idx="29">
                  <c:v>579</c:v>
                </c:pt>
                <c:pt idx="30">
                  <c:v>521</c:v>
                </c:pt>
                <c:pt idx="31">
                  <c:v>493</c:v>
                </c:pt>
                <c:pt idx="32">
                  <c:v>470</c:v>
                </c:pt>
                <c:pt idx="33">
                  <c:v>455</c:v>
                </c:pt>
                <c:pt idx="34">
                  <c:v>411</c:v>
                </c:pt>
                <c:pt idx="35">
                  <c:v>386</c:v>
                </c:pt>
                <c:pt idx="36">
                  <c:v>375</c:v>
                </c:pt>
                <c:pt idx="37">
                  <c:v>347</c:v>
                </c:pt>
                <c:pt idx="38">
                  <c:v>319</c:v>
                </c:pt>
                <c:pt idx="39">
                  <c:v>249</c:v>
                </c:pt>
                <c:pt idx="40">
                  <c:v>245</c:v>
                </c:pt>
              </c:numCache>
            </c:numRef>
          </c:val>
          <c:smooth val="0"/>
          <c:extLst>
            <c:ext xmlns:c16="http://schemas.microsoft.com/office/drawing/2014/chart" uri="{C3380CC4-5D6E-409C-BE32-E72D297353CC}">
              <c16:uniqueId val="{0000000D-C820-2641-BFBF-E63FB5A11E59}"/>
            </c:ext>
          </c:extLst>
        </c:ser>
        <c:ser>
          <c:idx val="11"/>
          <c:order val="11"/>
          <c:tx>
            <c:strRef>
              <c:f>Sheet1!$M$1</c:f>
              <c:strCache>
                <c:ptCount val="1"/>
                <c:pt idx="0">
                  <c:v>Science (excl. maths)</c:v>
                </c:pt>
              </c:strCache>
            </c:strRef>
          </c:tx>
          <c:spPr>
            <a:ln w="38100">
              <a:solidFill>
                <a:srgbClr val="F68B33"/>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Sheet1!$M$2:$M$42</c:f>
              <c:numCache>
                <c:formatCode>General</c:formatCode>
                <c:ptCount val="41"/>
                <c:pt idx="0">
                  <c:v>2328</c:v>
                </c:pt>
                <c:pt idx="1">
                  <c:v>2025</c:v>
                </c:pt>
                <c:pt idx="2">
                  <c:v>1802</c:v>
                </c:pt>
                <c:pt idx="3">
                  <c:v>1771</c:v>
                </c:pt>
                <c:pt idx="4">
                  <c:v>1677</c:v>
                </c:pt>
                <c:pt idx="5">
                  <c:v>1676</c:v>
                </c:pt>
                <c:pt idx="6">
                  <c:v>1881</c:v>
                </c:pt>
                <c:pt idx="7">
                  <c:v>1812</c:v>
                </c:pt>
                <c:pt idx="8">
                  <c:v>1899</c:v>
                </c:pt>
                <c:pt idx="9">
                  <c:v>1809</c:v>
                </c:pt>
                <c:pt idx="10">
                  <c:v>1848</c:v>
                </c:pt>
                <c:pt idx="11">
                  <c:v>1876</c:v>
                </c:pt>
                <c:pt idx="12">
                  <c:v>1872</c:v>
                </c:pt>
                <c:pt idx="13">
                  <c:v>1801</c:v>
                </c:pt>
                <c:pt idx="14">
                  <c:v>2006</c:v>
                </c:pt>
                <c:pt idx="15">
                  <c:v>1861</c:v>
                </c:pt>
                <c:pt idx="16">
                  <c:v>1932</c:v>
                </c:pt>
                <c:pt idx="17">
                  <c:v>1811</c:v>
                </c:pt>
                <c:pt idx="18">
                  <c:v>1838</c:v>
                </c:pt>
                <c:pt idx="19">
                  <c:v>1650</c:v>
                </c:pt>
                <c:pt idx="20">
                  <c:v>1624</c:v>
                </c:pt>
                <c:pt idx="21">
                  <c:v>1455</c:v>
                </c:pt>
                <c:pt idx="22">
                  <c:v>1334</c:v>
                </c:pt>
                <c:pt idx="23">
                  <c:v>1327</c:v>
                </c:pt>
                <c:pt idx="24">
                  <c:v>1198</c:v>
                </c:pt>
                <c:pt idx="25">
                  <c:v>1220</c:v>
                </c:pt>
                <c:pt idx="26">
                  <c:v>1156</c:v>
                </c:pt>
                <c:pt idx="27">
                  <c:v>1054</c:v>
                </c:pt>
                <c:pt idx="28">
                  <c:v>1101</c:v>
                </c:pt>
                <c:pt idx="29">
                  <c:v>1098</c:v>
                </c:pt>
                <c:pt idx="30">
                  <c:v>1038</c:v>
                </c:pt>
                <c:pt idx="31">
                  <c:v>958</c:v>
                </c:pt>
                <c:pt idx="32">
                  <c:v>874</c:v>
                </c:pt>
                <c:pt idx="33">
                  <c:v>850</c:v>
                </c:pt>
                <c:pt idx="34">
                  <c:v>786</c:v>
                </c:pt>
                <c:pt idx="35">
                  <c:v>744</c:v>
                </c:pt>
                <c:pt idx="36">
                  <c:v>712</c:v>
                </c:pt>
                <c:pt idx="37">
                  <c:v>657</c:v>
                </c:pt>
                <c:pt idx="38">
                  <c:v>649</c:v>
                </c:pt>
                <c:pt idx="39">
                  <c:v>608</c:v>
                </c:pt>
                <c:pt idx="40">
                  <c:v>500</c:v>
                </c:pt>
              </c:numCache>
            </c:numRef>
          </c:val>
          <c:smooth val="0"/>
          <c:extLst>
            <c:ext xmlns:c16="http://schemas.microsoft.com/office/drawing/2014/chart" uri="{C3380CC4-5D6E-409C-BE32-E72D297353CC}">
              <c16:uniqueId val="{0000000E-C820-2641-BFBF-E63FB5A11E59}"/>
            </c:ext>
          </c:extLst>
        </c:ser>
        <c:ser>
          <c:idx val="12"/>
          <c:order val="12"/>
          <c:tx>
            <c:strRef>
              <c:f>Sheet1!$N$1</c:f>
              <c:strCache>
                <c:ptCount val="1"/>
                <c:pt idx="0">
                  <c:v>Education</c:v>
                </c:pt>
              </c:strCache>
            </c:strRef>
          </c:tx>
          <c:spPr>
            <a:ln w="38100">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Sheet1!$N$2:$N$42</c:f>
              <c:numCache>
                <c:formatCode>General</c:formatCode>
                <c:ptCount val="41"/>
                <c:pt idx="0">
                  <c:v>5456</c:v>
                </c:pt>
                <c:pt idx="1">
                  <c:v>5685</c:v>
                </c:pt>
                <c:pt idx="2">
                  <c:v>5902</c:v>
                </c:pt>
                <c:pt idx="3">
                  <c:v>5803</c:v>
                </c:pt>
                <c:pt idx="4">
                  <c:v>5928</c:v>
                </c:pt>
                <c:pt idx="5">
                  <c:v>6133</c:v>
                </c:pt>
                <c:pt idx="6">
                  <c:v>6228</c:v>
                </c:pt>
                <c:pt idx="7">
                  <c:v>6362</c:v>
                </c:pt>
                <c:pt idx="8">
                  <c:v>6556</c:v>
                </c:pt>
                <c:pt idx="9">
                  <c:v>6639</c:v>
                </c:pt>
                <c:pt idx="10">
                  <c:v>6666</c:v>
                </c:pt>
                <c:pt idx="11">
                  <c:v>6510</c:v>
                </c:pt>
                <c:pt idx="12">
                  <c:v>6366</c:v>
                </c:pt>
                <c:pt idx="13">
                  <c:v>5948</c:v>
                </c:pt>
                <c:pt idx="14">
                  <c:v>5992</c:v>
                </c:pt>
                <c:pt idx="15">
                  <c:v>5791</c:v>
                </c:pt>
                <c:pt idx="16">
                  <c:v>5829</c:v>
                </c:pt>
                <c:pt idx="17">
                  <c:v>5925</c:v>
                </c:pt>
                <c:pt idx="18">
                  <c:v>6319</c:v>
                </c:pt>
                <c:pt idx="19">
                  <c:v>6528</c:v>
                </c:pt>
                <c:pt idx="20">
                  <c:v>6503</c:v>
                </c:pt>
                <c:pt idx="21">
                  <c:v>5800</c:v>
                </c:pt>
                <c:pt idx="22">
                  <c:v>5635</c:v>
                </c:pt>
                <c:pt idx="23">
                  <c:v>5210</c:v>
                </c:pt>
                <c:pt idx="24">
                  <c:v>4812</c:v>
                </c:pt>
                <c:pt idx="25">
                  <c:v>4797</c:v>
                </c:pt>
                <c:pt idx="26">
                  <c:v>4560</c:v>
                </c:pt>
                <c:pt idx="27">
                  <c:v>4521</c:v>
                </c:pt>
                <c:pt idx="28">
                  <c:v>4447</c:v>
                </c:pt>
                <c:pt idx="29">
                  <c:v>4455</c:v>
                </c:pt>
                <c:pt idx="30">
                  <c:v>4875</c:v>
                </c:pt>
                <c:pt idx="31">
                  <c:v>4646</c:v>
                </c:pt>
                <c:pt idx="32">
                  <c:v>4740</c:v>
                </c:pt>
                <c:pt idx="33">
                  <c:v>4861</c:v>
                </c:pt>
                <c:pt idx="34">
                  <c:v>5101</c:v>
                </c:pt>
                <c:pt idx="35">
                  <c:v>4839</c:v>
                </c:pt>
                <c:pt idx="36">
                  <c:v>4516</c:v>
                </c:pt>
                <c:pt idx="37">
                  <c:v>4413</c:v>
                </c:pt>
                <c:pt idx="38">
                  <c:v>4312</c:v>
                </c:pt>
                <c:pt idx="39">
                  <c:v>3886</c:v>
                </c:pt>
                <c:pt idx="40">
                  <c:v>3558</c:v>
                </c:pt>
              </c:numCache>
            </c:numRef>
          </c:val>
          <c:smooth val="0"/>
          <c:extLst>
            <c:ext xmlns:c16="http://schemas.microsoft.com/office/drawing/2014/chart" uri="{C3380CC4-5D6E-409C-BE32-E72D297353CC}">
              <c16:uniqueId val="{0000000F-C820-2641-BFBF-E63FB5A11E59}"/>
            </c:ext>
          </c:extLst>
        </c:ser>
        <c:ser>
          <c:idx val="13"/>
          <c:order val="13"/>
          <c:tx>
            <c:strRef>
              <c:f>Sheet1!$O$1</c:f>
              <c:strCache>
                <c:ptCount val="1"/>
                <c:pt idx="0">
                  <c:v>Information Technology</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Sheet1!$O$2:$O$42</c:f>
              <c:numCache>
                <c:formatCode>General</c:formatCode>
                <c:ptCount val="41"/>
                <c:pt idx="0">
                  <c:v>214</c:v>
                </c:pt>
                <c:pt idx="1">
                  <c:v>225</c:v>
                </c:pt>
                <c:pt idx="2">
                  <c:v>230</c:v>
                </c:pt>
                <c:pt idx="3">
                  <c:v>283</c:v>
                </c:pt>
                <c:pt idx="4">
                  <c:v>350</c:v>
                </c:pt>
                <c:pt idx="5">
                  <c:v>386</c:v>
                </c:pt>
                <c:pt idx="6">
                  <c:v>573</c:v>
                </c:pt>
                <c:pt idx="7">
                  <c:v>806</c:v>
                </c:pt>
                <c:pt idx="8">
                  <c:v>1009</c:v>
                </c:pt>
                <c:pt idx="9">
                  <c:v>1077</c:v>
                </c:pt>
                <c:pt idx="10">
                  <c:v>1088</c:v>
                </c:pt>
                <c:pt idx="11">
                  <c:v>964</c:v>
                </c:pt>
                <c:pt idx="12">
                  <c:v>913</c:v>
                </c:pt>
                <c:pt idx="13">
                  <c:v>832</c:v>
                </c:pt>
                <c:pt idx="14">
                  <c:v>806</c:v>
                </c:pt>
                <c:pt idx="15">
                  <c:v>762</c:v>
                </c:pt>
                <c:pt idx="16">
                  <c:v>703</c:v>
                </c:pt>
                <c:pt idx="17">
                  <c:v>766</c:v>
                </c:pt>
                <c:pt idx="18">
                  <c:v>802</c:v>
                </c:pt>
                <c:pt idx="19">
                  <c:v>782</c:v>
                </c:pt>
                <c:pt idx="20">
                  <c:v>681</c:v>
                </c:pt>
                <c:pt idx="21">
                  <c:v>687</c:v>
                </c:pt>
                <c:pt idx="22">
                  <c:v>588</c:v>
                </c:pt>
                <c:pt idx="23">
                  <c:v>508</c:v>
                </c:pt>
                <c:pt idx="24">
                  <c:v>507</c:v>
                </c:pt>
                <c:pt idx="25">
                  <c:v>468</c:v>
                </c:pt>
                <c:pt idx="26">
                  <c:v>414</c:v>
                </c:pt>
                <c:pt idx="27">
                  <c:v>443</c:v>
                </c:pt>
                <c:pt idx="28">
                  <c:v>397</c:v>
                </c:pt>
                <c:pt idx="29">
                  <c:v>403</c:v>
                </c:pt>
                <c:pt idx="30">
                  <c:v>376</c:v>
                </c:pt>
                <c:pt idx="31">
                  <c:v>325</c:v>
                </c:pt>
                <c:pt idx="32">
                  <c:v>286</c:v>
                </c:pt>
                <c:pt idx="33">
                  <c:v>244</c:v>
                </c:pt>
                <c:pt idx="34">
                  <c:v>177</c:v>
                </c:pt>
                <c:pt idx="35">
                  <c:v>189</c:v>
                </c:pt>
                <c:pt idx="36">
                  <c:v>127</c:v>
                </c:pt>
                <c:pt idx="37">
                  <c:v>112</c:v>
                </c:pt>
                <c:pt idx="38">
                  <c:v>104</c:v>
                </c:pt>
                <c:pt idx="39">
                  <c:v>67</c:v>
                </c:pt>
                <c:pt idx="40">
                  <c:v>70</c:v>
                </c:pt>
              </c:numCache>
            </c:numRef>
          </c:val>
          <c:smooth val="0"/>
          <c:extLst>
            <c:ext xmlns:c16="http://schemas.microsoft.com/office/drawing/2014/chart" uri="{C3380CC4-5D6E-409C-BE32-E72D297353CC}">
              <c16:uniqueId val="{00000010-C820-2641-BFBF-E63FB5A11E59}"/>
            </c:ext>
          </c:extLst>
        </c:ser>
        <c:ser>
          <c:idx val="14"/>
          <c:order val="14"/>
          <c:tx>
            <c:strRef>
              <c:f>Sheet1!$P$1</c:f>
              <c:strCache>
                <c:ptCount val="1"/>
                <c:pt idx="0">
                  <c:v>Engineering and Related Technologies</c:v>
                </c:pt>
              </c:strCache>
            </c:strRef>
          </c:tx>
          <c:spPr>
            <a:ln w="19050">
              <a:solidFill>
                <a:srgbClr val="6A737B">
                  <a:lumMod val="60000"/>
                  <a:lumOff val="40000"/>
                </a:srgbClr>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Sheet1!$P$2:$P$42</c:f>
              <c:numCache>
                <c:formatCode>General</c:formatCode>
                <c:ptCount val="41"/>
                <c:pt idx="0">
                  <c:v>770</c:v>
                </c:pt>
                <c:pt idx="1">
                  <c:v>759</c:v>
                </c:pt>
                <c:pt idx="2">
                  <c:v>641</c:v>
                </c:pt>
                <c:pt idx="3">
                  <c:v>662</c:v>
                </c:pt>
                <c:pt idx="4">
                  <c:v>603</c:v>
                </c:pt>
                <c:pt idx="5">
                  <c:v>648</c:v>
                </c:pt>
                <c:pt idx="6">
                  <c:v>704</c:v>
                </c:pt>
                <c:pt idx="7">
                  <c:v>773</c:v>
                </c:pt>
                <c:pt idx="8">
                  <c:v>837</c:v>
                </c:pt>
                <c:pt idx="9">
                  <c:v>867</c:v>
                </c:pt>
                <c:pt idx="10">
                  <c:v>868</c:v>
                </c:pt>
                <c:pt idx="11">
                  <c:v>845</c:v>
                </c:pt>
                <c:pt idx="12">
                  <c:v>892</c:v>
                </c:pt>
                <c:pt idx="13">
                  <c:v>690</c:v>
                </c:pt>
                <c:pt idx="14">
                  <c:v>710</c:v>
                </c:pt>
                <c:pt idx="15">
                  <c:v>749</c:v>
                </c:pt>
                <c:pt idx="16">
                  <c:v>718</c:v>
                </c:pt>
                <c:pt idx="17">
                  <c:v>749</c:v>
                </c:pt>
                <c:pt idx="18">
                  <c:v>713</c:v>
                </c:pt>
                <c:pt idx="19">
                  <c:v>637</c:v>
                </c:pt>
                <c:pt idx="20">
                  <c:v>630</c:v>
                </c:pt>
                <c:pt idx="21">
                  <c:v>460</c:v>
                </c:pt>
                <c:pt idx="22">
                  <c:v>516</c:v>
                </c:pt>
                <c:pt idx="23">
                  <c:v>475</c:v>
                </c:pt>
                <c:pt idx="24">
                  <c:v>424</c:v>
                </c:pt>
                <c:pt idx="25">
                  <c:v>428</c:v>
                </c:pt>
                <c:pt idx="26">
                  <c:v>436</c:v>
                </c:pt>
                <c:pt idx="27">
                  <c:v>452</c:v>
                </c:pt>
                <c:pt idx="28">
                  <c:v>498</c:v>
                </c:pt>
                <c:pt idx="29">
                  <c:v>409</c:v>
                </c:pt>
                <c:pt idx="30">
                  <c:v>391</c:v>
                </c:pt>
                <c:pt idx="31">
                  <c:v>353</c:v>
                </c:pt>
                <c:pt idx="32">
                  <c:v>242</c:v>
                </c:pt>
                <c:pt idx="33">
                  <c:v>249</c:v>
                </c:pt>
                <c:pt idx="34">
                  <c:v>228</c:v>
                </c:pt>
                <c:pt idx="35">
                  <c:v>201</c:v>
                </c:pt>
                <c:pt idx="36">
                  <c:v>172</c:v>
                </c:pt>
                <c:pt idx="37">
                  <c:v>177</c:v>
                </c:pt>
                <c:pt idx="38">
                  <c:v>144</c:v>
                </c:pt>
                <c:pt idx="39">
                  <c:v>110</c:v>
                </c:pt>
                <c:pt idx="40">
                  <c:v>91</c:v>
                </c:pt>
              </c:numCache>
            </c:numRef>
          </c:val>
          <c:smooth val="0"/>
          <c:extLst>
            <c:ext xmlns:c16="http://schemas.microsoft.com/office/drawing/2014/chart" uri="{C3380CC4-5D6E-409C-BE32-E72D297353CC}">
              <c16:uniqueId val="{00000011-C820-2641-BFBF-E63FB5A11E59}"/>
            </c:ext>
          </c:extLst>
        </c:ser>
        <c:ser>
          <c:idx val="15"/>
          <c:order val="15"/>
          <c:tx>
            <c:strRef>
              <c:f>Sheet1!$Q$1</c:f>
              <c:strCache>
                <c:ptCount val="1"/>
                <c:pt idx="0">
                  <c:v>Management and Commerce</c:v>
                </c:pt>
              </c:strCache>
            </c:strRef>
          </c:tx>
          <c:spPr>
            <a:ln w="38100">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Sheet1!$Q$2:$Q$42</c:f>
              <c:numCache>
                <c:formatCode>General</c:formatCode>
                <c:ptCount val="41"/>
                <c:pt idx="0">
                  <c:v>6186</c:v>
                </c:pt>
                <c:pt idx="1">
                  <c:v>6431</c:v>
                </c:pt>
                <c:pt idx="2">
                  <c:v>6668</c:v>
                </c:pt>
                <c:pt idx="3">
                  <c:v>6580</c:v>
                </c:pt>
                <c:pt idx="4">
                  <c:v>6670</c:v>
                </c:pt>
                <c:pt idx="5">
                  <c:v>7017</c:v>
                </c:pt>
                <c:pt idx="6">
                  <c:v>7558</c:v>
                </c:pt>
                <c:pt idx="7">
                  <c:v>8018</c:v>
                </c:pt>
                <c:pt idx="8">
                  <c:v>8277</c:v>
                </c:pt>
                <c:pt idx="9">
                  <c:v>8287</c:v>
                </c:pt>
                <c:pt idx="10">
                  <c:v>8049</c:v>
                </c:pt>
                <c:pt idx="11">
                  <c:v>7748</c:v>
                </c:pt>
                <c:pt idx="12">
                  <c:v>7541</c:v>
                </c:pt>
                <c:pt idx="13">
                  <c:v>7357</c:v>
                </c:pt>
                <c:pt idx="14">
                  <c:v>7201</c:v>
                </c:pt>
                <c:pt idx="15">
                  <c:v>6827</c:v>
                </c:pt>
                <c:pt idx="16">
                  <c:v>6573</c:v>
                </c:pt>
                <c:pt idx="17">
                  <c:v>6400</c:v>
                </c:pt>
                <c:pt idx="18">
                  <c:v>6332</c:v>
                </c:pt>
                <c:pt idx="19">
                  <c:v>6295</c:v>
                </c:pt>
                <c:pt idx="20">
                  <c:v>6188</c:v>
                </c:pt>
                <c:pt idx="21">
                  <c:v>5379</c:v>
                </c:pt>
                <c:pt idx="22">
                  <c:v>4759</c:v>
                </c:pt>
                <c:pt idx="23">
                  <c:v>4361</c:v>
                </c:pt>
                <c:pt idx="24">
                  <c:v>3724</c:v>
                </c:pt>
                <c:pt idx="25">
                  <c:v>3504</c:v>
                </c:pt>
                <c:pt idx="26">
                  <c:v>3287</c:v>
                </c:pt>
                <c:pt idx="27">
                  <c:v>3316</c:v>
                </c:pt>
                <c:pt idx="28">
                  <c:v>3072</c:v>
                </c:pt>
                <c:pt idx="29">
                  <c:v>2912</c:v>
                </c:pt>
                <c:pt idx="30">
                  <c:v>2644</c:v>
                </c:pt>
                <c:pt idx="31">
                  <c:v>2241</c:v>
                </c:pt>
                <c:pt idx="32">
                  <c:v>2118</c:v>
                </c:pt>
                <c:pt idx="33">
                  <c:v>1817</c:v>
                </c:pt>
                <c:pt idx="34">
                  <c:v>1681</c:v>
                </c:pt>
                <c:pt idx="35">
                  <c:v>1628</c:v>
                </c:pt>
                <c:pt idx="36">
                  <c:v>1434</c:v>
                </c:pt>
                <c:pt idx="37">
                  <c:v>1332</c:v>
                </c:pt>
                <c:pt idx="38">
                  <c:v>1224</c:v>
                </c:pt>
                <c:pt idx="39">
                  <c:v>1074</c:v>
                </c:pt>
                <c:pt idx="40">
                  <c:v>925</c:v>
                </c:pt>
              </c:numCache>
            </c:numRef>
          </c:val>
          <c:smooth val="0"/>
          <c:extLst>
            <c:ext xmlns:c16="http://schemas.microsoft.com/office/drawing/2014/chart" uri="{C3380CC4-5D6E-409C-BE32-E72D297353CC}">
              <c16:uniqueId val="{00000012-C820-2641-BFBF-E63FB5A11E59}"/>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At val="0"/>
        <c:auto val="1"/>
        <c:lblAlgn val="ctr"/>
        <c:lblOffset val="100"/>
        <c:tickLblSkip val="5"/>
        <c:noMultiLvlLbl val="0"/>
      </c:catAx>
      <c:valAx>
        <c:axId val="250419840"/>
        <c:scaling>
          <c:orientation val="minMax"/>
          <c:max val="8300"/>
          <c:min val="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823620823620823E-2"/>
          <c:y val="3.7417109822522679E-2"/>
          <c:w val="0.91917637917637918"/>
          <c:h val="0.84398939943831097"/>
        </c:manualLayout>
      </c:layout>
      <c:barChart>
        <c:barDir val="col"/>
        <c:grouping val="clustered"/>
        <c:varyColors val="0"/>
        <c:ser>
          <c:idx val="0"/>
          <c:order val="0"/>
          <c:tx>
            <c:strRef>
              <c:f>Sheet1!$B$1</c:f>
              <c:strCache>
                <c:ptCount val="1"/>
                <c:pt idx="0">
                  <c:v>No or negative</c:v>
                </c:pt>
              </c:strCache>
            </c:strRef>
          </c:tx>
          <c:spPr>
            <a:solidFill>
              <a:schemeClr val="accent4">
                <a:lumMod val="60000"/>
                <a:lumOff val="40000"/>
              </a:schemeClr>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Sheet1!$B$2:$B$10</c:f>
              <c:numCache>
                <c:formatCode>General</c:formatCode>
                <c:ptCount val="9"/>
                <c:pt idx="0">
                  <c:v>2.1029837359718964</c:v>
                </c:pt>
                <c:pt idx="1">
                  <c:v>0.98509220952787602</c:v>
                </c:pt>
                <c:pt idx="2">
                  <c:v>2.0309465081765419</c:v>
                </c:pt>
                <c:pt idx="3">
                  <c:v>2.1962277238431138</c:v>
                </c:pt>
                <c:pt idx="4">
                  <c:v>3.5009642276870383</c:v>
                </c:pt>
                <c:pt idx="5">
                  <c:v>2.0865693241440355</c:v>
                </c:pt>
                <c:pt idx="6">
                  <c:v>2.6699777902097446</c:v>
                </c:pt>
                <c:pt idx="7">
                  <c:v>1.808450383829344</c:v>
                </c:pt>
                <c:pt idx="8">
                  <c:v>4.1035027246752493</c:v>
                </c:pt>
              </c:numCache>
            </c:numRef>
          </c:val>
          <c:extLst>
            <c:ext xmlns:c16="http://schemas.microsoft.com/office/drawing/2014/chart" uri="{C3380CC4-5D6E-409C-BE32-E72D297353CC}">
              <c16:uniqueId val="{00000000-C6E8-2F4C-B661-7C9D79B20CAC}"/>
            </c:ext>
          </c:extLst>
        </c:ser>
        <c:ser>
          <c:idx val="1"/>
          <c:order val="1"/>
          <c:tx>
            <c:strRef>
              <c:f>Sheet1!$C$1</c:f>
              <c:strCache>
                <c:ptCount val="1"/>
                <c:pt idx="0">
                  <c:v>$1-$499 ($7,800-$25,999)</c:v>
                </c:pt>
              </c:strCache>
            </c:strRef>
          </c:tx>
          <c:spPr>
            <a:solidFill>
              <a:schemeClr val="accent4"/>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Sheet1!$C$2:$C$10</c:f>
              <c:numCache>
                <c:formatCode>General</c:formatCode>
                <c:ptCount val="9"/>
                <c:pt idx="0">
                  <c:v>3.3219437598684953</c:v>
                </c:pt>
                <c:pt idx="1">
                  <c:v>1.8787007571274457</c:v>
                </c:pt>
                <c:pt idx="2">
                  <c:v>4.5844266170951835</c:v>
                </c:pt>
                <c:pt idx="3">
                  <c:v>5.9392931564208151</c:v>
                </c:pt>
                <c:pt idx="4">
                  <c:v>12.124368287029261</c:v>
                </c:pt>
                <c:pt idx="5">
                  <c:v>4.997069472181475</c:v>
                </c:pt>
                <c:pt idx="6">
                  <c:v>5.5141062598509922</c:v>
                </c:pt>
                <c:pt idx="7">
                  <c:v>8.7060767729243551</c:v>
                </c:pt>
                <c:pt idx="8">
                  <c:v>16.17881843826601</c:v>
                </c:pt>
              </c:numCache>
            </c:numRef>
          </c:val>
          <c:extLst>
            <c:ext xmlns:c16="http://schemas.microsoft.com/office/drawing/2014/chart" uri="{C3380CC4-5D6E-409C-BE32-E72D297353CC}">
              <c16:uniqueId val="{00000001-C6E8-2F4C-B661-7C9D79B20CAC}"/>
            </c:ext>
          </c:extLst>
        </c:ser>
        <c:ser>
          <c:idx val="2"/>
          <c:order val="2"/>
          <c:tx>
            <c:strRef>
              <c:f>Sheet1!$D$1</c:f>
              <c:strCache>
                <c:ptCount val="1"/>
                <c:pt idx="0">
                  <c:v>$500-$799 ($26,000-$41,599)</c:v>
                </c:pt>
              </c:strCache>
            </c:strRef>
          </c:tx>
          <c:spPr>
            <a:solidFill>
              <a:schemeClr val="accent3"/>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Sheet1!$D$2:$D$10</c:f>
              <c:numCache>
                <c:formatCode>General</c:formatCode>
                <c:ptCount val="9"/>
                <c:pt idx="0">
                  <c:v>2.3255803485422195</c:v>
                </c:pt>
                <c:pt idx="1">
                  <c:v>1.3564736771113441</c:v>
                </c:pt>
                <c:pt idx="2">
                  <c:v>4.3704139419892947</c:v>
                </c:pt>
                <c:pt idx="3">
                  <c:v>4.9381824587986678</c:v>
                </c:pt>
                <c:pt idx="4">
                  <c:v>9.0487566920233782</c:v>
                </c:pt>
                <c:pt idx="5">
                  <c:v>7.19551861912805</c:v>
                </c:pt>
                <c:pt idx="6">
                  <c:v>6.5832794381590123</c:v>
                </c:pt>
                <c:pt idx="7">
                  <c:v>7.3096511952680583</c:v>
                </c:pt>
                <c:pt idx="8">
                  <c:v>12.338320062336093</c:v>
                </c:pt>
              </c:numCache>
            </c:numRef>
          </c:val>
          <c:extLst>
            <c:ext xmlns:c16="http://schemas.microsoft.com/office/drawing/2014/chart" uri="{C3380CC4-5D6E-409C-BE32-E72D297353CC}">
              <c16:uniqueId val="{00000002-C6E8-2F4C-B661-7C9D79B20CAC}"/>
            </c:ext>
          </c:extLst>
        </c:ser>
        <c:ser>
          <c:idx val="3"/>
          <c:order val="3"/>
          <c:tx>
            <c:strRef>
              <c:f>Sheet1!$E$1</c:f>
              <c:strCache>
                <c:ptCount val="1"/>
                <c:pt idx="0">
                  <c:v>$800-$999 ($41,600-$51,999)</c:v>
                </c:pt>
              </c:strCache>
            </c:strRef>
          </c:tx>
          <c:spPr>
            <a:solidFill>
              <a:schemeClr val="accent2"/>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Sheet1!$E$2:$E$10</c:f>
              <c:numCache>
                <c:formatCode>General</c:formatCode>
                <c:ptCount val="9"/>
                <c:pt idx="0">
                  <c:v>2.4753769202921085</c:v>
                </c:pt>
                <c:pt idx="1">
                  <c:v>1.0201781773392533</c:v>
                </c:pt>
                <c:pt idx="2">
                  <c:v>4.9535182733656358</c:v>
                </c:pt>
                <c:pt idx="3">
                  <c:v>6.2986679647949702</c:v>
                </c:pt>
                <c:pt idx="4">
                  <c:v>7.1634562402661155</c:v>
                </c:pt>
                <c:pt idx="5">
                  <c:v>10.0513704401894</c:v>
                </c:pt>
                <c:pt idx="6">
                  <c:v>8.3102274689903926</c:v>
                </c:pt>
                <c:pt idx="7">
                  <c:v>6.6740436261379124</c:v>
                </c:pt>
                <c:pt idx="8">
                  <c:v>9.2767275021784368</c:v>
                </c:pt>
              </c:numCache>
            </c:numRef>
          </c:val>
          <c:extLst>
            <c:ext xmlns:c16="http://schemas.microsoft.com/office/drawing/2014/chart" uri="{C3380CC4-5D6E-409C-BE32-E72D297353CC}">
              <c16:uniqueId val="{00000003-C6E8-2F4C-B661-7C9D79B20CAC}"/>
            </c:ext>
          </c:extLst>
        </c:ser>
        <c:ser>
          <c:idx val="4"/>
          <c:order val="4"/>
          <c:tx>
            <c:strRef>
              <c:f>Sheet1!$F$1</c:f>
              <c:strCache>
                <c:ptCount val="1"/>
                <c:pt idx="0">
                  <c:v>$1,000-$1,249 ($52,000-$64,999)</c:v>
                </c:pt>
              </c:strCache>
            </c:strRef>
          </c:tx>
          <c:spPr>
            <a:solidFill>
              <a:schemeClr val="accent2">
                <a:lumMod val="75000"/>
              </a:schemeClr>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Sheet1!$F$2:$F$10</c:f>
              <c:numCache>
                <c:formatCode>General</c:formatCode>
                <c:ptCount val="9"/>
                <c:pt idx="0">
                  <c:v>6.2444689920277563</c:v>
                </c:pt>
                <c:pt idx="1">
                  <c:v>4.6328208994530087</c:v>
                </c:pt>
                <c:pt idx="2">
                  <c:v>10.213789798353545</c:v>
                </c:pt>
                <c:pt idx="3">
                  <c:v>10.851982108796696</c:v>
                </c:pt>
                <c:pt idx="4">
                  <c:v>10.412954239652281</c:v>
                </c:pt>
                <c:pt idx="5">
                  <c:v>15.58656581479528</c:v>
                </c:pt>
                <c:pt idx="6">
                  <c:v>13.938558882492389</c:v>
                </c:pt>
                <c:pt idx="7">
                  <c:v>12.643100164605045</c:v>
                </c:pt>
                <c:pt idx="8">
                  <c:v>12.732242008387622</c:v>
                </c:pt>
              </c:numCache>
            </c:numRef>
          </c:val>
          <c:extLst>
            <c:ext xmlns:c16="http://schemas.microsoft.com/office/drawing/2014/chart" uri="{C3380CC4-5D6E-409C-BE32-E72D297353CC}">
              <c16:uniqueId val="{00000004-C6E8-2F4C-B661-7C9D79B20CAC}"/>
            </c:ext>
          </c:extLst>
        </c:ser>
        <c:ser>
          <c:idx val="5"/>
          <c:order val="5"/>
          <c:tx>
            <c:strRef>
              <c:f>Sheet1!$G$1</c:f>
              <c:strCache>
                <c:ptCount val="1"/>
                <c:pt idx="0">
                  <c:v>$1,250-$1,499 ($65,000-$77,999)</c:v>
                </c:pt>
              </c:strCache>
            </c:strRef>
          </c:tx>
          <c:spPr>
            <a:solidFill>
              <a:schemeClr val="accent1"/>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Sheet1!$G$2:$G$10</c:f>
              <c:numCache>
                <c:formatCode>General</c:formatCode>
                <c:ptCount val="9"/>
                <c:pt idx="0">
                  <c:v>3.9673489675317231</c:v>
                </c:pt>
                <c:pt idx="1">
                  <c:v>11.232434591927516</c:v>
                </c:pt>
                <c:pt idx="2">
                  <c:v>12.857706935943089</c:v>
                </c:pt>
                <c:pt idx="3">
                  <c:v>13.208978020440231</c:v>
                </c:pt>
                <c:pt idx="4">
                  <c:v>11.798361471829535</c:v>
                </c:pt>
                <c:pt idx="5">
                  <c:v>14.145590987189479</c:v>
                </c:pt>
                <c:pt idx="6">
                  <c:v>14.240059902870877</c:v>
                </c:pt>
                <c:pt idx="7">
                  <c:v>14.540976806319323</c:v>
                </c:pt>
                <c:pt idx="8">
                  <c:v>12.542457230850507</c:v>
                </c:pt>
              </c:numCache>
            </c:numRef>
          </c:val>
          <c:extLst>
            <c:ext xmlns:c16="http://schemas.microsoft.com/office/drawing/2014/chart" uri="{C3380CC4-5D6E-409C-BE32-E72D297353CC}">
              <c16:uniqueId val="{00000005-C6E8-2F4C-B661-7C9D79B20CAC}"/>
            </c:ext>
          </c:extLst>
        </c:ser>
        <c:ser>
          <c:idx val="6"/>
          <c:order val="6"/>
          <c:tx>
            <c:strRef>
              <c:f>Sheet1!$H$1</c:f>
              <c:strCache>
                <c:ptCount val="1"/>
                <c:pt idx="0">
                  <c:v>$1,500-$1,749 ($78,000-$90,999)</c:v>
                </c:pt>
              </c:strCache>
            </c:strRef>
          </c:tx>
          <c:spPr>
            <a:solidFill>
              <a:schemeClr val="bg2">
                <a:lumMod val="60000"/>
                <a:lumOff val="40000"/>
              </a:schemeClr>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Sheet1!$H$2:$H$10</c:f>
              <c:numCache>
                <c:formatCode>General</c:formatCode>
                <c:ptCount val="9"/>
                <c:pt idx="0">
                  <c:v>8.0488142758583034</c:v>
                </c:pt>
                <c:pt idx="1">
                  <c:v>13.25452242308875</c:v>
                </c:pt>
                <c:pt idx="2">
                  <c:v>14.781234347568711</c:v>
                </c:pt>
                <c:pt idx="3">
                  <c:v>13.509007695423941</c:v>
                </c:pt>
                <c:pt idx="4">
                  <c:v>13.532465463957486</c:v>
                </c:pt>
                <c:pt idx="5">
                  <c:v>13.274255130464313</c:v>
                </c:pt>
                <c:pt idx="6">
                  <c:v>14.796760409159662</c:v>
                </c:pt>
                <c:pt idx="7">
                  <c:v>17.499270344408675</c:v>
                </c:pt>
                <c:pt idx="8">
                  <c:v>10.806044806167403</c:v>
                </c:pt>
              </c:numCache>
            </c:numRef>
          </c:val>
          <c:extLst>
            <c:ext xmlns:c16="http://schemas.microsoft.com/office/drawing/2014/chart" uri="{C3380CC4-5D6E-409C-BE32-E72D297353CC}">
              <c16:uniqueId val="{00000006-C6E8-2F4C-B661-7C9D79B20CAC}"/>
            </c:ext>
          </c:extLst>
        </c:ser>
        <c:ser>
          <c:idx val="7"/>
          <c:order val="7"/>
          <c:tx>
            <c:strRef>
              <c:f>Sheet1!$I$1</c:f>
              <c:strCache>
                <c:ptCount val="1"/>
                <c:pt idx="0">
                  <c:v>$1,750-$1,999 ($91,000-$103,999)</c:v>
                </c:pt>
              </c:strCache>
            </c:strRef>
          </c:tx>
          <c:spPr>
            <a:solidFill>
              <a:schemeClr val="tx2"/>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Sheet1!$I$2:$I$10</c:f>
              <c:numCache>
                <c:formatCode>General</c:formatCode>
                <c:ptCount val="9"/>
                <c:pt idx="0">
                  <c:v>8.8232861466931798</c:v>
                </c:pt>
                <c:pt idx="1">
                  <c:v>15.303660493134569</c:v>
                </c:pt>
                <c:pt idx="2">
                  <c:v>12.259217852696933</c:v>
                </c:pt>
                <c:pt idx="3">
                  <c:v>9.9147815312127161</c:v>
                </c:pt>
                <c:pt idx="4">
                  <c:v>8.4350822337997542</c:v>
                </c:pt>
                <c:pt idx="5">
                  <c:v>8.9875601307368118</c:v>
                </c:pt>
                <c:pt idx="6">
                  <c:v>10.422701886883058</c:v>
                </c:pt>
                <c:pt idx="7">
                  <c:v>12.337558141165969</c:v>
                </c:pt>
                <c:pt idx="8">
                  <c:v>7.4967580641480733</c:v>
                </c:pt>
              </c:numCache>
            </c:numRef>
          </c:val>
          <c:extLst>
            <c:ext xmlns:c16="http://schemas.microsoft.com/office/drawing/2014/chart" uri="{C3380CC4-5D6E-409C-BE32-E72D297353CC}">
              <c16:uniqueId val="{00000007-C6E8-2F4C-B661-7C9D79B20CAC}"/>
            </c:ext>
          </c:extLst>
        </c:ser>
        <c:ser>
          <c:idx val="8"/>
          <c:order val="8"/>
          <c:tx>
            <c:strRef>
              <c:f>Sheet1!$J$1</c:f>
              <c:strCache>
                <c:ptCount val="1"/>
                <c:pt idx="0">
                  <c:v>$2,000-$2,999 ($104,000-$155,999)</c:v>
                </c:pt>
              </c:strCache>
            </c:strRef>
          </c:tx>
          <c:spPr>
            <a:solidFill>
              <a:schemeClr val="bg2"/>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Sheet1!$J$2:$J$10</c:f>
              <c:numCache>
                <c:formatCode>General</c:formatCode>
                <c:ptCount val="9"/>
                <c:pt idx="0">
                  <c:v>25.081955094900763</c:v>
                </c:pt>
                <c:pt idx="1">
                  <c:v>33.651137010069512</c:v>
                </c:pt>
                <c:pt idx="2">
                  <c:v>24.380990925515214</c:v>
                </c:pt>
                <c:pt idx="3">
                  <c:v>20.01628631975904</c:v>
                </c:pt>
                <c:pt idx="4">
                  <c:v>16.978801122433822</c:v>
                </c:pt>
                <c:pt idx="5">
                  <c:v>15.791260009378371</c:v>
                </c:pt>
                <c:pt idx="6">
                  <c:v>18.137828821267107</c:v>
                </c:pt>
                <c:pt idx="7">
                  <c:v>14.149791175270682</c:v>
                </c:pt>
                <c:pt idx="8">
                  <c:v>11.254995971016205</c:v>
                </c:pt>
              </c:numCache>
            </c:numRef>
          </c:val>
          <c:extLst>
            <c:ext xmlns:c16="http://schemas.microsoft.com/office/drawing/2014/chart" uri="{C3380CC4-5D6E-409C-BE32-E72D297353CC}">
              <c16:uniqueId val="{00000008-C6E8-2F4C-B661-7C9D79B20CAC}"/>
            </c:ext>
          </c:extLst>
        </c:ser>
        <c:ser>
          <c:idx val="9"/>
          <c:order val="9"/>
          <c:tx>
            <c:strRef>
              <c:f>Sheet1!$K$1</c:f>
              <c:strCache>
                <c:ptCount val="1"/>
                <c:pt idx="0">
                  <c:v>$3,000 or more ($156,000 or more)</c:v>
                </c:pt>
              </c:strCache>
            </c:strRef>
          </c:tx>
          <c:spPr>
            <a:solidFill>
              <a:schemeClr val="tx1"/>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Sheet1!$K$2:$K$10</c:f>
              <c:numCache>
                <c:formatCode>General</c:formatCode>
                <c:ptCount val="9"/>
                <c:pt idx="0">
                  <c:v>37.608241758313554</c:v>
                </c:pt>
                <c:pt idx="1">
                  <c:v>16.68497976122072</c:v>
                </c:pt>
                <c:pt idx="2">
                  <c:v>9.5677547992958463</c:v>
                </c:pt>
                <c:pt idx="3">
                  <c:v>13.12659302050981</c:v>
                </c:pt>
                <c:pt idx="4">
                  <c:v>7.0047900213213348</c:v>
                </c:pt>
                <c:pt idx="5">
                  <c:v>7.8842400717927781</c:v>
                </c:pt>
                <c:pt idx="6">
                  <c:v>5.3864991401167703</c:v>
                </c:pt>
                <c:pt idx="7">
                  <c:v>4.3310813900706364</c:v>
                </c:pt>
                <c:pt idx="8">
                  <c:v>3.2701331919743932</c:v>
                </c:pt>
              </c:numCache>
            </c:numRef>
          </c:val>
          <c:extLst>
            <c:ext xmlns:c16="http://schemas.microsoft.com/office/drawing/2014/chart" uri="{C3380CC4-5D6E-409C-BE32-E72D297353CC}">
              <c16:uniqueId val="{00000009-C6E8-2F4C-B661-7C9D79B20CAC}"/>
            </c:ext>
          </c:extLst>
        </c:ser>
        <c:dLbls>
          <c:showLegendKey val="0"/>
          <c:showVal val="0"/>
          <c:showCatName val="0"/>
          <c:showSerName val="0"/>
          <c:showPercent val="0"/>
          <c:showBubbleSize val="0"/>
        </c:dLbls>
        <c:gapWidth val="100"/>
        <c:overlap val="-7"/>
        <c:axId val="1812536944"/>
        <c:axId val="1808686352"/>
      </c:barChart>
      <c:catAx>
        <c:axId val="181253694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808686352"/>
        <c:crosses val="autoZero"/>
        <c:auto val="1"/>
        <c:lblAlgn val="ctr"/>
        <c:lblOffset val="100"/>
        <c:noMultiLvlLbl val="0"/>
      </c:catAx>
      <c:valAx>
        <c:axId val="1808686352"/>
        <c:scaling>
          <c:orientation val="minMax"/>
          <c:max val="37.6"/>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8125369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823620823620823E-2"/>
          <c:y val="3.7417109822522679E-2"/>
          <c:w val="0.91917637917637918"/>
          <c:h val="0.84398939943831097"/>
        </c:manualLayout>
      </c:layout>
      <c:barChart>
        <c:barDir val="col"/>
        <c:grouping val="clustered"/>
        <c:varyColors val="0"/>
        <c:ser>
          <c:idx val="0"/>
          <c:order val="0"/>
          <c:tx>
            <c:strRef>
              <c:f>Sheet1!$B$1</c:f>
              <c:strCache>
                <c:ptCount val="1"/>
                <c:pt idx="0">
                  <c:v>No or negative</c:v>
                </c:pt>
              </c:strCache>
            </c:strRef>
          </c:tx>
          <c:spPr>
            <a:solidFill>
              <a:schemeClr val="accent4">
                <a:lumMod val="60000"/>
                <a:lumOff val="40000"/>
              </a:schemeClr>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Sheet1!$B$2:$B$10</c:f>
              <c:numCache>
                <c:formatCode>General</c:formatCode>
                <c:ptCount val="9"/>
                <c:pt idx="0">
                  <c:v>4.8819224517367683</c:v>
                </c:pt>
                <c:pt idx="1">
                  <c:v>2.5646897379178668</c:v>
                </c:pt>
                <c:pt idx="2">
                  <c:v>6.0643256561319649</c:v>
                </c:pt>
                <c:pt idx="3">
                  <c:v>3.3950277745749107</c:v>
                </c:pt>
                <c:pt idx="4">
                  <c:v>7.6398459626314654</c:v>
                </c:pt>
                <c:pt idx="5">
                  <c:v>4.7514965778596876</c:v>
                </c:pt>
                <c:pt idx="6">
                  <c:v>6.6266354621630112</c:v>
                </c:pt>
                <c:pt idx="7">
                  <c:v>3.6413466345355672</c:v>
                </c:pt>
                <c:pt idx="8">
                  <c:v>5.8847158442510885</c:v>
                </c:pt>
              </c:numCache>
            </c:numRef>
          </c:val>
          <c:extLst>
            <c:ext xmlns:c16="http://schemas.microsoft.com/office/drawing/2014/chart" uri="{C3380CC4-5D6E-409C-BE32-E72D297353CC}">
              <c16:uniqueId val="{00000000-AB66-E746-B890-64E62D1DF55E}"/>
            </c:ext>
          </c:extLst>
        </c:ser>
        <c:ser>
          <c:idx val="1"/>
          <c:order val="1"/>
          <c:tx>
            <c:strRef>
              <c:f>Sheet1!$C$1</c:f>
              <c:strCache>
                <c:ptCount val="1"/>
                <c:pt idx="0">
                  <c:v>$1-$499 ($7,800-$25,999)</c:v>
                </c:pt>
              </c:strCache>
            </c:strRef>
          </c:tx>
          <c:spPr>
            <a:solidFill>
              <a:schemeClr val="accent4"/>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Sheet1!$C$2:$C$10</c:f>
              <c:numCache>
                <c:formatCode>General</c:formatCode>
                <c:ptCount val="9"/>
                <c:pt idx="0">
                  <c:v>7.6451488700378345</c:v>
                </c:pt>
                <c:pt idx="1">
                  <c:v>2.9043598503790991</c:v>
                </c:pt>
                <c:pt idx="2">
                  <c:v>8.1642609961008219</c:v>
                </c:pt>
                <c:pt idx="3">
                  <c:v>6.2481175779399365</c:v>
                </c:pt>
                <c:pt idx="4">
                  <c:v>10.804570230324893</c:v>
                </c:pt>
                <c:pt idx="5">
                  <c:v>8.8299832923834529</c:v>
                </c:pt>
                <c:pt idx="6">
                  <c:v>11.522969441333574</c:v>
                </c:pt>
                <c:pt idx="7">
                  <c:v>11.145689477682552</c:v>
                </c:pt>
                <c:pt idx="8">
                  <c:v>18.602950434287187</c:v>
                </c:pt>
              </c:numCache>
            </c:numRef>
          </c:val>
          <c:extLst>
            <c:ext xmlns:c16="http://schemas.microsoft.com/office/drawing/2014/chart" uri="{C3380CC4-5D6E-409C-BE32-E72D297353CC}">
              <c16:uniqueId val="{00000001-AB66-E746-B890-64E62D1DF55E}"/>
            </c:ext>
          </c:extLst>
        </c:ser>
        <c:ser>
          <c:idx val="2"/>
          <c:order val="2"/>
          <c:tx>
            <c:strRef>
              <c:f>Sheet1!$D$1</c:f>
              <c:strCache>
                <c:ptCount val="1"/>
                <c:pt idx="0">
                  <c:v>$500-$799 ($26,000-$41,599)</c:v>
                </c:pt>
              </c:strCache>
            </c:strRef>
          </c:tx>
          <c:spPr>
            <a:solidFill>
              <a:schemeClr val="accent3"/>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Sheet1!$D$2:$D$10</c:f>
              <c:numCache>
                <c:formatCode>General</c:formatCode>
                <c:ptCount val="9"/>
                <c:pt idx="0">
                  <c:v>7.2254081599975066</c:v>
                </c:pt>
                <c:pt idx="1">
                  <c:v>2.2485044363165043</c:v>
                </c:pt>
                <c:pt idx="2">
                  <c:v>6.5139214704027033</c:v>
                </c:pt>
                <c:pt idx="3">
                  <c:v>6.2444632853288535</c:v>
                </c:pt>
                <c:pt idx="4">
                  <c:v>13.909387564329467</c:v>
                </c:pt>
                <c:pt idx="5">
                  <c:v>10.643796276163766</c:v>
                </c:pt>
                <c:pt idx="6">
                  <c:v>9.049661811722169</c:v>
                </c:pt>
                <c:pt idx="7">
                  <c:v>12.058806671463602</c:v>
                </c:pt>
                <c:pt idx="8">
                  <c:v>15.104997247844395</c:v>
                </c:pt>
              </c:numCache>
            </c:numRef>
          </c:val>
          <c:extLst>
            <c:ext xmlns:c16="http://schemas.microsoft.com/office/drawing/2014/chart" uri="{C3380CC4-5D6E-409C-BE32-E72D297353CC}">
              <c16:uniqueId val="{00000002-AB66-E746-B890-64E62D1DF55E}"/>
            </c:ext>
          </c:extLst>
        </c:ser>
        <c:ser>
          <c:idx val="3"/>
          <c:order val="3"/>
          <c:tx>
            <c:strRef>
              <c:f>Sheet1!$E$1</c:f>
              <c:strCache>
                <c:ptCount val="1"/>
                <c:pt idx="0">
                  <c:v>$800-$999 ($41,600-$51,999)</c:v>
                </c:pt>
              </c:strCache>
            </c:strRef>
          </c:tx>
          <c:spPr>
            <a:solidFill>
              <a:schemeClr val="accent2"/>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Sheet1!$E$2:$E$10</c:f>
              <c:numCache>
                <c:formatCode>General</c:formatCode>
                <c:ptCount val="9"/>
                <c:pt idx="0">
                  <c:v>5.2264128315770115</c:v>
                </c:pt>
                <c:pt idx="1">
                  <c:v>1.9774277803363451</c:v>
                </c:pt>
                <c:pt idx="2">
                  <c:v>5.9635076726478164</c:v>
                </c:pt>
                <c:pt idx="3">
                  <c:v>7.1563188568006222</c:v>
                </c:pt>
                <c:pt idx="4">
                  <c:v>5.5404723507606368</c:v>
                </c:pt>
                <c:pt idx="5">
                  <c:v>11.084505348425786</c:v>
                </c:pt>
                <c:pt idx="6">
                  <c:v>8.7878562281822301</c:v>
                </c:pt>
                <c:pt idx="7">
                  <c:v>9.1299206121943346</c:v>
                </c:pt>
                <c:pt idx="8">
                  <c:v>10.130554954857306</c:v>
                </c:pt>
              </c:numCache>
            </c:numRef>
          </c:val>
          <c:extLst>
            <c:ext xmlns:c16="http://schemas.microsoft.com/office/drawing/2014/chart" uri="{C3380CC4-5D6E-409C-BE32-E72D297353CC}">
              <c16:uniqueId val="{00000003-AB66-E746-B890-64E62D1DF55E}"/>
            </c:ext>
          </c:extLst>
        </c:ser>
        <c:ser>
          <c:idx val="4"/>
          <c:order val="4"/>
          <c:tx>
            <c:strRef>
              <c:f>Sheet1!$F$1</c:f>
              <c:strCache>
                <c:ptCount val="1"/>
                <c:pt idx="0">
                  <c:v>$1,000-$1,249 ($52,000-$64,999)</c:v>
                </c:pt>
              </c:strCache>
            </c:strRef>
          </c:tx>
          <c:spPr>
            <a:solidFill>
              <a:schemeClr val="accent2">
                <a:lumMod val="75000"/>
              </a:schemeClr>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Sheet1!$F$2:$F$10</c:f>
              <c:numCache>
                <c:formatCode>General</c:formatCode>
                <c:ptCount val="9"/>
                <c:pt idx="0">
                  <c:v>7.8119065216929826</c:v>
                </c:pt>
                <c:pt idx="1">
                  <c:v>6.5651559859366913</c:v>
                </c:pt>
                <c:pt idx="2">
                  <c:v>10.177195248006868</c:v>
                </c:pt>
                <c:pt idx="3">
                  <c:v>12.819614617726275</c:v>
                </c:pt>
                <c:pt idx="4">
                  <c:v>12.652344085915857</c:v>
                </c:pt>
                <c:pt idx="5">
                  <c:v>16.93232134933438</c:v>
                </c:pt>
                <c:pt idx="6">
                  <c:v>14.298065936696675</c:v>
                </c:pt>
                <c:pt idx="7">
                  <c:v>15.221100839955662</c:v>
                </c:pt>
                <c:pt idx="8">
                  <c:v>14.165589023331322</c:v>
                </c:pt>
              </c:numCache>
            </c:numRef>
          </c:val>
          <c:extLst>
            <c:ext xmlns:c16="http://schemas.microsoft.com/office/drawing/2014/chart" uri="{C3380CC4-5D6E-409C-BE32-E72D297353CC}">
              <c16:uniqueId val="{00000004-AB66-E746-B890-64E62D1DF55E}"/>
            </c:ext>
          </c:extLst>
        </c:ser>
        <c:ser>
          <c:idx val="5"/>
          <c:order val="5"/>
          <c:tx>
            <c:strRef>
              <c:f>Sheet1!$G$1</c:f>
              <c:strCache>
                <c:ptCount val="1"/>
                <c:pt idx="0">
                  <c:v>$1,250-$1,499 ($65,000-$77,999)</c:v>
                </c:pt>
              </c:strCache>
            </c:strRef>
          </c:tx>
          <c:spPr>
            <a:solidFill>
              <a:schemeClr val="accent1"/>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Sheet1!$G$2:$G$10</c:f>
              <c:numCache>
                <c:formatCode>General</c:formatCode>
                <c:ptCount val="9"/>
                <c:pt idx="0">
                  <c:v>9.3205064800072712</c:v>
                </c:pt>
                <c:pt idx="1">
                  <c:v>13.026758296453172</c:v>
                </c:pt>
                <c:pt idx="2">
                  <c:v>14.325936805454258</c:v>
                </c:pt>
                <c:pt idx="3">
                  <c:v>14.961266816675089</c:v>
                </c:pt>
                <c:pt idx="4">
                  <c:v>13.538059596201357</c:v>
                </c:pt>
                <c:pt idx="5">
                  <c:v>15.174203311096585</c:v>
                </c:pt>
                <c:pt idx="6">
                  <c:v>13.774410391178238</c:v>
                </c:pt>
                <c:pt idx="7">
                  <c:v>16.643917468955298</c:v>
                </c:pt>
                <c:pt idx="8">
                  <c:v>13.170342184067147</c:v>
                </c:pt>
              </c:numCache>
            </c:numRef>
          </c:val>
          <c:extLst>
            <c:ext xmlns:c16="http://schemas.microsoft.com/office/drawing/2014/chart" uri="{C3380CC4-5D6E-409C-BE32-E72D297353CC}">
              <c16:uniqueId val="{00000005-AB66-E746-B890-64E62D1DF55E}"/>
            </c:ext>
          </c:extLst>
        </c:ser>
        <c:ser>
          <c:idx val="6"/>
          <c:order val="6"/>
          <c:tx>
            <c:strRef>
              <c:f>Sheet1!$H$1</c:f>
              <c:strCache>
                <c:ptCount val="1"/>
                <c:pt idx="0">
                  <c:v>$1,500-$1,749 ($78,000-$90,999)</c:v>
                </c:pt>
              </c:strCache>
            </c:strRef>
          </c:tx>
          <c:spPr>
            <a:solidFill>
              <a:schemeClr val="bg2">
                <a:lumMod val="60000"/>
                <a:lumOff val="40000"/>
              </a:schemeClr>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Sheet1!$H$2:$H$10</c:f>
              <c:numCache>
                <c:formatCode>General</c:formatCode>
                <c:ptCount val="9"/>
                <c:pt idx="0">
                  <c:v>13.821122427096702</c:v>
                </c:pt>
                <c:pt idx="1">
                  <c:v>15.596971117755029</c:v>
                </c:pt>
                <c:pt idx="2">
                  <c:v>14.432564651782545</c:v>
                </c:pt>
                <c:pt idx="3">
                  <c:v>14.915292404869875</c:v>
                </c:pt>
                <c:pt idx="4">
                  <c:v>13.242785878016116</c:v>
                </c:pt>
                <c:pt idx="5">
                  <c:v>12.320659123596496</c:v>
                </c:pt>
                <c:pt idx="6">
                  <c:v>12.118416015754038</c:v>
                </c:pt>
                <c:pt idx="7">
                  <c:v>16.162726547958602</c:v>
                </c:pt>
                <c:pt idx="8">
                  <c:v>10.06083431234341</c:v>
                </c:pt>
              </c:numCache>
            </c:numRef>
          </c:val>
          <c:extLst>
            <c:ext xmlns:c16="http://schemas.microsoft.com/office/drawing/2014/chart" uri="{C3380CC4-5D6E-409C-BE32-E72D297353CC}">
              <c16:uniqueId val="{00000006-AB66-E746-B890-64E62D1DF55E}"/>
            </c:ext>
          </c:extLst>
        </c:ser>
        <c:ser>
          <c:idx val="7"/>
          <c:order val="7"/>
          <c:tx>
            <c:strRef>
              <c:f>Sheet1!$I$1</c:f>
              <c:strCache>
                <c:ptCount val="1"/>
                <c:pt idx="0">
                  <c:v>$1,750-$1,999 ($91,000-$103,999)</c:v>
                </c:pt>
              </c:strCache>
            </c:strRef>
          </c:tx>
          <c:spPr>
            <a:solidFill>
              <a:schemeClr val="tx2"/>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Sheet1!$I$2:$I$10</c:f>
              <c:numCache>
                <c:formatCode>General</c:formatCode>
                <c:ptCount val="9"/>
                <c:pt idx="0">
                  <c:v>11.145317101020616</c:v>
                </c:pt>
                <c:pt idx="1">
                  <c:v>15.763603924265915</c:v>
                </c:pt>
                <c:pt idx="2">
                  <c:v>11.388932185175927</c:v>
                </c:pt>
                <c:pt idx="3">
                  <c:v>9.8335558894415627</c:v>
                </c:pt>
                <c:pt idx="4">
                  <c:v>10.303581477106437</c:v>
                </c:pt>
                <c:pt idx="5">
                  <c:v>7.2524745488555666</c:v>
                </c:pt>
                <c:pt idx="6">
                  <c:v>8.6886638004790484</c:v>
                </c:pt>
                <c:pt idx="7">
                  <c:v>8.411762307076728</c:v>
                </c:pt>
                <c:pt idx="8">
                  <c:v>5.6292551007253424</c:v>
                </c:pt>
              </c:numCache>
            </c:numRef>
          </c:val>
          <c:extLst>
            <c:ext xmlns:c16="http://schemas.microsoft.com/office/drawing/2014/chart" uri="{C3380CC4-5D6E-409C-BE32-E72D297353CC}">
              <c16:uniqueId val="{00000007-AB66-E746-B890-64E62D1DF55E}"/>
            </c:ext>
          </c:extLst>
        </c:ser>
        <c:ser>
          <c:idx val="8"/>
          <c:order val="8"/>
          <c:tx>
            <c:strRef>
              <c:f>Sheet1!$J$1</c:f>
              <c:strCache>
                <c:ptCount val="1"/>
                <c:pt idx="0">
                  <c:v>$2,000-$2,999 ($104,000-$155,999)</c:v>
                </c:pt>
              </c:strCache>
            </c:strRef>
          </c:tx>
          <c:spPr>
            <a:solidFill>
              <a:schemeClr val="bg2"/>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Sheet1!$J$2:$J$10</c:f>
              <c:numCache>
                <c:formatCode>General</c:formatCode>
                <c:ptCount val="9"/>
                <c:pt idx="0">
                  <c:v>19.965648308962283</c:v>
                </c:pt>
                <c:pt idx="1">
                  <c:v>29.517491943290143</c:v>
                </c:pt>
                <c:pt idx="2">
                  <c:v>18.204943289522131</c:v>
                </c:pt>
                <c:pt idx="3">
                  <c:v>18.153577965796551</c:v>
                </c:pt>
                <c:pt idx="4">
                  <c:v>10.455721830850106</c:v>
                </c:pt>
                <c:pt idx="5">
                  <c:v>10.39113113136893</c:v>
                </c:pt>
                <c:pt idx="6">
                  <c:v>12.576136566150289</c:v>
                </c:pt>
                <c:pt idx="7">
                  <c:v>6.591906614474274</c:v>
                </c:pt>
                <c:pt idx="8">
                  <c:v>5.9976673843663688</c:v>
                </c:pt>
              </c:numCache>
            </c:numRef>
          </c:val>
          <c:extLst>
            <c:ext xmlns:c16="http://schemas.microsoft.com/office/drawing/2014/chart" uri="{C3380CC4-5D6E-409C-BE32-E72D297353CC}">
              <c16:uniqueId val="{00000008-AB66-E746-B890-64E62D1DF55E}"/>
            </c:ext>
          </c:extLst>
        </c:ser>
        <c:ser>
          <c:idx val="9"/>
          <c:order val="9"/>
          <c:tx>
            <c:strRef>
              <c:f>Sheet1!$K$1</c:f>
              <c:strCache>
                <c:ptCount val="1"/>
                <c:pt idx="0">
                  <c:v>$3,000 or more ($156,000 or more)</c:v>
                </c:pt>
              </c:strCache>
            </c:strRef>
          </c:tx>
          <c:spPr>
            <a:solidFill>
              <a:schemeClr val="tx1"/>
            </a:solidFill>
            <a:ln>
              <a:noFill/>
            </a:ln>
            <a:effectLst/>
          </c:spPr>
          <c:invertIfNegative val="0"/>
          <c:cat>
            <c:strRef>
              <c:f>Sheet1!$A$2:$A$10</c:f>
              <c:strCache>
                <c:ptCount val="9"/>
                <c:pt idx="0">
                  <c:v>Dentistry</c:v>
                </c:pt>
                <c:pt idx="1">
                  <c:v>Medicine</c:v>
                </c:pt>
                <c:pt idx="2">
                  <c:v>Engineering</c:v>
                </c:pt>
                <c:pt idx="3">
                  <c:v>Law</c:v>
                </c:pt>
                <c:pt idx="4">
                  <c:v>Maths</c:v>
                </c:pt>
                <c:pt idx="5">
                  <c:v>Commerce</c:v>
                </c:pt>
                <c:pt idx="6">
                  <c:v>IT</c:v>
                </c:pt>
                <c:pt idx="7">
                  <c:v>Other health</c:v>
                </c:pt>
                <c:pt idx="8">
                  <c:v>Science</c:v>
                </c:pt>
              </c:strCache>
            </c:strRef>
          </c:cat>
          <c:val>
            <c:numRef>
              <c:f>Sheet1!$K$2:$K$10</c:f>
              <c:numCache>
                <c:formatCode>General</c:formatCode>
                <c:ptCount val="9"/>
                <c:pt idx="0">
                  <c:v>12.956606847871024</c:v>
                </c:pt>
                <c:pt idx="1">
                  <c:v>9.8350369273492362</c:v>
                </c:pt>
                <c:pt idx="2">
                  <c:v>4.7644120247749626</c:v>
                </c:pt>
                <c:pt idx="3">
                  <c:v>6.2727648108463177</c:v>
                </c:pt>
                <c:pt idx="4">
                  <c:v>1.9132310238636656</c:v>
                </c:pt>
                <c:pt idx="5">
                  <c:v>2.6194290409153527</c:v>
                </c:pt>
                <c:pt idx="6">
                  <c:v>2.5571843463407307</c:v>
                </c:pt>
                <c:pt idx="7">
                  <c:v>0.99282282570337799</c:v>
                </c:pt>
                <c:pt idx="8">
                  <c:v>1.2530935139264343</c:v>
                </c:pt>
              </c:numCache>
            </c:numRef>
          </c:val>
          <c:extLst>
            <c:ext xmlns:c16="http://schemas.microsoft.com/office/drawing/2014/chart" uri="{C3380CC4-5D6E-409C-BE32-E72D297353CC}">
              <c16:uniqueId val="{00000009-AB66-E746-B890-64E62D1DF55E}"/>
            </c:ext>
          </c:extLst>
        </c:ser>
        <c:dLbls>
          <c:showLegendKey val="0"/>
          <c:showVal val="0"/>
          <c:showCatName val="0"/>
          <c:showSerName val="0"/>
          <c:showPercent val="0"/>
          <c:showBubbleSize val="0"/>
        </c:dLbls>
        <c:gapWidth val="100"/>
        <c:overlap val="-7"/>
        <c:axId val="1812536944"/>
        <c:axId val="1808686352"/>
      </c:barChart>
      <c:catAx>
        <c:axId val="181253694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808686352"/>
        <c:crosses val="autoZero"/>
        <c:auto val="1"/>
        <c:lblAlgn val="ctr"/>
        <c:lblOffset val="100"/>
        <c:noMultiLvlLbl val="0"/>
      </c:catAx>
      <c:valAx>
        <c:axId val="1808686352"/>
        <c:scaling>
          <c:orientation val="minMax"/>
          <c:max val="37.6"/>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8125369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823620823620823E-2"/>
          <c:y val="3.7417109822522679E-2"/>
          <c:w val="0.91917637917637918"/>
          <c:h val="0.84398939943831097"/>
        </c:manualLayout>
      </c:layout>
      <c:barChart>
        <c:barDir val="col"/>
        <c:grouping val="clustered"/>
        <c:varyColors val="0"/>
        <c:ser>
          <c:idx val="0"/>
          <c:order val="0"/>
          <c:tx>
            <c:strRef>
              <c:f>Sheet1!$B$1</c:f>
              <c:strCache>
                <c:ptCount val="1"/>
                <c:pt idx="0">
                  <c:v>No or negative</c:v>
                </c:pt>
              </c:strCache>
            </c:strRef>
          </c:tx>
          <c:spPr>
            <a:solidFill>
              <a:schemeClr val="accent4">
                <a:lumMod val="60000"/>
                <a:lumOff val="40000"/>
              </a:schemeClr>
            </a:solidFill>
            <a:ln>
              <a:noFill/>
            </a:ln>
            <a:effectLst/>
          </c:spPr>
          <c:invertIfNegative val="0"/>
          <c:dPt>
            <c:idx val="7"/>
            <c:invertIfNegative val="0"/>
            <c:bubble3D val="0"/>
            <c:spPr>
              <a:solidFill>
                <a:schemeClr val="accent4">
                  <a:lumMod val="60000"/>
                  <a:lumOff val="40000"/>
                </a:schemeClr>
              </a:solidFill>
              <a:ln>
                <a:solidFill>
                  <a:schemeClr val="accent6"/>
                </a:solidFill>
              </a:ln>
              <a:effectLst/>
            </c:spPr>
            <c:extLst>
              <c:ext xmlns:c16="http://schemas.microsoft.com/office/drawing/2014/chart" uri="{C3380CC4-5D6E-409C-BE32-E72D297353CC}">
                <c16:uniqueId val="{00000000-8C2B-BC4F-930B-57E5CDF6E0EB}"/>
              </c:ext>
            </c:extLst>
          </c:dPt>
          <c:dPt>
            <c:idx val="8"/>
            <c:invertIfNegative val="0"/>
            <c:bubble3D val="0"/>
            <c:spPr>
              <a:solidFill>
                <a:schemeClr val="accent4">
                  <a:lumMod val="60000"/>
                  <a:lumOff val="40000"/>
                </a:schemeClr>
              </a:solidFill>
              <a:ln>
                <a:solidFill>
                  <a:schemeClr val="accent6"/>
                </a:solidFill>
              </a:ln>
              <a:effectLst/>
            </c:spPr>
            <c:extLst>
              <c:ext xmlns:c16="http://schemas.microsoft.com/office/drawing/2014/chart" uri="{C3380CC4-5D6E-409C-BE32-E72D297353CC}">
                <c16:uniqueId val="{0000000A-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Sheet1!$B$2:$B$10</c:f>
              <c:numCache>
                <c:formatCode>General</c:formatCode>
                <c:ptCount val="9"/>
                <c:pt idx="0">
                  <c:v>1.4465521092990892</c:v>
                </c:pt>
                <c:pt idx="1">
                  <c:v>3.4515180881114009</c:v>
                </c:pt>
                <c:pt idx="2">
                  <c:v>3.4739479092795951</c:v>
                </c:pt>
                <c:pt idx="3">
                  <c:v>0.92401955778788403</c:v>
                </c:pt>
                <c:pt idx="4">
                  <c:v>1.1020744502752275</c:v>
                </c:pt>
                <c:pt idx="5">
                  <c:v>1.9562360016241294</c:v>
                </c:pt>
                <c:pt idx="6">
                  <c:v>3.8191048246232344</c:v>
                </c:pt>
                <c:pt idx="7">
                  <c:v>2.2914130981726895</c:v>
                </c:pt>
                <c:pt idx="8">
                  <c:v>4.385907775543866</c:v>
                </c:pt>
              </c:numCache>
            </c:numRef>
          </c:val>
          <c:extLst>
            <c:ext xmlns:c16="http://schemas.microsoft.com/office/drawing/2014/chart" uri="{C3380CC4-5D6E-409C-BE32-E72D297353CC}">
              <c16:uniqueId val="{00000000-C6E8-2F4C-B661-7C9D79B20CAC}"/>
            </c:ext>
          </c:extLst>
        </c:ser>
        <c:ser>
          <c:idx val="1"/>
          <c:order val="1"/>
          <c:tx>
            <c:strRef>
              <c:f>Sheet1!$C$1</c:f>
              <c:strCache>
                <c:ptCount val="1"/>
                <c:pt idx="0">
                  <c:v>$1-$499 ($7,800-$25,999)</c:v>
                </c:pt>
              </c:strCache>
            </c:strRef>
          </c:tx>
          <c:spPr>
            <a:solidFill>
              <a:schemeClr val="accent4"/>
            </a:solidFill>
            <a:ln>
              <a:noFill/>
            </a:ln>
            <a:effectLst/>
          </c:spPr>
          <c:invertIfNegative val="0"/>
          <c:dPt>
            <c:idx val="7"/>
            <c:invertIfNegative val="0"/>
            <c:bubble3D val="0"/>
            <c:spPr>
              <a:solidFill>
                <a:schemeClr val="accent4"/>
              </a:solidFill>
              <a:ln>
                <a:solidFill>
                  <a:schemeClr val="accent6"/>
                </a:solidFill>
              </a:ln>
              <a:effectLst/>
            </c:spPr>
            <c:extLst>
              <c:ext xmlns:c16="http://schemas.microsoft.com/office/drawing/2014/chart" uri="{C3380CC4-5D6E-409C-BE32-E72D297353CC}">
                <c16:uniqueId val="{00000001-8C2B-BC4F-930B-57E5CDF6E0EB}"/>
              </c:ext>
            </c:extLst>
          </c:dPt>
          <c:dPt>
            <c:idx val="8"/>
            <c:invertIfNegative val="0"/>
            <c:bubble3D val="0"/>
            <c:spPr>
              <a:solidFill>
                <a:schemeClr val="accent4"/>
              </a:solidFill>
              <a:ln>
                <a:solidFill>
                  <a:schemeClr val="accent6"/>
                </a:solidFill>
              </a:ln>
              <a:effectLst/>
            </c:spPr>
            <c:extLst>
              <c:ext xmlns:c16="http://schemas.microsoft.com/office/drawing/2014/chart" uri="{C3380CC4-5D6E-409C-BE32-E72D297353CC}">
                <c16:uniqueId val="{0000000B-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Sheet1!$C$2:$C$10</c:f>
              <c:numCache>
                <c:formatCode>General</c:formatCode>
                <c:ptCount val="9"/>
                <c:pt idx="0">
                  <c:v>4.0122186114514982</c:v>
                </c:pt>
                <c:pt idx="1">
                  <c:v>12.486612975774285</c:v>
                </c:pt>
                <c:pt idx="2">
                  <c:v>19.690476348999447</c:v>
                </c:pt>
                <c:pt idx="3">
                  <c:v>4.3150832293572678</c:v>
                </c:pt>
                <c:pt idx="4">
                  <c:v>4.3707167467093244</c:v>
                </c:pt>
                <c:pt idx="5">
                  <c:v>22.194800472607426</c:v>
                </c:pt>
                <c:pt idx="6">
                  <c:v>23.226734858436696</c:v>
                </c:pt>
                <c:pt idx="7">
                  <c:v>7.7303430533034652</c:v>
                </c:pt>
                <c:pt idx="8">
                  <c:v>14.994059878411688</c:v>
                </c:pt>
              </c:numCache>
            </c:numRef>
          </c:val>
          <c:extLst>
            <c:ext xmlns:c16="http://schemas.microsoft.com/office/drawing/2014/chart" uri="{C3380CC4-5D6E-409C-BE32-E72D297353CC}">
              <c16:uniqueId val="{00000001-C6E8-2F4C-B661-7C9D79B20CAC}"/>
            </c:ext>
          </c:extLst>
        </c:ser>
        <c:ser>
          <c:idx val="2"/>
          <c:order val="2"/>
          <c:tx>
            <c:strRef>
              <c:f>Sheet1!$D$1</c:f>
              <c:strCache>
                <c:ptCount val="1"/>
                <c:pt idx="0">
                  <c:v>$500-$799 ($26,000-$41,599)</c:v>
                </c:pt>
              </c:strCache>
            </c:strRef>
          </c:tx>
          <c:spPr>
            <a:solidFill>
              <a:schemeClr val="accent3"/>
            </a:solidFill>
            <a:ln>
              <a:noFill/>
            </a:ln>
            <a:effectLst/>
          </c:spPr>
          <c:invertIfNegative val="0"/>
          <c:dPt>
            <c:idx val="7"/>
            <c:invertIfNegative val="0"/>
            <c:bubble3D val="0"/>
            <c:spPr>
              <a:solidFill>
                <a:schemeClr val="accent3"/>
              </a:solidFill>
              <a:ln>
                <a:solidFill>
                  <a:schemeClr val="accent6"/>
                </a:solidFill>
              </a:ln>
              <a:effectLst/>
            </c:spPr>
            <c:extLst>
              <c:ext xmlns:c16="http://schemas.microsoft.com/office/drawing/2014/chart" uri="{C3380CC4-5D6E-409C-BE32-E72D297353CC}">
                <c16:uniqueId val="{00000002-8C2B-BC4F-930B-57E5CDF6E0EB}"/>
              </c:ext>
            </c:extLst>
          </c:dPt>
          <c:dPt>
            <c:idx val="8"/>
            <c:invertIfNegative val="0"/>
            <c:bubble3D val="0"/>
            <c:spPr>
              <a:solidFill>
                <a:schemeClr val="accent3"/>
              </a:solidFill>
              <a:ln>
                <a:solidFill>
                  <a:schemeClr val="accent6"/>
                </a:solidFill>
              </a:ln>
              <a:effectLst/>
            </c:spPr>
            <c:extLst>
              <c:ext xmlns:c16="http://schemas.microsoft.com/office/drawing/2014/chart" uri="{C3380CC4-5D6E-409C-BE32-E72D297353CC}">
                <c16:uniqueId val="{0000000C-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Sheet1!$D$2:$D$10</c:f>
              <c:numCache>
                <c:formatCode>General</c:formatCode>
                <c:ptCount val="9"/>
                <c:pt idx="0">
                  <c:v>10.756754321572394</c:v>
                </c:pt>
                <c:pt idx="1">
                  <c:v>12.977958287704617</c:v>
                </c:pt>
                <c:pt idx="2">
                  <c:v>16.194549066926307</c:v>
                </c:pt>
                <c:pt idx="3">
                  <c:v>5.6923182074854246</c:v>
                </c:pt>
                <c:pt idx="4">
                  <c:v>5.4703600475937968</c:v>
                </c:pt>
                <c:pt idx="5">
                  <c:v>24.058637385358118</c:v>
                </c:pt>
                <c:pt idx="6">
                  <c:v>23.915531536924519</c:v>
                </c:pt>
                <c:pt idx="7">
                  <c:v>8.1651778952222056</c:v>
                </c:pt>
                <c:pt idx="8">
                  <c:v>17.809455383321225</c:v>
                </c:pt>
              </c:numCache>
            </c:numRef>
          </c:val>
          <c:extLst>
            <c:ext xmlns:c16="http://schemas.microsoft.com/office/drawing/2014/chart" uri="{C3380CC4-5D6E-409C-BE32-E72D297353CC}">
              <c16:uniqueId val="{00000002-C6E8-2F4C-B661-7C9D79B20CAC}"/>
            </c:ext>
          </c:extLst>
        </c:ser>
        <c:ser>
          <c:idx val="3"/>
          <c:order val="3"/>
          <c:tx>
            <c:strRef>
              <c:f>Sheet1!$E$1</c:f>
              <c:strCache>
                <c:ptCount val="1"/>
                <c:pt idx="0">
                  <c:v>$800-$999 ($41,600-$51,999)</c:v>
                </c:pt>
              </c:strCache>
            </c:strRef>
          </c:tx>
          <c:spPr>
            <a:solidFill>
              <a:schemeClr val="accent2"/>
            </a:solidFill>
            <a:ln>
              <a:noFill/>
            </a:ln>
            <a:effectLst/>
          </c:spPr>
          <c:invertIfNegative val="0"/>
          <c:dPt>
            <c:idx val="7"/>
            <c:invertIfNegative val="0"/>
            <c:bubble3D val="0"/>
            <c:spPr>
              <a:solidFill>
                <a:schemeClr val="accent2"/>
              </a:solidFill>
              <a:ln>
                <a:solidFill>
                  <a:schemeClr val="accent6"/>
                </a:solidFill>
              </a:ln>
              <a:effectLst/>
            </c:spPr>
            <c:extLst>
              <c:ext xmlns:c16="http://schemas.microsoft.com/office/drawing/2014/chart" uri="{C3380CC4-5D6E-409C-BE32-E72D297353CC}">
                <c16:uniqueId val="{00000003-8C2B-BC4F-930B-57E5CDF6E0EB}"/>
              </c:ext>
            </c:extLst>
          </c:dPt>
          <c:dPt>
            <c:idx val="8"/>
            <c:invertIfNegative val="0"/>
            <c:bubble3D val="0"/>
            <c:spPr>
              <a:solidFill>
                <a:schemeClr val="accent2"/>
              </a:solidFill>
              <a:ln>
                <a:solidFill>
                  <a:schemeClr val="accent6"/>
                </a:solidFill>
              </a:ln>
              <a:effectLst/>
            </c:spPr>
            <c:extLst>
              <c:ext xmlns:c16="http://schemas.microsoft.com/office/drawing/2014/chart" uri="{C3380CC4-5D6E-409C-BE32-E72D297353CC}">
                <c16:uniqueId val="{0000000D-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Sheet1!$E$2:$E$10</c:f>
              <c:numCache>
                <c:formatCode>General</c:formatCode>
                <c:ptCount val="9"/>
                <c:pt idx="0">
                  <c:v>10.089589109950161</c:v>
                </c:pt>
                <c:pt idx="1">
                  <c:v>11.886150648053329</c:v>
                </c:pt>
                <c:pt idx="2">
                  <c:v>10.333471711241788</c:v>
                </c:pt>
                <c:pt idx="3">
                  <c:v>6.79873226681155</c:v>
                </c:pt>
                <c:pt idx="4">
                  <c:v>9.3256184727952434</c:v>
                </c:pt>
                <c:pt idx="5">
                  <c:v>14.070568870581859</c:v>
                </c:pt>
                <c:pt idx="6">
                  <c:v>15.989767476395958</c:v>
                </c:pt>
                <c:pt idx="7">
                  <c:v>8.5425364167853921</c:v>
                </c:pt>
                <c:pt idx="8">
                  <c:v>16.196947809019182</c:v>
                </c:pt>
              </c:numCache>
            </c:numRef>
          </c:val>
          <c:extLst>
            <c:ext xmlns:c16="http://schemas.microsoft.com/office/drawing/2014/chart" uri="{C3380CC4-5D6E-409C-BE32-E72D297353CC}">
              <c16:uniqueId val="{00000003-C6E8-2F4C-B661-7C9D79B20CAC}"/>
            </c:ext>
          </c:extLst>
        </c:ser>
        <c:ser>
          <c:idx val="4"/>
          <c:order val="4"/>
          <c:tx>
            <c:strRef>
              <c:f>Sheet1!$F$1</c:f>
              <c:strCache>
                <c:ptCount val="1"/>
                <c:pt idx="0">
                  <c:v>$1,000-$1,249 ($52,000-$64,999)</c:v>
                </c:pt>
              </c:strCache>
            </c:strRef>
          </c:tx>
          <c:spPr>
            <a:solidFill>
              <a:schemeClr val="accent2">
                <a:lumMod val="75000"/>
              </a:schemeClr>
            </a:solidFill>
            <a:ln>
              <a:noFill/>
            </a:ln>
            <a:effectLst/>
          </c:spPr>
          <c:invertIfNegative val="0"/>
          <c:dPt>
            <c:idx val="7"/>
            <c:invertIfNegative val="0"/>
            <c:bubble3D val="0"/>
            <c:spPr>
              <a:solidFill>
                <a:schemeClr val="accent2">
                  <a:lumMod val="75000"/>
                </a:schemeClr>
              </a:solidFill>
              <a:ln>
                <a:solidFill>
                  <a:schemeClr val="accent6"/>
                </a:solidFill>
              </a:ln>
              <a:effectLst/>
            </c:spPr>
            <c:extLst>
              <c:ext xmlns:c16="http://schemas.microsoft.com/office/drawing/2014/chart" uri="{C3380CC4-5D6E-409C-BE32-E72D297353CC}">
                <c16:uniqueId val="{00000004-8C2B-BC4F-930B-57E5CDF6E0EB}"/>
              </c:ext>
            </c:extLst>
          </c:dPt>
          <c:dPt>
            <c:idx val="8"/>
            <c:invertIfNegative val="0"/>
            <c:bubble3D val="0"/>
            <c:spPr>
              <a:solidFill>
                <a:schemeClr val="accent2">
                  <a:lumMod val="75000"/>
                </a:schemeClr>
              </a:solidFill>
              <a:ln>
                <a:solidFill>
                  <a:schemeClr val="accent6"/>
                </a:solidFill>
              </a:ln>
              <a:effectLst/>
            </c:spPr>
            <c:extLst>
              <c:ext xmlns:c16="http://schemas.microsoft.com/office/drawing/2014/chart" uri="{C3380CC4-5D6E-409C-BE32-E72D297353CC}">
                <c16:uniqueId val="{0000000E-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Sheet1!$F$2:$F$10</c:f>
              <c:numCache>
                <c:formatCode>General</c:formatCode>
                <c:ptCount val="9"/>
                <c:pt idx="0">
                  <c:v>18.874100974670235</c:v>
                </c:pt>
                <c:pt idx="1">
                  <c:v>16.192400850600404</c:v>
                </c:pt>
                <c:pt idx="2">
                  <c:v>14.674816135413121</c:v>
                </c:pt>
                <c:pt idx="3">
                  <c:v>17.453289553355582</c:v>
                </c:pt>
                <c:pt idx="4">
                  <c:v>20.753012671870703</c:v>
                </c:pt>
                <c:pt idx="5">
                  <c:v>14.402994811923156</c:v>
                </c:pt>
                <c:pt idx="6">
                  <c:v>13.318157685176676</c:v>
                </c:pt>
                <c:pt idx="7">
                  <c:v>13.773640310789027</c:v>
                </c:pt>
                <c:pt idx="8">
                  <c:v>16.342978072731231</c:v>
                </c:pt>
              </c:numCache>
            </c:numRef>
          </c:val>
          <c:extLst>
            <c:ext xmlns:c16="http://schemas.microsoft.com/office/drawing/2014/chart" uri="{C3380CC4-5D6E-409C-BE32-E72D297353CC}">
              <c16:uniqueId val="{00000004-C6E8-2F4C-B661-7C9D79B20CAC}"/>
            </c:ext>
          </c:extLst>
        </c:ser>
        <c:ser>
          <c:idx val="5"/>
          <c:order val="5"/>
          <c:tx>
            <c:strRef>
              <c:f>Sheet1!$G$1</c:f>
              <c:strCache>
                <c:ptCount val="1"/>
                <c:pt idx="0">
                  <c:v>$1,250-$1,499 ($65,000-$77,999)</c:v>
                </c:pt>
              </c:strCache>
            </c:strRef>
          </c:tx>
          <c:spPr>
            <a:solidFill>
              <a:schemeClr val="accent1"/>
            </a:solidFill>
            <a:ln>
              <a:noFill/>
            </a:ln>
            <a:effectLst/>
          </c:spPr>
          <c:invertIfNegative val="0"/>
          <c:dPt>
            <c:idx val="7"/>
            <c:invertIfNegative val="0"/>
            <c:bubble3D val="0"/>
            <c:spPr>
              <a:solidFill>
                <a:schemeClr val="accent1"/>
              </a:solidFill>
              <a:ln>
                <a:solidFill>
                  <a:schemeClr val="accent6"/>
                </a:solidFill>
              </a:ln>
              <a:effectLst/>
            </c:spPr>
            <c:extLst>
              <c:ext xmlns:c16="http://schemas.microsoft.com/office/drawing/2014/chart" uri="{C3380CC4-5D6E-409C-BE32-E72D297353CC}">
                <c16:uniqueId val="{00000005-8C2B-BC4F-930B-57E5CDF6E0EB}"/>
              </c:ext>
            </c:extLst>
          </c:dPt>
          <c:dPt>
            <c:idx val="8"/>
            <c:invertIfNegative val="0"/>
            <c:bubble3D val="0"/>
            <c:spPr>
              <a:solidFill>
                <a:schemeClr val="accent1"/>
              </a:solidFill>
              <a:ln>
                <a:solidFill>
                  <a:schemeClr val="accent6"/>
                </a:solidFill>
              </a:ln>
              <a:effectLst/>
            </c:spPr>
            <c:extLst>
              <c:ext xmlns:c16="http://schemas.microsoft.com/office/drawing/2014/chart" uri="{C3380CC4-5D6E-409C-BE32-E72D297353CC}">
                <c16:uniqueId val="{0000000F-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Sheet1!$G$2:$G$10</c:f>
              <c:numCache>
                <c:formatCode>General</c:formatCode>
                <c:ptCount val="9"/>
                <c:pt idx="0">
                  <c:v>15.657135125691655</c:v>
                </c:pt>
                <c:pt idx="1">
                  <c:v>15.073446961466505</c:v>
                </c:pt>
                <c:pt idx="2">
                  <c:v>11.783793787638405</c:v>
                </c:pt>
                <c:pt idx="3">
                  <c:v>25.078380803900448</c:v>
                </c:pt>
                <c:pt idx="4">
                  <c:v>21.074003422175284</c:v>
                </c:pt>
                <c:pt idx="5">
                  <c:v>10.546684818170164</c:v>
                </c:pt>
                <c:pt idx="6">
                  <c:v>8.8599211097888571</c:v>
                </c:pt>
                <c:pt idx="7">
                  <c:v>14.202069838091477</c:v>
                </c:pt>
                <c:pt idx="8">
                  <c:v>10.618868041350126</c:v>
                </c:pt>
              </c:numCache>
            </c:numRef>
          </c:val>
          <c:extLst>
            <c:ext xmlns:c16="http://schemas.microsoft.com/office/drawing/2014/chart" uri="{C3380CC4-5D6E-409C-BE32-E72D297353CC}">
              <c16:uniqueId val="{00000005-C6E8-2F4C-B661-7C9D79B20CAC}"/>
            </c:ext>
          </c:extLst>
        </c:ser>
        <c:ser>
          <c:idx val="6"/>
          <c:order val="6"/>
          <c:tx>
            <c:strRef>
              <c:f>Sheet1!$H$1</c:f>
              <c:strCache>
                <c:ptCount val="1"/>
                <c:pt idx="0">
                  <c:v>$1,500-$1,749 ($78,000-$90,999)</c:v>
                </c:pt>
              </c:strCache>
            </c:strRef>
          </c:tx>
          <c:spPr>
            <a:solidFill>
              <a:schemeClr val="bg2">
                <a:lumMod val="60000"/>
                <a:lumOff val="40000"/>
              </a:schemeClr>
            </a:solidFill>
            <a:ln>
              <a:noFill/>
            </a:ln>
            <a:effectLst/>
          </c:spPr>
          <c:invertIfNegative val="0"/>
          <c:dPt>
            <c:idx val="7"/>
            <c:invertIfNegative val="0"/>
            <c:bubble3D val="0"/>
            <c:spPr>
              <a:solidFill>
                <a:schemeClr val="bg2">
                  <a:lumMod val="60000"/>
                  <a:lumOff val="40000"/>
                </a:schemeClr>
              </a:solidFill>
              <a:ln>
                <a:solidFill>
                  <a:schemeClr val="accent6"/>
                </a:solidFill>
              </a:ln>
              <a:effectLst/>
            </c:spPr>
            <c:extLst>
              <c:ext xmlns:c16="http://schemas.microsoft.com/office/drawing/2014/chart" uri="{C3380CC4-5D6E-409C-BE32-E72D297353CC}">
                <c16:uniqueId val="{00000006-8C2B-BC4F-930B-57E5CDF6E0EB}"/>
              </c:ext>
            </c:extLst>
          </c:dPt>
          <c:dPt>
            <c:idx val="8"/>
            <c:invertIfNegative val="0"/>
            <c:bubble3D val="0"/>
            <c:spPr>
              <a:solidFill>
                <a:schemeClr val="bg2">
                  <a:lumMod val="60000"/>
                  <a:lumOff val="40000"/>
                </a:schemeClr>
              </a:solidFill>
              <a:ln>
                <a:solidFill>
                  <a:schemeClr val="accent6"/>
                </a:solidFill>
              </a:ln>
              <a:effectLst/>
            </c:spPr>
            <c:extLst>
              <c:ext xmlns:c16="http://schemas.microsoft.com/office/drawing/2014/chart" uri="{C3380CC4-5D6E-409C-BE32-E72D297353CC}">
                <c16:uniqueId val="{00000010-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Sheet1!$H$2:$H$10</c:f>
              <c:numCache>
                <c:formatCode>General</c:formatCode>
                <c:ptCount val="9"/>
                <c:pt idx="0">
                  <c:v>15.530329705376261</c:v>
                </c:pt>
                <c:pt idx="1">
                  <c:v>11.231452442096327</c:v>
                </c:pt>
                <c:pt idx="2">
                  <c:v>9.4271716101234411</c:v>
                </c:pt>
                <c:pt idx="3">
                  <c:v>20.01395744371905</c:v>
                </c:pt>
                <c:pt idx="4">
                  <c:v>19.153375326924177</c:v>
                </c:pt>
                <c:pt idx="5">
                  <c:v>6.4285361059277166</c:v>
                </c:pt>
                <c:pt idx="6">
                  <c:v>6.4047466597247471</c:v>
                </c:pt>
                <c:pt idx="7">
                  <c:v>13.822759892802669</c:v>
                </c:pt>
                <c:pt idx="8">
                  <c:v>7.3978716872212278</c:v>
                </c:pt>
              </c:numCache>
            </c:numRef>
          </c:val>
          <c:extLst>
            <c:ext xmlns:c16="http://schemas.microsoft.com/office/drawing/2014/chart" uri="{C3380CC4-5D6E-409C-BE32-E72D297353CC}">
              <c16:uniqueId val="{00000006-C6E8-2F4C-B661-7C9D79B20CAC}"/>
            </c:ext>
          </c:extLst>
        </c:ser>
        <c:ser>
          <c:idx val="7"/>
          <c:order val="7"/>
          <c:tx>
            <c:strRef>
              <c:f>Sheet1!$I$1</c:f>
              <c:strCache>
                <c:ptCount val="1"/>
                <c:pt idx="0">
                  <c:v>$1,750-$1,999 ($91,000-$103,999)</c:v>
                </c:pt>
              </c:strCache>
            </c:strRef>
          </c:tx>
          <c:spPr>
            <a:solidFill>
              <a:schemeClr val="tx2"/>
            </a:solidFill>
            <a:ln>
              <a:noFill/>
            </a:ln>
            <a:effectLst/>
          </c:spPr>
          <c:invertIfNegative val="0"/>
          <c:dPt>
            <c:idx val="7"/>
            <c:invertIfNegative val="0"/>
            <c:bubble3D val="0"/>
            <c:spPr>
              <a:solidFill>
                <a:schemeClr val="tx2"/>
              </a:solidFill>
              <a:ln>
                <a:solidFill>
                  <a:schemeClr val="accent6"/>
                </a:solidFill>
              </a:ln>
              <a:effectLst/>
            </c:spPr>
            <c:extLst>
              <c:ext xmlns:c16="http://schemas.microsoft.com/office/drawing/2014/chart" uri="{C3380CC4-5D6E-409C-BE32-E72D297353CC}">
                <c16:uniqueId val="{00000007-8C2B-BC4F-930B-57E5CDF6E0EB}"/>
              </c:ext>
            </c:extLst>
          </c:dPt>
          <c:dPt>
            <c:idx val="8"/>
            <c:invertIfNegative val="0"/>
            <c:bubble3D val="0"/>
            <c:spPr>
              <a:solidFill>
                <a:schemeClr val="tx2"/>
              </a:solidFill>
              <a:ln>
                <a:solidFill>
                  <a:schemeClr val="accent6"/>
                </a:solidFill>
              </a:ln>
              <a:effectLst/>
            </c:spPr>
            <c:extLst>
              <c:ext xmlns:c16="http://schemas.microsoft.com/office/drawing/2014/chart" uri="{C3380CC4-5D6E-409C-BE32-E72D297353CC}">
                <c16:uniqueId val="{00000011-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Sheet1!$I$2:$I$10</c:f>
              <c:numCache>
                <c:formatCode>General</c:formatCode>
                <c:ptCount val="9"/>
                <c:pt idx="0">
                  <c:v>9.2579362206119118</c:v>
                </c:pt>
                <c:pt idx="1">
                  <c:v>6.7515093959060195</c:v>
                </c:pt>
                <c:pt idx="2">
                  <c:v>5.4876401304681615</c:v>
                </c:pt>
                <c:pt idx="3">
                  <c:v>11.225838574755857</c:v>
                </c:pt>
                <c:pt idx="4">
                  <c:v>10.687047396789799</c:v>
                </c:pt>
                <c:pt idx="5">
                  <c:v>3.0414459155428601</c:v>
                </c:pt>
                <c:pt idx="6">
                  <c:v>2.2713673381327473</c:v>
                </c:pt>
                <c:pt idx="7">
                  <c:v>9.6196661930761866</c:v>
                </c:pt>
                <c:pt idx="8">
                  <c:v>4.488076197029085</c:v>
                </c:pt>
              </c:numCache>
            </c:numRef>
          </c:val>
          <c:extLst>
            <c:ext xmlns:c16="http://schemas.microsoft.com/office/drawing/2014/chart" uri="{C3380CC4-5D6E-409C-BE32-E72D297353CC}">
              <c16:uniqueId val="{00000007-C6E8-2F4C-B661-7C9D79B20CAC}"/>
            </c:ext>
          </c:extLst>
        </c:ser>
        <c:ser>
          <c:idx val="8"/>
          <c:order val="8"/>
          <c:tx>
            <c:strRef>
              <c:f>Sheet1!$J$1</c:f>
              <c:strCache>
                <c:ptCount val="1"/>
                <c:pt idx="0">
                  <c:v>$2,000-$2,999 ($104,000-$155,999)</c:v>
                </c:pt>
              </c:strCache>
            </c:strRef>
          </c:tx>
          <c:spPr>
            <a:solidFill>
              <a:schemeClr val="bg2"/>
            </a:solidFill>
            <a:ln>
              <a:noFill/>
            </a:ln>
            <a:effectLst/>
          </c:spPr>
          <c:invertIfNegative val="0"/>
          <c:dPt>
            <c:idx val="7"/>
            <c:invertIfNegative val="0"/>
            <c:bubble3D val="0"/>
            <c:spPr>
              <a:solidFill>
                <a:schemeClr val="bg2"/>
              </a:solidFill>
              <a:ln>
                <a:solidFill>
                  <a:schemeClr val="accent6"/>
                </a:solidFill>
              </a:ln>
              <a:effectLst/>
            </c:spPr>
            <c:extLst>
              <c:ext xmlns:c16="http://schemas.microsoft.com/office/drawing/2014/chart" uri="{C3380CC4-5D6E-409C-BE32-E72D297353CC}">
                <c16:uniqueId val="{00000008-8C2B-BC4F-930B-57E5CDF6E0EB}"/>
              </c:ext>
            </c:extLst>
          </c:dPt>
          <c:dPt>
            <c:idx val="8"/>
            <c:invertIfNegative val="0"/>
            <c:bubble3D val="0"/>
            <c:spPr>
              <a:solidFill>
                <a:schemeClr val="bg2"/>
              </a:solidFill>
              <a:ln>
                <a:solidFill>
                  <a:schemeClr val="accent6"/>
                </a:solidFill>
              </a:ln>
              <a:effectLst/>
            </c:spPr>
            <c:extLst>
              <c:ext xmlns:c16="http://schemas.microsoft.com/office/drawing/2014/chart" uri="{C3380CC4-5D6E-409C-BE32-E72D297353CC}">
                <c16:uniqueId val="{00000012-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Sheet1!$J$2:$J$10</c:f>
              <c:numCache>
                <c:formatCode>General</c:formatCode>
                <c:ptCount val="9"/>
                <c:pt idx="0">
                  <c:v>10.847070535753939</c:v>
                </c:pt>
                <c:pt idx="1">
                  <c:v>8.0186142821023019</c:v>
                </c:pt>
                <c:pt idx="2">
                  <c:v>6.7817070042865222</c:v>
                </c:pt>
                <c:pt idx="3">
                  <c:v>7.9576501218392508</c:v>
                </c:pt>
                <c:pt idx="4">
                  <c:v>7.5288081077306082</c:v>
                </c:pt>
                <c:pt idx="5">
                  <c:v>2.6921176683332786</c:v>
                </c:pt>
                <c:pt idx="6">
                  <c:v>1.9129783699514933</c:v>
                </c:pt>
                <c:pt idx="7">
                  <c:v>15.574184359111431</c:v>
                </c:pt>
                <c:pt idx="8">
                  <c:v>5.6518733044585208</c:v>
                </c:pt>
              </c:numCache>
            </c:numRef>
          </c:val>
          <c:extLst>
            <c:ext xmlns:c16="http://schemas.microsoft.com/office/drawing/2014/chart" uri="{C3380CC4-5D6E-409C-BE32-E72D297353CC}">
              <c16:uniqueId val="{00000008-C6E8-2F4C-B661-7C9D79B20CAC}"/>
            </c:ext>
          </c:extLst>
        </c:ser>
        <c:ser>
          <c:idx val="9"/>
          <c:order val="9"/>
          <c:tx>
            <c:strRef>
              <c:f>Sheet1!$K$1</c:f>
              <c:strCache>
                <c:ptCount val="1"/>
                <c:pt idx="0">
                  <c:v>$3,000 or more ($156,000 or more)</c:v>
                </c:pt>
              </c:strCache>
            </c:strRef>
          </c:tx>
          <c:spPr>
            <a:solidFill>
              <a:schemeClr val="tx1"/>
            </a:solidFill>
            <a:ln>
              <a:noFill/>
            </a:ln>
            <a:effectLst/>
          </c:spPr>
          <c:invertIfNegative val="0"/>
          <c:dPt>
            <c:idx val="7"/>
            <c:invertIfNegative val="0"/>
            <c:bubble3D val="0"/>
            <c:spPr>
              <a:solidFill>
                <a:schemeClr val="tx1"/>
              </a:solidFill>
              <a:ln>
                <a:solidFill>
                  <a:schemeClr val="accent6"/>
                </a:solidFill>
              </a:ln>
              <a:effectLst/>
            </c:spPr>
            <c:extLst>
              <c:ext xmlns:c16="http://schemas.microsoft.com/office/drawing/2014/chart" uri="{C3380CC4-5D6E-409C-BE32-E72D297353CC}">
                <c16:uniqueId val="{00000009-8C2B-BC4F-930B-57E5CDF6E0EB}"/>
              </c:ext>
            </c:extLst>
          </c:dPt>
          <c:dPt>
            <c:idx val="8"/>
            <c:invertIfNegative val="0"/>
            <c:bubble3D val="0"/>
            <c:spPr>
              <a:solidFill>
                <a:schemeClr val="tx1"/>
              </a:solidFill>
              <a:ln>
                <a:solidFill>
                  <a:schemeClr val="accent6"/>
                </a:solidFill>
              </a:ln>
              <a:effectLst/>
            </c:spPr>
            <c:extLst>
              <c:ext xmlns:c16="http://schemas.microsoft.com/office/drawing/2014/chart" uri="{C3380CC4-5D6E-409C-BE32-E72D297353CC}">
                <c16:uniqueId val="{00000013-8C2B-BC4F-930B-57E5CDF6E0EB}"/>
              </c:ext>
            </c:extLst>
          </c:dPt>
          <c:cat>
            <c:strRef>
              <c:f>Sheet1!$A$2:$A$10</c:f>
              <c:strCache>
                <c:ptCount val="9"/>
                <c:pt idx="0">
                  <c:v>Agriculture</c:v>
                </c:pt>
                <c:pt idx="1">
                  <c:v>Architecture</c:v>
                </c:pt>
                <c:pt idx="2">
                  <c:v>Arts</c:v>
                </c:pt>
                <c:pt idx="3">
                  <c:v>Education</c:v>
                </c:pt>
                <c:pt idx="4">
                  <c:v>Nursing</c:v>
                </c:pt>
                <c:pt idx="5">
                  <c:v>Performing arts</c:v>
                </c:pt>
                <c:pt idx="6">
                  <c:v>Visual arts</c:v>
                </c:pt>
                <c:pt idx="7">
                  <c:v>Bachelor (all)</c:v>
                </c:pt>
                <c:pt idx="8">
                  <c:v>Year 12</c:v>
                </c:pt>
              </c:strCache>
            </c:strRef>
          </c:cat>
          <c:val>
            <c:numRef>
              <c:f>Sheet1!$K$2:$K$10</c:f>
              <c:numCache>
                <c:formatCode>General</c:formatCode>
                <c:ptCount val="9"/>
                <c:pt idx="0">
                  <c:v>3.5283132856228567</c:v>
                </c:pt>
                <c:pt idx="1">
                  <c:v>1.9303360681848198</c:v>
                </c:pt>
                <c:pt idx="2">
                  <c:v>2.1524262956232061</c:v>
                </c:pt>
                <c:pt idx="3">
                  <c:v>0.54073024098769407</c:v>
                </c:pt>
                <c:pt idx="4">
                  <c:v>0.53498335713583134</c:v>
                </c:pt>
                <c:pt idx="5">
                  <c:v>0.60797794993128673</c:v>
                </c:pt>
                <c:pt idx="6">
                  <c:v>0.28169014084507044</c:v>
                </c:pt>
                <c:pt idx="7">
                  <c:v>6.2782089426454597</c:v>
                </c:pt>
                <c:pt idx="8">
                  <c:v>2.1139618509138454</c:v>
                </c:pt>
              </c:numCache>
            </c:numRef>
          </c:val>
          <c:extLst>
            <c:ext xmlns:c16="http://schemas.microsoft.com/office/drawing/2014/chart" uri="{C3380CC4-5D6E-409C-BE32-E72D297353CC}">
              <c16:uniqueId val="{00000009-C6E8-2F4C-B661-7C9D79B20CAC}"/>
            </c:ext>
          </c:extLst>
        </c:ser>
        <c:dLbls>
          <c:showLegendKey val="0"/>
          <c:showVal val="0"/>
          <c:showCatName val="0"/>
          <c:showSerName val="0"/>
          <c:showPercent val="0"/>
          <c:showBubbleSize val="0"/>
        </c:dLbls>
        <c:gapWidth val="100"/>
        <c:overlap val="-7"/>
        <c:axId val="1812536944"/>
        <c:axId val="1808686352"/>
      </c:barChart>
      <c:catAx>
        <c:axId val="181253694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1808686352"/>
        <c:crosses val="autoZero"/>
        <c:auto val="1"/>
        <c:lblAlgn val="ctr"/>
        <c:lblOffset val="100"/>
        <c:noMultiLvlLbl val="0"/>
      </c:catAx>
      <c:valAx>
        <c:axId val="1808686352"/>
        <c:scaling>
          <c:orientation val="minMax"/>
          <c:max val="37.6"/>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8125369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823620823620823E-2"/>
          <c:y val="3.7417109822522679E-2"/>
          <c:w val="0.91917637917637918"/>
          <c:h val="0.84398939943831097"/>
        </c:manualLayout>
      </c:layout>
      <c:barChart>
        <c:barDir val="col"/>
        <c:grouping val="clustered"/>
        <c:varyColors val="0"/>
        <c:ser>
          <c:idx val="0"/>
          <c:order val="0"/>
          <c:tx>
            <c:strRef>
              <c:f>Sheet1!$B$1</c:f>
              <c:strCache>
                <c:ptCount val="1"/>
                <c:pt idx="0">
                  <c:v>No or negative</c:v>
                </c:pt>
              </c:strCache>
            </c:strRef>
          </c:tx>
          <c:spPr>
            <a:solidFill>
              <a:schemeClr val="accent4">
                <a:lumMod val="60000"/>
                <a:lumOff val="40000"/>
              </a:schemeClr>
            </a:solidFill>
            <a:ln>
              <a:noFill/>
            </a:ln>
            <a:effectLst/>
          </c:spPr>
          <c:invertIfNegative val="0"/>
          <c:dPt>
            <c:idx val="7"/>
            <c:invertIfNegative val="0"/>
            <c:bubble3D val="0"/>
            <c:spPr>
              <a:solidFill>
                <a:schemeClr val="accent4">
                  <a:lumMod val="60000"/>
                  <a:lumOff val="40000"/>
                </a:schemeClr>
              </a:solidFill>
              <a:ln>
                <a:solidFill>
                  <a:schemeClr val="accent6"/>
                </a:solidFill>
              </a:ln>
              <a:effectLst/>
            </c:spPr>
            <c:extLst>
              <c:ext xmlns:c16="http://schemas.microsoft.com/office/drawing/2014/chart" uri="{C3380CC4-5D6E-409C-BE32-E72D297353CC}">
                <c16:uniqueId val="{00000001-C118-9A41-BC6C-4892A4CEB227}"/>
              </c:ext>
            </c:extLst>
          </c:dPt>
          <c:dPt>
            <c:idx val="8"/>
            <c:invertIfNegative val="0"/>
            <c:bubble3D val="0"/>
            <c:spPr>
              <a:solidFill>
                <a:schemeClr val="accent4">
                  <a:lumMod val="60000"/>
                  <a:lumOff val="40000"/>
                </a:schemeClr>
              </a:solidFill>
              <a:ln>
                <a:solidFill>
                  <a:schemeClr val="accent6"/>
                </a:solidFill>
              </a:ln>
              <a:effectLst/>
            </c:spPr>
            <c:extLst>
              <c:ext xmlns:c16="http://schemas.microsoft.com/office/drawing/2014/chart" uri="{C3380CC4-5D6E-409C-BE32-E72D297353CC}">
                <c16:uniqueId val="{0000000B-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Sheet1!$B$2:$B$10</c:f>
              <c:numCache>
                <c:formatCode>General</c:formatCode>
                <c:ptCount val="9"/>
                <c:pt idx="0">
                  <c:v>4.4452031660946929</c:v>
                </c:pt>
                <c:pt idx="1">
                  <c:v>4.3772071094700458</c:v>
                </c:pt>
                <c:pt idx="2">
                  <c:v>6.8157190847049804</c:v>
                </c:pt>
                <c:pt idx="3">
                  <c:v>3.9016180445745992</c:v>
                </c:pt>
                <c:pt idx="4">
                  <c:v>2.6970630977260464</c:v>
                </c:pt>
                <c:pt idx="5">
                  <c:v>4.607132290167506</c:v>
                </c:pt>
                <c:pt idx="6">
                  <c:v>5.4086933152672447</c:v>
                </c:pt>
                <c:pt idx="7">
                  <c:v>4.5095110974963886</c:v>
                </c:pt>
                <c:pt idx="8">
                  <c:v>8.8987933842460727</c:v>
                </c:pt>
              </c:numCache>
            </c:numRef>
          </c:val>
          <c:extLst>
            <c:ext xmlns:c16="http://schemas.microsoft.com/office/drawing/2014/chart" uri="{C3380CC4-5D6E-409C-BE32-E72D297353CC}">
              <c16:uniqueId val="{00000000-AB66-E746-B890-64E62D1DF55E}"/>
            </c:ext>
          </c:extLst>
        </c:ser>
        <c:ser>
          <c:idx val="1"/>
          <c:order val="1"/>
          <c:tx>
            <c:strRef>
              <c:f>Sheet1!$C$1</c:f>
              <c:strCache>
                <c:ptCount val="1"/>
                <c:pt idx="0">
                  <c:v>$1-$499 ($7,800-$25,999)</c:v>
                </c:pt>
              </c:strCache>
            </c:strRef>
          </c:tx>
          <c:spPr>
            <a:solidFill>
              <a:schemeClr val="accent4"/>
            </a:solidFill>
            <a:ln>
              <a:noFill/>
            </a:ln>
            <a:effectLst/>
          </c:spPr>
          <c:invertIfNegative val="0"/>
          <c:dPt>
            <c:idx val="7"/>
            <c:invertIfNegative val="0"/>
            <c:bubble3D val="0"/>
            <c:spPr>
              <a:solidFill>
                <a:schemeClr val="accent4"/>
              </a:solidFill>
              <a:ln>
                <a:solidFill>
                  <a:schemeClr val="accent6"/>
                </a:solidFill>
              </a:ln>
              <a:effectLst/>
            </c:spPr>
            <c:extLst>
              <c:ext xmlns:c16="http://schemas.microsoft.com/office/drawing/2014/chart" uri="{C3380CC4-5D6E-409C-BE32-E72D297353CC}">
                <c16:uniqueId val="{00000002-C118-9A41-BC6C-4892A4CEB227}"/>
              </c:ext>
            </c:extLst>
          </c:dPt>
          <c:dPt>
            <c:idx val="8"/>
            <c:invertIfNegative val="0"/>
            <c:bubble3D val="0"/>
            <c:spPr>
              <a:solidFill>
                <a:schemeClr val="accent4"/>
              </a:solidFill>
              <a:ln>
                <a:solidFill>
                  <a:schemeClr val="accent6"/>
                </a:solidFill>
              </a:ln>
              <a:effectLst/>
            </c:spPr>
            <c:extLst>
              <c:ext xmlns:c16="http://schemas.microsoft.com/office/drawing/2014/chart" uri="{C3380CC4-5D6E-409C-BE32-E72D297353CC}">
                <c16:uniqueId val="{0000000C-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Sheet1!$C$2:$C$10</c:f>
              <c:numCache>
                <c:formatCode>General</c:formatCode>
                <c:ptCount val="9"/>
                <c:pt idx="0">
                  <c:v>19.17646213411345</c:v>
                </c:pt>
                <c:pt idx="1">
                  <c:v>16.756791096623161</c:v>
                </c:pt>
                <c:pt idx="2">
                  <c:v>22.246148900993166</c:v>
                </c:pt>
                <c:pt idx="3">
                  <c:v>10.548047341500514</c:v>
                </c:pt>
                <c:pt idx="4">
                  <c:v>7.9368090446088218</c:v>
                </c:pt>
                <c:pt idx="5">
                  <c:v>25.958371729577809</c:v>
                </c:pt>
                <c:pt idx="6">
                  <c:v>28.912029172010971</c:v>
                </c:pt>
                <c:pt idx="7">
                  <c:v>11.727818478431058</c:v>
                </c:pt>
                <c:pt idx="8">
                  <c:v>25.927688583784704</c:v>
                </c:pt>
              </c:numCache>
            </c:numRef>
          </c:val>
          <c:extLst>
            <c:ext xmlns:c16="http://schemas.microsoft.com/office/drawing/2014/chart" uri="{C3380CC4-5D6E-409C-BE32-E72D297353CC}">
              <c16:uniqueId val="{00000001-AB66-E746-B890-64E62D1DF55E}"/>
            </c:ext>
          </c:extLst>
        </c:ser>
        <c:ser>
          <c:idx val="2"/>
          <c:order val="2"/>
          <c:tx>
            <c:strRef>
              <c:f>Sheet1!$D$1</c:f>
              <c:strCache>
                <c:ptCount val="1"/>
                <c:pt idx="0">
                  <c:v>$500-$799 ($26,000-$41,599)</c:v>
                </c:pt>
              </c:strCache>
            </c:strRef>
          </c:tx>
          <c:spPr>
            <a:solidFill>
              <a:schemeClr val="accent3"/>
            </a:solidFill>
            <a:ln>
              <a:noFill/>
            </a:ln>
            <a:effectLst/>
          </c:spPr>
          <c:invertIfNegative val="0"/>
          <c:dPt>
            <c:idx val="7"/>
            <c:invertIfNegative val="0"/>
            <c:bubble3D val="0"/>
            <c:spPr>
              <a:solidFill>
                <a:schemeClr val="accent3"/>
              </a:solidFill>
              <a:ln>
                <a:solidFill>
                  <a:schemeClr val="accent6"/>
                </a:solidFill>
              </a:ln>
              <a:effectLst/>
            </c:spPr>
            <c:extLst>
              <c:ext xmlns:c16="http://schemas.microsoft.com/office/drawing/2014/chart" uri="{C3380CC4-5D6E-409C-BE32-E72D297353CC}">
                <c16:uniqueId val="{00000003-C118-9A41-BC6C-4892A4CEB227}"/>
              </c:ext>
            </c:extLst>
          </c:dPt>
          <c:dPt>
            <c:idx val="8"/>
            <c:invertIfNegative val="0"/>
            <c:bubble3D val="0"/>
            <c:spPr>
              <a:solidFill>
                <a:schemeClr val="accent3"/>
              </a:solidFill>
              <a:ln>
                <a:solidFill>
                  <a:schemeClr val="accent6"/>
                </a:solidFill>
              </a:ln>
              <a:effectLst/>
            </c:spPr>
            <c:extLst>
              <c:ext xmlns:c16="http://schemas.microsoft.com/office/drawing/2014/chart" uri="{C3380CC4-5D6E-409C-BE32-E72D297353CC}">
                <c16:uniqueId val="{0000000D-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Sheet1!$D$2:$D$10</c:f>
              <c:numCache>
                <c:formatCode>General</c:formatCode>
                <c:ptCount val="9"/>
                <c:pt idx="0">
                  <c:v>17.248765318724374</c:v>
                </c:pt>
                <c:pt idx="1">
                  <c:v>17.985959380904902</c:v>
                </c:pt>
                <c:pt idx="2">
                  <c:v>17.022339780931656</c:v>
                </c:pt>
                <c:pt idx="3">
                  <c:v>12.196596275013258</c:v>
                </c:pt>
                <c:pt idx="4">
                  <c:v>13.407418814131798</c:v>
                </c:pt>
                <c:pt idx="5">
                  <c:v>24.434191806127743</c:v>
                </c:pt>
                <c:pt idx="6">
                  <c:v>24.768076256079617</c:v>
                </c:pt>
                <c:pt idx="7">
                  <c:v>12.527715379964979</c:v>
                </c:pt>
                <c:pt idx="8">
                  <c:v>23.677961126807766</c:v>
                </c:pt>
              </c:numCache>
            </c:numRef>
          </c:val>
          <c:extLst>
            <c:ext xmlns:c16="http://schemas.microsoft.com/office/drawing/2014/chart" uri="{C3380CC4-5D6E-409C-BE32-E72D297353CC}">
              <c16:uniqueId val="{00000002-AB66-E746-B890-64E62D1DF55E}"/>
            </c:ext>
          </c:extLst>
        </c:ser>
        <c:ser>
          <c:idx val="3"/>
          <c:order val="3"/>
          <c:tx>
            <c:strRef>
              <c:f>Sheet1!$E$1</c:f>
              <c:strCache>
                <c:ptCount val="1"/>
                <c:pt idx="0">
                  <c:v>$800-$999 ($41,600-$51,999)</c:v>
                </c:pt>
              </c:strCache>
            </c:strRef>
          </c:tx>
          <c:spPr>
            <a:solidFill>
              <a:schemeClr val="accent2"/>
            </a:solidFill>
            <a:ln>
              <a:noFill/>
            </a:ln>
            <a:effectLst/>
          </c:spPr>
          <c:invertIfNegative val="0"/>
          <c:dPt>
            <c:idx val="7"/>
            <c:invertIfNegative val="0"/>
            <c:bubble3D val="0"/>
            <c:spPr>
              <a:solidFill>
                <a:schemeClr val="accent2"/>
              </a:solidFill>
              <a:ln>
                <a:solidFill>
                  <a:schemeClr val="accent6"/>
                </a:solidFill>
              </a:ln>
              <a:effectLst/>
            </c:spPr>
            <c:extLst>
              <c:ext xmlns:c16="http://schemas.microsoft.com/office/drawing/2014/chart" uri="{C3380CC4-5D6E-409C-BE32-E72D297353CC}">
                <c16:uniqueId val="{00000004-C118-9A41-BC6C-4892A4CEB227}"/>
              </c:ext>
            </c:extLst>
          </c:dPt>
          <c:dPt>
            <c:idx val="8"/>
            <c:invertIfNegative val="0"/>
            <c:bubble3D val="0"/>
            <c:spPr>
              <a:solidFill>
                <a:schemeClr val="accent2"/>
              </a:solidFill>
              <a:ln>
                <a:solidFill>
                  <a:schemeClr val="accent6"/>
                </a:solidFill>
              </a:ln>
              <a:effectLst/>
            </c:spPr>
            <c:extLst>
              <c:ext xmlns:c16="http://schemas.microsoft.com/office/drawing/2014/chart" uri="{C3380CC4-5D6E-409C-BE32-E72D297353CC}">
                <c16:uniqueId val="{0000000E-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Sheet1!$E$2:$E$10</c:f>
              <c:numCache>
                <c:formatCode>General</c:formatCode>
                <c:ptCount val="9"/>
                <c:pt idx="0">
                  <c:v>13.234663060171464</c:v>
                </c:pt>
                <c:pt idx="1">
                  <c:v>12.545949305023377</c:v>
                </c:pt>
                <c:pt idx="2">
                  <c:v>11.121786002323956</c:v>
                </c:pt>
                <c:pt idx="3">
                  <c:v>9.862448471994405</c:v>
                </c:pt>
                <c:pt idx="4">
                  <c:v>12.791539880422745</c:v>
                </c:pt>
                <c:pt idx="5">
                  <c:v>13.882701671818504</c:v>
                </c:pt>
                <c:pt idx="6">
                  <c:v>13.398958167713888</c:v>
                </c:pt>
                <c:pt idx="7">
                  <c:v>10.51943056049911</c:v>
                </c:pt>
                <c:pt idx="8">
                  <c:v>13.772057507546995</c:v>
                </c:pt>
              </c:numCache>
            </c:numRef>
          </c:val>
          <c:extLst>
            <c:ext xmlns:c16="http://schemas.microsoft.com/office/drawing/2014/chart" uri="{C3380CC4-5D6E-409C-BE32-E72D297353CC}">
              <c16:uniqueId val="{00000003-AB66-E746-B890-64E62D1DF55E}"/>
            </c:ext>
          </c:extLst>
        </c:ser>
        <c:ser>
          <c:idx val="4"/>
          <c:order val="4"/>
          <c:tx>
            <c:strRef>
              <c:f>Sheet1!$F$1</c:f>
              <c:strCache>
                <c:ptCount val="1"/>
                <c:pt idx="0">
                  <c:v>$1,000-$1,249 ($52,000-$64,999)</c:v>
                </c:pt>
              </c:strCache>
            </c:strRef>
          </c:tx>
          <c:spPr>
            <a:solidFill>
              <a:schemeClr val="accent2">
                <a:lumMod val="75000"/>
              </a:schemeClr>
            </a:solidFill>
            <a:ln>
              <a:noFill/>
            </a:ln>
            <a:effectLst/>
          </c:spPr>
          <c:invertIfNegative val="0"/>
          <c:dPt>
            <c:idx val="7"/>
            <c:invertIfNegative val="0"/>
            <c:bubble3D val="0"/>
            <c:spPr>
              <a:solidFill>
                <a:schemeClr val="accent2">
                  <a:lumMod val="75000"/>
                </a:schemeClr>
              </a:solidFill>
              <a:ln>
                <a:solidFill>
                  <a:schemeClr val="accent6"/>
                </a:solidFill>
              </a:ln>
              <a:effectLst/>
            </c:spPr>
            <c:extLst>
              <c:ext xmlns:c16="http://schemas.microsoft.com/office/drawing/2014/chart" uri="{C3380CC4-5D6E-409C-BE32-E72D297353CC}">
                <c16:uniqueId val="{00000005-C118-9A41-BC6C-4892A4CEB227}"/>
              </c:ext>
            </c:extLst>
          </c:dPt>
          <c:dPt>
            <c:idx val="8"/>
            <c:invertIfNegative val="0"/>
            <c:bubble3D val="0"/>
            <c:spPr>
              <a:solidFill>
                <a:schemeClr val="accent2">
                  <a:lumMod val="75000"/>
                </a:schemeClr>
              </a:solidFill>
              <a:ln>
                <a:solidFill>
                  <a:schemeClr val="accent6"/>
                </a:solidFill>
              </a:ln>
              <a:effectLst/>
            </c:spPr>
            <c:extLst>
              <c:ext xmlns:c16="http://schemas.microsoft.com/office/drawing/2014/chart" uri="{C3380CC4-5D6E-409C-BE32-E72D297353CC}">
                <c16:uniqueId val="{0000000F-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Sheet1!$F$2:$F$10</c:f>
              <c:numCache>
                <c:formatCode>General</c:formatCode>
                <c:ptCount val="9"/>
                <c:pt idx="0">
                  <c:v>18.171953702309857</c:v>
                </c:pt>
                <c:pt idx="1">
                  <c:v>17.004595125156921</c:v>
                </c:pt>
                <c:pt idx="2">
                  <c:v>13.769005780886637</c:v>
                </c:pt>
                <c:pt idx="3">
                  <c:v>18.49036187230195</c:v>
                </c:pt>
                <c:pt idx="4">
                  <c:v>22.393933578008806</c:v>
                </c:pt>
                <c:pt idx="5">
                  <c:v>13.182221030688263</c:v>
                </c:pt>
                <c:pt idx="6">
                  <c:v>12.558578873184276</c:v>
                </c:pt>
                <c:pt idx="7">
                  <c:v>16.413025784707099</c:v>
                </c:pt>
                <c:pt idx="8">
                  <c:v>12.504955107513199</c:v>
                </c:pt>
              </c:numCache>
            </c:numRef>
          </c:val>
          <c:extLst>
            <c:ext xmlns:c16="http://schemas.microsoft.com/office/drawing/2014/chart" uri="{C3380CC4-5D6E-409C-BE32-E72D297353CC}">
              <c16:uniqueId val="{00000004-AB66-E746-B890-64E62D1DF55E}"/>
            </c:ext>
          </c:extLst>
        </c:ser>
        <c:ser>
          <c:idx val="5"/>
          <c:order val="5"/>
          <c:tx>
            <c:strRef>
              <c:f>Sheet1!$G$1</c:f>
              <c:strCache>
                <c:ptCount val="1"/>
                <c:pt idx="0">
                  <c:v>$1,250-$1,499 ($65,000-$77,999)</c:v>
                </c:pt>
              </c:strCache>
            </c:strRef>
          </c:tx>
          <c:spPr>
            <a:solidFill>
              <a:schemeClr val="accent1"/>
            </a:solidFill>
            <a:ln>
              <a:noFill/>
            </a:ln>
            <a:effectLst/>
          </c:spPr>
          <c:invertIfNegative val="0"/>
          <c:dPt>
            <c:idx val="7"/>
            <c:invertIfNegative val="0"/>
            <c:bubble3D val="0"/>
            <c:spPr>
              <a:solidFill>
                <a:schemeClr val="accent1"/>
              </a:solidFill>
              <a:ln>
                <a:solidFill>
                  <a:schemeClr val="accent6"/>
                </a:solidFill>
              </a:ln>
              <a:effectLst/>
            </c:spPr>
            <c:extLst>
              <c:ext xmlns:c16="http://schemas.microsoft.com/office/drawing/2014/chart" uri="{C3380CC4-5D6E-409C-BE32-E72D297353CC}">
                <c16:uniqueId val="{00000006-C118-9A41-BC6C-4892A4CEB227}"/>
              </c:ext>
            </c:extLst>
          </c:dPt>
          <c:dPt>
            <c:idx val="8"/>
            <c:invertIfNegative val="0"/>
            <c:bubble3D val="0"/>
            <c:spPr>
              <a:solidFill>
                <a:schemeClr val="accent1"/>
              </a:solidFill>
              <a:ln>
                <a:solidFill>
                  <a:schemeClr val="accent6"/>
                </a:solidFill>
              </a:ln>
              <a:effectLst/>
            </c:spPr>
            <c:extLst>
              <c:ext xmlns:c16="http://schemas.microsoft.com/office/drawing/2014/chart" uri="{C3380CC4-5D6E-409C-BE32-E72D297353CC}">
                <c16:uniqueId val="{00000010-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Sheet1!$G$2:$G$10</c:f>
              <c:numCache>
                <c:formatCode>General</c:formatCode>
                <c:ptCount val="9"/>
                <c:pt idx="0">
                  <c:v>12.180641882888319</c:v>
                </c:pt>
                <c:pt idx="1">
                  <c:v>12.316029042219235</c:v>
                </c:pt>
                <c:pt idx="2">
                  <c:v>11.662806366903226</c:v>
                </c:pt>
                <c:pt idx="3">
                  <c:v>21.334619928536604</c:v>
                </c:pt>
                <c:pt idx="4">
                  <c:v>18.652995246091226</c:v>
                </c:pt>
                <c:pt idx="5">
                  <c:v>8.7887786264180807</c:v>
                </c:pt>
                <c:pt idx="6">
                  <c:v>7.8493744362782785</c:v>
                </c:pt>
                <c:pt idx="7">
                  <c:v>15.885515509654693</c:v>
                </c:pt>
                <c:pt idx="8">
                  <c:v>7.049906482851223</c:v>
                </c:pt>
              </c:numCache>
            </c:numRef>
          </c:val>
          <c:extLst>
            <c:ext xmlns:c16="http://schemas.microsoft.com/office/drawing/2014/chart" uri="{C3380CC4-5D6E-409C-BE32-E72D297353CC}">
              <c16:uniqueId val="{00000005-AB66-E746-B890-64E62D1DF55E}"/>
            </c:ext>
          </c:extLst>
        </c:ser>
        <c:ser>
          <c:idx val="6"/>
          <c:order val="6"/>
          <c:tx>
            <c:strRef>
              <c:f>Sheet1!$H$1</c:f>
              <c:strCache>
                <c:ptCount val="1"/>
                <c:pt idx="0">
                  <c:v>$1,500-$1,749 ($78,000-$90,999)</c:v>
                </c:pt>
              </c:strCache>
            </c:strRef>
          </c:tx>
          <c:spPr>
            <a:solidFill>
              <a:schemeClr val="bg2">
                <a:lumMod val="60000"/>
                <a:lumOff val="40000"/>
              </a:schemeClr>
            </a:solidFill>
            <a:ln>
              <a:noFill/>
            </a:ln>
            <a:effectLst/>
          </c:spPr>
          <c:invertIfNegative val="0"/>
          <c:dPt>
            <c:idx val="7"/>
            <c:invertIfNegative val="0"/>
            <c:bubble3D val="0"/>
            <c:spPr>
              <a:solidFill>
                <a:schemeClr val="bg2">
                  <a:lumMod val="60000"/>
                  <a:lumOff val="40000"/>
                </a:schemeClr>
              </a:solidFill>
              <a:ln>
                <a:solidFill>
                  <a:schemeClr val="accent6"/>
                </a:solidFill>
              </a:ln>
              <a:effectLst/>
            </c:spPr>
            <c:extLst>
              <c:ext xmlns:c16="http://schemas.microsoft.com/office/drawing/2014/chart" uri="{C3380CC4-5D6E-409C-BE32-E72D297353CC}">
                <c16:uniqueId val="{00000007-C118-9A41-BC6C-4892A4CEB227}"/>
              </c:ext>
            </c:extLst>
          </c:dPt>
          <c:dPt>
            <c:idx val="8"/>
            <c:invertIfNegative val="0"/>
            <c:bubble3D val="0"/>
            <c:spPr>
              <a:solidFill>
                <a:schemeClr val="bg2">
                  <a:lumMod val="60000"/>
                  <a:lumOff val="40000"/>
                </a:schemeClr>
              </a:solidFill>
              <a:ln>
                <a:solidFill>
                  <a:schemeClr val="accent6"/>
                </a:solidFill>
              </a:ln>
              <a:effectLst/>
            </c:spPr>
            <c:extLst>
              <c:ext xmlns:c16="http://schemas.microsoft.com/office/drawing/2014/chart" uri="{C3380CC4-5D6E-409C-BE32-E72D297353CC}">
                <c16:uniqueId val="{00000011-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Sheet1!$H$2:$H$10</c:f>
              <c:numCache>
                <c:formatCode>General</c:formatCode>
                <c:ptCount val="9"/>
                <c:pt idx="0">
                  <c:v>7.7567705906127413</c:v>
                </c:pt>
                <c:pt idx="1">
                  <c:v>10.022398858510451</c:v>
                </c:pt>
                <c:pt idx="2">
                  <c:v>8.0638959229583875</c:v>
                </c:pt>
                <c:pt idx="3">
                  <c:v>14.314706554910906</c:v>
                </c:pt>
                <c:pt idx="4">
                  <c:v>13.397918413232093</c:v>
                </c:pt>
                <c:pt idx="5">
                  <c:v>4.708320977543452</c:v>
                </c:pt>
                <c:pt idx="6">
                  <c:v>3.85453481691327</c:v>
                </c:pt>
                <c:pt idx="7">
                  <c:v>12.598250609395439</c:v>
                </c:pt>
                <c:pt idx="8">
                  <c:v>4.0174097739723837</c:v>
                </c:pt>
              </c:numCache>
            </c:numRef>
          </c:val>
          <c:extLst>
            <c:ext xmlns:c16="http://schemas.microsoft.com/office/drawing/2014/chart" uri="{C3380CC4-5D6E-409C-BE32-E72D297353CC}">
              <c16:uniqueId val="{00000006-AB66-E746-B890-64E62D1DF55E}"/>
            </c:ext>
          </c:extLst>
        </c:ser>
        <c:ser>
          <c:idx val="7"/>
          <c:order val="7"/>
          <c:tx>
            <c:strRef>
              <c:f>Sheet1!$I$1</c:f>
              <c:strCache>
                <c:ptCount val="1"/>
                <c:pt idx="0">
                  <c:v>$1,750-$1,999 ($91,000-$103,999)</c:v>
                </c:pt>
              </c:strCache>
            </c:strRef>
          </c:tx>
          <c:spPr>
            <a:solidFill>
              <a:schemeClr val="tx2"/>
            </a:solidFill>
            <a:ln>
              <a:noFill/>
            </a:ln>
            <a:effectLst/>
          </c:spPr>
          <c:invertIfNegative val="0"/>
          <c:dPt>
            <c:idx val="7"/>
            <c:invertIfNegative val="0"/>
            <c:bubble3D val="0"/>
            <c:spPr>
              <a:solidFill>
                <a:schemeClr val="tx2"/>
              </a:solidFill>
              <a:ln>
                <a:solidFill>
                  <a:schemeClr val="accent6"/>
                </a:solidFill>
              </a:ln>
              <a:effectLst/>
            </c:spPr>
            <c:extLst>
              <c:ext xmlns:c16="http://schemas.microsoft.com/office/drawing/2014/chart" uri="{C3380CC4-5D6E-409C-BE32-E72D297353CC}">
                <c16:uniqueId val="{00000008-C118-9A41-BC6C-4892A4CEB227}"/>
              </c:ext>
            </c:extLst>
          </c:dPt>
          <c:dPt>
            <c:idx val="8"/>
            <c:invertIfNegative val="0"/>
            <c:bubble3D val="0"/>
            <c:spPr>
              <a:solidFill>
                <a:schemeClr val="tx2"/>
              </a:solidFill>
              <a:ln>
                <a:solidFill>
                  <a:schemeClr val="accent6"/>
                </a:solidFill>
              </a:ln>
              <a:effectLst/>
            </c:spPr>
            <c:extLst>
              <c:ext xmlns:c16="http://schemas.microsoft.com/office/drawing/2014/chart" uri="{C3380CC4-5D6E-409C-BE32-E72D297353CC}">
                <c16:uniqueId val="{00000012-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Sheet1!$I$2:$I$10</c:f>
              <c:numCache>
                <c:formatCode>General</c:formatCode>
                <c:ptCount val="9"/>
                <c:pt idx="0">
                  <c:v>3.0954656808484948</c:v>
                </c:pt>
                <c:pt idx="1">
                  <c:v>3.762389830430124</c:v>
                </c:pt>
                <c:pt idx="2">
                  <c:v>4.5260648600836753</c:v>
                </c:pt>
                <c:pt idx="3">
                  <c:v>6.0136024907031151</c:v>
                </c:pt>
                <c:pt idx="4">
                  <c:v>5.4188133461677443</c:v>
                </c:pt>
                <c:pt idx="5">
                  <c:v>2.4073693772410718</c:v>
                </c:pt>
                <c:pt idx="6">
                  <c:v>2.0256134940799382</c:v>
                </c:pt>
                <c:pt idx="7">
                  <c:v>6.7009160879599543</c:v>
                </c:pt>
                <c:pt idx="8">
                  <c:v>1.7699425560377562</c:v>
                </c:pt>
              </c:numCache>
            </c:numRef>
          </c:val>
          <c:extLst>
            <c:ext xmlns:c16="http://schemas.microsoft.com/office/drawing/2014/chart" uri="{C3380CC4-5D6E-409C-BE32-E72D297353CC}">
              <c16:uniqueId val="{00000007-AB66-E746-B890-64E62D1DF55E}"/>
            </c:ext>
          </c:extLst>
        </c:ser>
        <c:ser>
          <c:idx val="8"/>
          <c:order val="8"/>
          <c:tx>
            <c:strRef>
              <c:f>Sheet1!$J$1</c:f>
              <c:strCache>
                <c:ptCount val="1"/>
                <c:pt idx="0">
                  <c:v>$2,000-$2,999 ($104,000-$155,999)</c:v>
                </c:pt>
              </c:strCache>
            </c:strRef>
          </c:tx>
          <c:spPr>
            <a:solidFill>
              <a:schemeClr val="bg2"/>
            </a:solidFill>
            <a:ln>
              <a:noFill/>
            </a:ln>
            <a:effectLst/>
          </c:spPr>
          <c:invertIfNegative val="0"/>
          <c:dPt>
            <c:idx val="7"/>
            <c:invertIfNegative val="0"/>
            <c:bubble3D val="0"/>
            <c:spPr>
              <a:solidFill>
                <a:schemeClr val="bg2"/>
              </a:solidFill>
              <a:ln>
                <a:solidFill>
                  <a:schemeClr val="accent6"/>
                </a:solidFill>
              </a:ln>
              <a:effectLst/>
            </c:spPr>
            <c:extLst>
              <c:ext xmlns:c16="http://schemas.microsoft.com/office/drawing/2014/chart" uri="{C3380CC4-5D6E-409C-BE32-E72D297353CC}">
                <c16:uniqueId val="{00000009-C118-9A41-BC6C-4892A4CEB227}"/>
              </c:ext>
            </c:extLst>
          </c:dPt>
          <c:dPt>
            <c:idx val="8"/>
            <c:invertIfNegative val="0"/>
            <c:bubble3D val="0"/>
            <c:spPr>
              <a:solidFill>
                <a:schemeClr val="bg2"/>
              </a:solidFill>
              <a:ln>
                <a:solidFill>
                  <a:schemeClr val="accent6"/>
                </a:solidFill>
              </a:ln>
              <a:effectLst/>
            </c:spPr>
            <c:extLst>
              <c:ext xmlns:c16="http://schemas.microsoft.com/office/drawing/2014/chart" uri="{C3380CC4-5D6E-409C-BE32-E72D297353CC}">
                <c16:uniqueId val="{00000013-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Sheet1!$J$2:$J$10</c:f>
              <c:numCache>
                <c:formatCode>General</c:formatCode>
                <c:ptCount val="9"/>
                <c:pt idx="0">
                  <c:v>3.8458927294546794</c:v>
                </c:pt>
                <c:pt idx="1">
                  <c:v>4.8578167527297191</c:v>
                </c:pt>
                <c:pt idx="2">
                  <c:v>4.0993279639530211</c:v>
                </c:pt>
                <c:pt idx="3">
                  <c:v>3.1078487696357127</c:v>
                </c:pt>
                <c:pt idx="4">
                  <c:v>3.0553660012995567</c:v>
                </c:pt>
                <c:pt idx="5">
                  <c:v>1.7191563220576294</c:v>
                </c:pt>
                <c:pt idx="6">
                  <c:v>1.2241414684725171</c:v>
                </c:pt>
                <c:pt idx="7">
                  <c:v>7.3804156043268998</c:v>
                </c:pt>
                <c:pt idx="8">
                  <c:v>1.7269615640583262</c:v>
                </c:pt>
              </c:numCache>
            </c:numRef>
          </c:val>
          <c:extLst>
            <c:ext xmlns:c16="http://schemas.microsoft.com/office/drawing/2014/chart" uri="{C3380CC4-5D6E-409C-BE32-E72D297353CC}">
              <c16:uniqueId val="{00000008-AB66-E746-B890-64E62D1DF55E}"/>
            </c:ext>
          </c:extLst>
        </c:ser>
        <c:ser>
          <c:idx val="9"/>
          <c:order val="9"/>
          <c:tx>
            <c:strRef>
              <c:f>Sheet1!$K$1</c:f>
              <c:strCache>
                <c:ptCount val="1"/>
                <c:pt idx="0">
                  <c:v>$3,000 or more ($156,000 or more)</c:v>
                </c:pt>
              </c:strCache>
            </c:strRef>
          </c:tx>
          <c:spPr>
            <a:solidFill>
              <a:schemeClr val="tx1"/>
            </a:solidFill>
            <a:ln>
              <a:noFill/>
            </a:ln>
            <a:effectLst/>
          </c:spPr>
          <c:invertIfNegative val="0"/>
          <c:dPt>
            <c:idx val="7"/>
            <c:invertIfNegative val="0"/>
            <c:bubble3D val="0"/>
            <c:spPr>
              <a:solidFill>
                <a:schemeClr val="tx1"/>
              </a:solidFill>
              <a:ln>
                <a:solidFill>
                  <a:schemeClr val="accent6"/>
                </a:solidFill>
              </a:ln>
              <a:effectLst/>
            </c:spPr>
            <c:extLst>
              <c:ext xmlns:c16="http://schemas.microsoft.com/office/drawing/2014/chart" uri="{C3380CC4-5D6E-409C-BE32-E72D297353CC}">
                <c16:uniqueId val="{0000000A-C118-9A41-BC6C-4892A4CEB227}"/>
              </c:ext>
            </c:extLst>
          </c:dPt>
          <c:dPt>
            <c:idx val="8"/>
            <c:invertIfNegative val="0"/>
            <c:bubble3D val="0"/>
            <c:spPr>
              <a:solidFill>
                <a:schemeClr val="tx1"/>
              </a:solidFill>
              <a:ln>
                <a:solidFill>
                  <a:schemeClr val="accent6"/>
                </a:solidFill>
              </a:ln>
              <a:effectLst/>
            </c:spPr>
            <c:extLst>
              <c:ext xmlns:c16="http://schemas.microsoft.com/office/drawing/2014/chart" uri="{C3380CC4-5D6E-409C-BE32-E72D297353CC}">
                <c16:uniqueId val="{00000014-C118-9A41-BC6C-4892A4CEB227}"/>
              </c:ext>
            </c:extLst>
          </c:dPt>
          <c:cat>
            <c:strRef>
              <c:f>Sheet1!$A$2:$A$10</c:f>
              <c:strCache>
                <c:ptCount val="9"/>
                <c:pt idx="0">
                  <c:v>Agriculture</c:v>
                </c:pt>
                <c:pt idx="1">
                  <c:v>Architecture</c:v>
                </c:pt>
                <c:pt idx="2">
                  <c:v>Arts</c:v>
                </c:pt>
                <c:pt idx="3">
                  <c:v>Education</c:v>
                </c:pt>
                <c:pt idx="4">
                  <c:v>Nursing</c:v>
                </c:pt>
                <c:pt idx="5">
                  <c:v>Perform. arts</c:v>
                </c:pt>
                <c:pt idx="6">
                  <c:v>Vis. arts</c:v>
                </c:pt>
                <c:pt idx="7">
                  <c:v>Bachelor (all)</c:v>
                </c:pt>
                <c:pt idx="8">
                  <c:v>Year 12</c:v>
                </c:pt>
              </c:strCache>
            </c:strRef>
          </c:cat>
          <c:val>
            <c:numRef>
              <c:f>Sheet1!$K$2:$K$10</c:f>
              <c:numCache>
                <c:formatCode>General</c:formatCode>
                <c:ptCount val="9"/>
                <c:pt idx="0">
                  <c:v>0.84418173478192537</c:v>
                </c:pt>
                <c:pt idx="1">
                  <c:v>0.37086349893206844</c:v>
                </c:pt>
                <c:pt idx="2">
                  <c:v>0.67290533626129623</c:v>
                </c:pt>
                <c:pt idx="3">
                  <c:v>0.23015025082893437</c:v>
                </c:pt>
                <c:pt idx="4">
                  <c:v>0.2481425783111614</c:v>
                </c:pt>
                <c:pt idx="5">
                  <c:v>0.31175616835994191</c:v>
                </c:pt>
                <c:pt idx="6">
                  <c:v>0</c:v>
                </c:pt>
                <c:pt idx="7">
                  <c:v>1.7374008875643814</c:v>
                </c:pt>
                <c:pt idx="8">
                  <c:v>0.65432391318157634</c:v>
                </c:pt>
              </c:numCache>
            </c:numRef>
          </c:val>
          <c:extLst>
            <c:ext xmlns:c16="http://schemas.microsoft.com/office/drawing/2014/chart" uri="{C3380CC4-5D6E-409C-BE32-E72D297353CC}">
              <c16:uniqueId val="{00000009-AB66-E746-B890-64E62D1DF55E}"/>
            </c:ext>
          </c:extLst>
        </c:ser>
        <c:dLbls>
          <c:showLegendKey val="0"/>
          <c:showVal val="0"/>
          <c:showCatName val="0"/>
          <c:showSerName val="0"/>
          <c:showPercent val="0"/>
          <c:showBubbleSize val="0"/>
        </c:dLbls>
        <c:gapWidth val="100"/>
        <c:overlap val="-7"/>
        <c:axId val="1812536944"/>
        <c:axId val="1808686352"/>
      </c:barChart>
      <c:catAx>
        <c:axId val="181253694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808686352"/>
        <c:crosses val="autoZero"/>
        <c:auto val="1"/>
        <c:lblAlgn val="ctr"/>
        <c:lblOffset val="100"/>
        <c:noMultiLvlLbl val="0"/>
      </c:catAx>
      <c:valAx>
        <c:axId val="1808686352"/>
        <c:scaling>
          <c:orientation val="minMax"/>
          <c:max val="37.6"/>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8125369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Female_Not attending</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Sheet1!$A$2:$A$60</c:f>
              <c:strCache>
                <c:ptCount val="59"/>
                <c:pt idx="0">
                  <c:v>Science (excl. maths)</c:v>
                </c:pt>
                <c:pt idx="1">
                  <c:v>Science (excl. maths)</c:v>
                </c:pt>
                <c:pt idx="2">
                  <c:v>Science (excl. maths)</c:v>
                </c:pt>
                <c:pt idx="4">
                  <c:v>IT</c:v>
                </c:pt>
                <c:pt idx="5">
                  <c:v>IT</c:v>
                </c:pt>
                <c:pt idx="6">
                  <c:v>IT</c:v>
                </c:pt>
                <c:pt idx="8">
                  <c:v>Engineering</c:v>
                </c:pt>
                <c:pt idx="9">
                  <c:v>Engineering</c:v>
                </c:pt>
                <c:pt idx="10">
                  <c:v>Engineering</c:v>
                </c:pt>
                <c:pt idx="12">
                  <c:v>Education</c:v>
                </c:pt>
                <c:pt idx="13">
                  <c:v>Education</c:v>
                </c:pt>
                <c:pt idx="14">
                  <c:v>Education</c:v>
                </c:pt>
                <c:pt idx="16">
                  <c:v>Nursing</c:v>
                </c:pt>
                <c:pt idx="17">
                  <c:v>Nursing</c:v>
                </c:pt>
                <c:pt idx="18">
                  <c:v>Nursing</c:v>
                </c:pt>
                <c:pt idx="20">
                  <c:v>Medical Studies</c:v>
                </c:pt>
                <c:pt idx="21">
                  <c:v>Medical Studies</c:v>
                </c:pt>
                <c:pt idx="22">
                  <c:v>Medical Studies</c:v>
                </c:pt>
                <c:pt idx="24">
                  <c:v>Dental Studies</c:v>
                </c:pt>
                <c:pt idx="25">
                  <c:v>Dental Studies</c:v>
                </c:pt>
                <c:pt idx="26">
                  <c:v>Dental Studies</c:v>
                </c:pt>
                <c:pt idx="28">
                  <c:v>Other health</c:v>
                </c:pt>
                <c:pt idx="29">
                  <c:v>Other health</c:v>
                </c:pt>
                <c:pt idx="30">
                  <c:v>Other health</c:v>
                </c:pt>
                <c:pt idx="32">
                  <c:v>Commerce</c:v>
                </c:pt>
                <c:pt idx="33">
                  <c:v>Commerce</c:v>
                </c:pt>
                <c:pt idx="34">
                  <c:v>Commerce</c:v>
                </c:pt>
                <c:pt idx="36">
                  <c:v>Humanities</c:v>
                </c:pt>
                <c:pt idx="37">
                  <c:v>Humanities</c:v>
                </c:pt>
                <c:pt idx="38">
                  <c:v>Humanities</c:v>
                </c:pt>
                <c:pt idx="40">
                  <c:v>Law</c:v>
                </c:pt>
                <c:pt idx="41">
                  <c:v>Law</c:v>
                </c:pt>
                <c:pt idx="42">
                  <c:v>Law</c:v>
                </c:pt>
                <c:pt idx="44">
                  <c:v>Performing Arts</c:v>
                </c:pt>
                <c:pt idx="45">
                  <c:v>Performing Arts</c:v>
                </c:pt>
                <c:pt idx="46">
                  <c:v>Performing Arts</c:v>
                </c:pt>
                <c:pt idx="48">
                  <c:v>Visual Arts and Crafts</c:v>
                </c:pt>
                <c:pt idx="49">
                  <c:v>Visual Arts and Crafts</c:v>
                </c:pt>
                <c:pt idx="50">
                  <c:v>Visual Arts and Crafts</c:v>
                </c:pt>
                <c:pt idx="52">
                  <c:v>Maths</c:v>
                </c:pt>
                <c:pt idx="53">
                  <c:v>Maths</c:v>
                </c:pt>
                <c:pt idx="54">
                  <c:v>Maths</c:v>
                </c:pt>
                <c:pt idx="56">
                  <c:v>Bachelor Degree Level</c:v>
                </c:pt>
                <c:pt idx="57">
                  <c:v>Bachelor Degree Level</c:v>
                </c:pt>
                <c:pt idx="58">
                  <c:v>Bachelor Degree Level</c:v>
                </c:pt>
              </c:strCache>
            </c:strRef>
          </c:cat>
          <c:val>
            <c:numRef>
              <c:f>Sheet1!$B$2:$B$60</c:f>
              <c:numCache>
                <c:formatCode>_(* #,##0.00_);_(* \(#,##0.00\);_(* "-"??_);_(@_)</c:formatCode>
                <c:ptCount val="59"/>
                <c:pt idx="0">
                  <c:v>76.189554269450127</c:v>
                </c:pt>
                <c:pt idx="1">
                  <c:v>75.910104145950655</c:v>
                </c:pt>
                <c:pt idx="2">
                  <c:v>73.452676059827908</c:v>
                </c:pt>
                <c:pt idx="4">
                  <c:v>88.249514513189837</c:v>
                </c:pt>
                <c:pt idx="5">
                  <c:v>89.531115872570439</c:v>
                </c:pt>
                <c:pt idx="6">
                  <c:v>88.861952662745864</c:v>
                </c:pt>
                <c:pt idx="8">
                  <c:v>83.198978720606988</c:v>
                </c:pt>
                <c:pt idx="9">
                  <c:v>84.637897019142287</c:v>
                </c:pt>
                <c:pt idx="10">
                  <c:v>85.914676947837378</c:v>
                </c:pt>
                <c:pt idx="12">
                  <c:v>92.68702783286254</c:v>
                </c:pt>
                <c:pt idx="13">
                  <c:v>91.415905572900371</c:v>
                </c:pt>
                <c:pt idx="14">
                  <c:v>91.341418861517155</c:v>
                </c:pt>
                <c:pt idx="16">
                  <c:v>88.422471961137191</c:v>
                </c:pt>
                <c:pt idx="17">
                  <c:v>86.3077151050949</c:v>
                </c:pt>
                <c:pt idx="18">
                  <c:v>85.937593550467255</c:v>
                </c:pt>
                <c:pt idx="20">
                  <c:v>88.29419913882235</c:v>
                </c:pt>
                <c:pt idx="21">
                  <c:v>86.224902277967303</c:v>
                </c:pt>
                <c:pt idx="22">
                  <c:v>83.195443700241853</c:v>
                </c:pt>
                <c:pt idx="24">
                  <c:v>91.001116301297316</c:v>
                </c:pt>
                <c:pt idx="25">
                  <c:v>92.055865823719628</c:v>
                </c:pt>
                <c:pt idx="26">
                  <c:v>88.744435111223055</c:v>
                </c:pt>
                <c:pt idx="28">
                  <c:v>86.377872334526771</c:v>
                </c:pt>
                <c:pt idx="29">
                  <c:v>85.59585062135362</c:v>
                </c:pt>
                <c:pt idx="30">
                  <c:v>84.4404904069888</c:v>
                </c:pt>
                <c:pt idx="32">
                  <c:v>88.104539429197743</c:v>
                </c:pt>
                <c:pt idx="33">
                  <c:v>88.22636400896144</c:v>
                </c:pt>
                <c:pt idx="34">
                  <c:v>89.018882104670467</c:v>
                </c:pt>
                <c:pt idx="36">
                  <c:v>74.456368571816427</c:v>
                </c:pt>
                <c:pt idx="37">
                  <c:v>72.473475671142154</c:v>
                </c:pt>
                <c:pt idx="38">
                  <c:v>72.979325803410845</c:v>
                </c:pt>
                <c:pt idx="40">
                  <c:v>85.141794289627427</c:v>
                </c:pt>
                <c:pt idx="41">
                  <c:v>84.790027286094997</c:v>
                </c:pt>
                <c:pt idx="42">
                  <c:v>86.611023014228877</c:v>
                </c:pt>
                <c:pt idx="44">
                  <c:v>80.274771811874942</c:v>
                </c:pt>
                <c:pt idx="45">
                  <c:v>80.478609899223571</c:v>
                </c:pt>
                <c:pt idx="46">
                  <c:v>80.665665876358531</c:v>
                </c:pt>
                <c:pt idx="48" formatCode="General">
                  <c:v>80.492718152751564</c:v>
                </c:pt>
                <c:pt idx="49" formatCode="General">
                  <c:v>79.825303155380212</c:v>
                </c:pt>
                <c:pt idx="50" formatCode="General">
                  <c:v>80.982448876302087</c:v>
                </c:pt>
                <c:pt idx="52" formatCode="General">
                  <c:v>81.180095912286959</c:v>
                </c:pt>
                <c:pt idx="53" formatCode="General">
                  <c:v>77.584636272800623</c:v>
                </c:pt>
                <c:pt idx="54" formatCode="General">
                  <c:v>76.741292408616516</c:v>
                </c:pt>
                <c:pt idx="56" formatCode="General">
                  <c:v>85.889512090060606</c:v>
                </c:pt>
                <c:pt idx="57" formatCode="General">
                  <c:v>85.229954666482314</c:v>
                </c:pt>
                <c:pt idx="58" formatCode="General">
                  <c:v>85.241501902329759</c:v>
                </c:pt>
              </c:numCache>
            </c:numRef>
          </c:val>
          <c:smooth val="0"/>
          <c:extLst>
            <c:ext xmlns:c16="http://schemas.microsoft.com/office/drawing/2014/chart" uri="{C3380CC4-5D6E-409C-BE32-E72D297353CC}">
              <c16:uniqueId val="{00000000-BFE2-B844-AB08-0C709DC87ABA}"/>
            </c:ext>
          </c:extLst>
        </c:ser>
        <c:ser>
          <c:idx val="1"/>
          <c:order val="1"/>
          <c:tx>
            <c:strRef>
              <c:f>Sheet1!$C$1</c:f>
              <c:strCache>
                <c:ptCount val="1"/>
                <c:pt idx="0">
                  <c:v>Female_Full-time student</c:v>
                </c:pt>
              </c:strCache>
            </c:strRef>
          </c:tx>
          <c:spPr>
            <a:ln w="28575" cap="rnd">
              <a:solidFill>
                <a:schemeClr val="accent2"/>
              </a:solidFill>
              <a:round/>
            </a:ln>
            <a:effectLst/>
          </c:spPr>
          <c:marker>
            <c:symbol val="circle"/>
            <c:size val="5"/>
            <c:spPr>
              <a:solidFill>
                <a:schemeClr val="accent2"/>
              </a:solidFill>
              <a:ln w="9525">
                <a:noFill/>
              </a:ln>
              <a:effectLst/>
            </c:spPr>
          </c:marker>
          <c:cat>
            <c:strRef>
              <c:f>Sheet1!$A$2:$A$60</c:f>
              <c:strCache>
                <c:ptCount val="59"/>
                <c:pt idx="0">
                  <c:v>Science (excl. maths)</c:v>
                </c:pt>
                <c:pt idx="1">
                  <c:v>Science (excl. maths)</c:v>
                </c:pt>
                <c:pt idx="2">
                  <c:v>Science (excl. maths)</c:v>
                </c:pt>
                <c:pt idx="4">
                  <c:v>IT</c:v>
                </c:pt>
                <c:pt idx="5">
                  <c:v>IT</c:v>
                </c:pt>
                <c:pt idx="6">
                  <c:v>IT</c:v>
                </c:pt>
                <c:pt idx="8">
                  <c:v>Engineering</c:v>
                </c:pt>
                <c:pt idx="9">
                  <c:v>Engineering</c:v>
                </c:pt>
                <c:pt idx="10">
                  <c:v>Engineering</c:v>
                </c:pt>
                <c:pt idx="12">
                  <c:v>Education</c:v>
                </c:pt>
                <c:pt idx="13">
                  <c:v>Education</c:v>
                </c:pt>
                <c:pt idx="14">
                  <c:v>Education</c:v>
                </c:pt>
                <c:pt idx="16">
                  <c:v>Nursing</c:v>
                </c:pt>
                <c:pt idx="17">
                  <c:v>Nursing</c:v>
                </c:pt>
                <c:pt idx="18">
                  <c:v>Nursing</c:v>
                </c:pt>
                <c:pt idx="20">
                  <c:v>Medical Studies</c:v>
                </c:pt>
                <c:pt idx="21">
                  <c:v>Medical Studies</c:v>
                </c:pt>
                <c:pt idx="22">
                  <c:v>Medical Studies</c:v>
                </c:pt>
                <c:pt idx="24">
                  <c:v>Dental Studies</c:v>
                </c:pt>
                <c:pt idx="25">
                  <c:v>Dental Studies</c:v>
                </c:pt>
                <c:pt idx="26">
                  <c:v>Dental Studies</c:v>
                </c:pt>
                <c:pt idx="28">
                  <c:v>Other health</c:v>
                </c:pt>
                <c:pt idx="29">
                  <c:v>Other health</c:v>
                </c:pt>
                <c:pt idx="30">
                  <c:v>Other health</c:v>
                </c:pt>
                <c:pt idx="32">
                  <c:v>Commerce</c:v>
                </c:pt>
                <c:pt idx="33">
                  <c:v>Commerce</c:v>
                </c:pt>
                <c:pt idx="34">
                  <c:v>Commerce</c:v>
                </c:pt>
                <c:pt idx="36">
                  <c:v>Humanities</c:v>
                </c:pt>
                <c:pt idx="37">
                  <c:v>Humanities</c:v>
                </c:pt>
                <c:pt idx="38">
                  <c:v>Humanities</c:v>
                </c:pt>
                <c:pt idx="40">
                  <c:v>Law</c:v>
                </c:pt>
                <c:pt idx="41">
                  <c:v>Law</c:v>
                </c:pt>
                <c:pt idx="42">
                  <c:v>Law</c:v>
                </c:pt>
                <c:pt idx="44">
                  <c:v>Performing Arts</c:v>
                </c:pt>
                <c:pt idx="45">
                  <c:v>Performing Arts</c:v>
                </c:pt>
                <c:pt idx="46">
                  <c:v>Performing Arts</c:v>
                </c:pt>
                <c:pt idx="48">
                  <c:v>Visual Arts and Crafts</c:v>
                </c:pt>
                <c:pt idx="49">
                  <c:v>Visual Arts and Crafts</c:v>
                </c:pt>
                <c:pt idx="50">
                  <c:v>Visual Arts and Crafts</c:v>
                </c:pt>
                <c:pt idx="52">
                  <c:v>Maths</c:v>
                </c:pt>
                <c:pt idx="53">
                  <c:v>Maths</c:v>
                </c:pt>
                <c:pt idx="54">
                  <c:v>Maths</c:v>
                </c:pt>
                <c:pt idx="56">
                  <c:v>Bachelor Degree Level</c:v>
                </c:pt>
                <c:pt idx="57">
                  <c:v>Bachelor Degree Level</c:v>
                </c:pt>
                <c:pt idx="58">
                  <c:v>Bachelor Degree Level</c:v>
                </c:pt>
              </c:strCache>
            </c:strRef>
          </c:cat>
          <c:val>
            <c:numRef>
              <c:f>Sheet1!$C$2:$C$60</c:f>
              <c:numCache>
                <c:formatCode>_(* #,##0.00_);_(* \(#,##0.00\);_(* "-"??_);_(@_)</c:formatCode>
                <c:ptCount val="59"/>
                <c:pt idx="0">
                  <c:v>11.970705521612201</c:v>
                </c:pt>
                <c:pt idx="1">
                  <c:v>13.427447413530277</c:v>
                </c:pt>
                <c:pt idx="2">
                  <c:v>16.166100220194508</c:v>
                </c:pt>
                <c:pt idx="4">
                  <c:v>2.6092941454763179</c:v>
                </c:pt>
                <c:pt idx="5">
                  <c:v>2.8641153861586854</c:v>
                </c:pt>
                <c:pt idx="6">
                  <c:v>4.3374702174480753</c:v>
                </c:pt>
                <c:pt idx="8">
                  <c:v>4.333479068479094</c:v>
                </c:pt>
                <c:pt idx="9">
                  <c:v>4.5815494744548362</c:v>
                </c:pt>
                <c:pt idx="10">
                  <c:v>5.1806631178890203</c:v>
                </c:pt>
                <c:pt idx="12">
                  <c:v>1.4015119390087589</c:v>
                </c:pt>
                <c:pt idx="13">
                  <c:v>1.7112229169139059</c:v>
                </c:pt>
                <c:pt idx="14">
                  <c:v>1.8996912377929454</c:v>
                </c:pt>
                <c:pt idx="16">
                  <c:v>2.7226105387461859</c:v>
                </c:pt>
                <c:pt idx="17">
                  <c:v>3.1991768557485165</c:v>
                </c:pt>
                <c:pt idx="18">
                  <c:v>3.7473254827955547</c:v>
                </c:pt>
                <c:pt idx="20">
                  <c:v>3.4199543348953907</c:v>
                </c:pt>
                <c:pt idx="21">
                  <c:v>3.9350897165794319</c:v>
                </c:pt>
                <c:pt idx="22">
                  <c:v>3.8829686383138307</c:v>
                </c:pt>
                <c:pt idx="24">
                  <c:v>5.305266649395306</c:v>
                </c:pt>
                <c:pt idx="25">
                  <c:v>5.6435087536975441</c:v>
                </c:pt>
                <c:pt idx="26">
                  <c:v>5.7708954488385711</c:v>
                </c:pt>
                <c:pt idx="28">
                  <c:v>4.0434574163940011</c:v>
                </c:pt>
                <c:pt idx="29">
                  <c:v>5.0851051360549446</c:v>
                </c:pt>
                <c:pt idx="30">
                  <c:v>5.9189714270474258</c:v>
                </c:pt>
                <c:pt idx="32">
                  <c:v>1.7802986001196737</c:v>
                </c:pt>
                <c:pt idx="33">
                  <c:v>2.3695581480620067</c:v>
                </c:pt>
                <c:pt idx="34">
                  <c:v>2.9966379864912152</c:v>
                </c:pt>
                <c:pt idx="36">
                  <c:v>9.5943966177461082</c:v>
                </c:pt>
                <c:pt idx="37">
                  <c:v>10.857286996096398</c:v>
                </c:pt>
                <c:pt idx="38">
                  <c:v>11.862922071096813</c:v>
                </c:pt>
                <c:pt idx="40">
                  <c:v>2.7295466010876437</c:v>
                </c:pt>
                <c:pt idx="41">
                  <c:v>2.8771940574675154</c:v>
                </c:pt>
                <c:pt idx="42">
                  <c:v>3.3224213625541088</c:v>
                </c:pt>
                <c:pt idx="44">
                  <c:v>8.501621674860985</c:v>
                </c:pt>
                <c:pt idx="45">
                  <c:v>8.9656012963511227</c:v>
                </c:pt>
                <c:pt idx="46">
                  <c:v>9.3175846116115419</c:v>
                </c:pt>
                <c:pt idx="48" formatCode="General">
                  <c:v>9.0013267452073809</c:v>
                </c:pt>
                <c:pt idx="49" formatCode="General">
                  <c:v>10.488954515580104</c:v>
                </c:pt>
                <c:pt idx="50" formatCode="General">
                  <c:v>10.666960105347389</c:v>
                </c:pt>
                <c:pt idx="52" formatCode="General">
                  <c:v>6.1491128440853746</c:v>
                </c:pt>
                <c:pt idx="53" formatCode="General">
                  <c:v>7.0291767495853117</c:v>
                </c:pt>
                <c:pt idx="54" formatCode="General">
                  <c:v>11.160132150206604</c:v>
                </c:pt>
                <c:pt idx="56" formatCode="General">
                  <c:v>4.1792846112624842</c:v>
                </c:pt>
                <c:pt idx="57" formatCode="General">
                  <c:v>4.756455000162541</c:v>
                </c:pt>
                <c:pt idx="58" formatCode="General">
                  <c:v>5.5024474979446056</c:v>
                </c:pt>
              </c:numCache>
            </c:numRef>
          </c:val>
          <c:smooth val="0"/>
          <c:extLst>
            <c:ext xmlns:c16="http://schemas.microsoft.com/office/drawing/2014/chart" uri="{C3380CC4-5D6E-409C-BE32-E72D297353CC}">
              <c16:uniqueId val="{00000001-BFE2-B844-AB08-0C709DC87ABA}"/>
            </c:ext>
          </c:extLst>
        </c:ser>
        <c:ser>
          <c:idx val="2"/>
          <c:order val="2"/>
          <c:tx>
            <c:strRef>
              <c:f>Sheet1!$D$1</c:f>
              <c:strCache>
                <c:ptCount val="1"/>
                <c:pt idx="0">
                  <c:v>Female_Part-time student</c:v>
                </c:pt>
              </c:strCache>
            </c:strRef>
          </c:tx>
          <c:spPr>
            <a:ln w="28575" cap="rnd">
              <a:solidFill>
                <a:schemeClr val="bg2">
                  <a:lumMod val="60000"/>
                  <a:lumOff val="40000"/>
                </a:schemeClr>
              </a:solidFill>
              <a:prstDash val="solid"/>
              <a:round/>
            </a:ln>
            <a:effectLst/>
          </c:spPr>
          <c:marker>
            <c:symbol val="circle"/>
            <c:size val="5"/>
            <c:spPr>
              <a:solidFill>
                <a:schemeClr val="bg2">
                  <a:lumMod val="60000"/>
                  <a:lumOff val="40000"/>
                </a:schemeClr>
              </a:solidFill>
              <a:ln w="9525">
                <a:noFill/>
                <a:prstDash val="solid"/>
              </a:ln>
              <a:effectLst/>
            </c:spPr>
          </c:marker>
          <c:cat>
            <c:strRef>
              <c:f>Sheet1!$A$2:$A$60</c:f>
              <c:strCache>
                <c:ptCount val="59"/>
                <c:pt idx="0">
                  <c:v>Science (excl. maths)</c:v>
                </c:pt>
                <c:pt idx="1">
                  <c:v>Science (excl. maths)</c:v>
                </c:pt>
                <c:pt idx="2">
                  <c:v>Science (excl. maths)</c:v>
                </c:pt>
                <c:pt idx="4">
                  <c:v>IT</c:v>
                </c:pt>
                <c:pt idx="5">
                  <c:v>IT</c:v>
                </c:pt>
                <c:pt idx="6">
                  <c:v>IT</c:v>
                </c:pt>
                <c:pt idx="8">
                  <c:v>Engineering</c:v>
                </c:pt>
                <c:pt idx="9">
                  <c:v>Engineering</c:v>
                </c:pt>
                <c:pt idx="10">
                  <c:v>Engineering</c:v>
                </c:pt>
                <c:pt idx="12">
                  <c:v>Education</c:v>
                </c:pt>
                <c:pt idx="13">
                  <c:v>Education</c:v>
                </c:pt>
                <c:pt idx="14">
                  <c:v>Education</c:v>
                </c:pt>
                <c:pt idx="16">
                  <c:v>Nursing</c:v>
                </c:pt>
                <c:pt idx="17">
                  <c:v>Nursing</c:v>
                </c:pt>
                <c:pt idx="18">
                  <c:v>Nursing</c:v>
                </c:pt>
                <c:pt idx="20">
                  <c:v>Medical Studies</c:v>
                </c:pt>
                <c:pt idx="21">
                  <c:v>Medical Studies</c:v>
                </c:pt>
                <c:pt idx="22">
                  <c:v>Medical Studies</c:v>
                </c:pt>
                <c:pt idx="24">
                  <c:v>Dental Studies</c:v>
                </c:pt>
                <c:pt idx="25">
                  <c:v>Dental Studies</c:v>
                </c:pt>
                <c:pt idx="26">
                  <c:v>Dental Studies</c:v>
                </c:pt>
                <c:pt idx="28">
                  <c:v>Other health</c:v>
                </c:pt>
                <c:pt idx="29">
                  <c:v>Other health</c:v>
                </c:pt>
                <c:pt idx="30">
                  <c:v>Other health</c:v>
                </c:pt>
                <c:pt idx="32">
                  <c:v>Commerce</c:v>
                </c:pt>
                <c:pt idx="33">
                  <c:v>Commerce</c:v>
                </c:pt>
                <c:pt idx="34">
                  <c:v>Commerce</c:v>
                </c:pt>
                <c:pt idx="36">
                  <c:v>Humanities</c:v>
                </c:pt>
                <c:pt idx="37">
                  <c:v>Humanities</c:v>
                </c:pt>
                <c:pt idx="38">
                  <c:v>Humanities</c:v>
                </c:pt>
                <c:pt idx="40">
                  <c:v>Law</c:v>
                </c:pt>
                <c:pt idx="41">
                  <c:v>Law</c:v>
                </c:pt>
                <c:pt idx="42">
                  <c:v>Law</c:v>
                </c:pt>
                <c:pt idx="44">
                  <c:v>Performing Arts</c:v>
                </c:pt>
                <c:pt idx="45">
                  <c:v>Performing Arts</c:v>
                </c:pt>
                <c:pt idx="46">
                  <c:v>Performing Arts</c:v>
                </c:pt>
                <c:pt idx="48">
                  <c:v>Visual Arts and Crafts</c:v>
                </c:pt>
                <c:pt idx="49">
                  <c:v>Visual Arts and Crafts</c:v>
                </c:pt>
                <c:pt idx="50">
                  <c:v>Visual Arts and Crafts</c:v>
                </c:pt>
                <c:pt idx="52">
                  <c:v>Maths</c:v>
                </c:pt>
                <c:pt idx="53">
                  <c:v>Maths</c:v>
                </c:pt>
                <c:pt idx="54">
                  <c:v>Maths</c:v>
                </c:pt>
                <c:pt idx="56">
                  <c:v>Bachelor Degree Level</c:v>
                </c:pt>
                <c:pt idx="57">
                  <c:v>Bachelor Degree Level</c:v>
                </c:pt>
                <c:pt idx="58">
                  <c:v>Bachelor Degree Level</c:v>
                </c:pt>
              </c:strCache>
            </c:strRef>
          </c:cat>
          <c:val>
            <c:numRef>
              <c:f>Sheet1!$D$2:$D$60</c:f>
              <c:numCache>
                <c:formatCode>_(* #,##0.00_);_(* \(#,##0.00\);_(* "-"??_);_(@_)</c:formatCode>
                <c:ptCount val="59"/>
                <c:pt idx="0">
                  <c:v>11.839740208937666</c:v>
                </c:pt>
                <c:pt idx="1">
                  <c:v>10.4859006269816</c:v>
                </c:pt>
                <c:pt idx="2">
                  <c:v>10.200720526738431</c:v>
                </c:pt>
                <c:pt idx="4">
                  <c:v>9.1411913413338297</c:v>
                </c:pt>
                <c:pt idx="5">
                  <c:v>7.4786403354598434</c:v>
                </c:pt>
                <c:pt idx="6">
                  <c:v>6.7397498691977979</c:v>
                </c:pt>
                <c:pt idx="8">
                  <c:v>12.467542210913926</c:v>
                </c:pt>
                <c:pt idx="9">
                  <c:v>10.493296026441827</c:v>
                </c:pt>
                <c:pt idx="10">
                  <c:v>8.6517778224760402</c:v>
                </c:pt>
                <c:pt idx="12">
                  <c:v>5.9114602281287096</c:v>
                </c:pt>
                <c:pt idx="13">
                  <c:v>6.4904726970578501</c:v>
                </c:pt>
                <c:pt idx="14">
                  <c:v>6.3426849722249239</c:v>
                </c:pt>
                <c:pt idx="16">
                  <c:v>8.8549175001166152</c:v>
                </c:pt>
                <c:pt idx="17">
                  <c:v>9.975349653898455</c:v>
                </c:pt>
                <c:pt idx="18">
                  <c:v>9.9525412346668212</c:v>
                </c:pt>
                <c:pt idx="20">
                  <c:v>8.2858465262822598</c:v>
                </c:pt>
                <c:pt idx="21">
                  <c:v>9.5411316579889025</c:v>
                </c:pt>
                <c:pt idx="22">
                  <c:v>12.750433578222237</c:v>
                </c:pt>
                <c:pt idx="24">
                  <c:v>3.6936170493073837</c:v>
                </c:pt>
                <c:pt idx="25">
                  <c:v>2.0937288708586883</c:v>
                </c:pt>
                <c:pt idx="26">
                  <c:v>5.1371858732767306</c:v>
                </c:pt>
                <c:pt idx="28">
                  <c:v>9.578670249079229</c:v>
                </c:pt>
                <c:pt idx="29">
                  <c:v>9.2187775860491872</c:v>
                </c:pt>
                <c:pt idx="30">
                  <c:v>9.4826224425890384</c:v>
                </c:pt>
                <c:pt idx="32">
                  <c:v>10.115161970682587</c:v>
                </c:pt>
                <c:pt idx="33">
                  <c:v>9.0320750754572217</c:v>
                </c:pt>
                <c:pt idx="34">
                  <c:v>7.6786107500492946</c:v>
                </c:pt>
                <c:pt idx="36">
                  <c:v>15.949234810437471</c:v>
                </c:pt>
                <c:pt idx="37">
                  <c:v>16.497147276012662</c:v>
                </c:pt>
                <c:pt idx="38">
                  <c:v>14.954981693178434</c:v>
                </c:pt>
                <c:pt idx="40">
                  <c:v>12.128659109284916</c:v>
                </c:pt>
                <c:pt idx="41">
                  <c:v>11.990970061440914</c:v>
                </c:pt>
                <c:pt idx="42">
                  <c:v>9.9398817089864373</c:v>
                </c:pt>
                <c:pt idx="44">
                  <c:v>11.22360651326407</c:v>
                </c:pt>
                <c:pt idx="45">
                  <c:v>10.555788804425312</c:v>
                </c:pt>
                <c:pt idx="46">
                  <c:v>9.6719505755061785</c:v>
                </c:pt>
                <c:pt idx="48" formatCode="General">
                  <c:v>10.505955102041039</c:v>
                </c:pt>
                <c:pt idx="49" formatCode="General">
                  <c:v>9.4180876117653245</c:v>
                </c:pt>
                <c:pt idx="50" formatCode="General">
                  <c:v>8.2755910183505073</c:v>
                </c:pt>
                <c:pt idx="52" formatCode="General">
                  <c:v>12.670791243627658</c:v>
                </c:pt>
                <c:pt idx="53" formatCode="General">
                  <c:v>15.386186977614067</c:v>
                </c:pt>
                <c:pt idx="54" formatCode="General">
                  <c:v>12.098575441176877</c:v>
                </c:pt>
                <c:pt idx="56" formatCode="General">
                  <c:v>9.9312032986769196</c:v>
                </c:pt>
                <c:pt idx="57" formatCode="General">
                  <c:v>9.625148789420793</c:v>
                </c:pt>
                <c:pt idx="58" formatCode="General">
                  <c:v>8.9261004559726249</c:v>
                </c:pt>
              </c:numCache>
            </c:numRef>
          </c:val>
          <c:smooth val="0"/>
          <c:extLst>
            <c:ext xmlns:c16="http://schemas.microsoft.com/office/drawing/2014/chart" uri="{C3380CC4-5D6E-409C-BE32-E72D297353CC}">
              <c16:uniqueId val="{00000002-BFE2-B844-AB08-0C709DC87ABA}"/>
            </c:ext>
          </c:extLst>
        </c:ser>
        <c:ser>
          <c:idx val="3"/>
          <c:order val="3"/>
          <c:tx>
            <c:strRef>
              <c:f>Sheet1!$E$1</c:f>
              <c:strCache>
                <c:ptCount val="1"/>
                <c:pt idx="0">
                  <c:v>Male_Not attending</c:v>
                </c:pt>
              </c:strCache>
            </c:strRef>
          </c:tx>
          <c:spPr>
            <a:ln w="19050" cap="rnd">
              <a:solidFill>
                <a:schemeClr val="accent3"/>
              </a:solidFill>
              <a:prstDash val="sysDot"/>
              <a:round/>
            </a:ln>
            <a:effectLst/>
          </c:spPr>
          <c:marker>
            <c:symbol val="circle"/>
            <c:size val="5"/>
            <c:spPr>
              <a:solidFill>
                <a:schemeClr val="accent3"/>
              </a:solidFill>
              <a:ln w="19050">
                <a:noFill/>
                <a:prstDash val="sysDot"/>
              </a:ln>
              <a:effectLst/>
            </c:spPr>
          </c:marker>
          <c:cat>
            <c:strRef>
              <c:f>Sheet1!$A$2:$A$60</c:f>
              <c:strCache>
                <c:ptCount val="59"/>
                <c:pt idx="0">
                  <c:v>Science (excl. maths)</c:v>
                </c:pt>
                <c:pt idx="1">
                  <c:v>Science (excl. maths)</c:v>
                </c:pt>
                <c:pt idx="2">
                  <c:v>Science (excl. maths)</c:v>
                </c:pt>
                <c:pt idx="4">
                  <c:v>IT</c:v>
                </c:pt>
                <c:pt idx="5">
                  <c:v>IT</c:v>
                </c:pt>
                <c:pt idx="6">
                  <c:v>IT</c:v>
                </c:pt>
                <c:pt idx="8">
                  <c:v>Engineering</c:v>
                </c:pt>
                <c:pt idx="9">
                  <c:v>Engineering</c:v>
                </c:pt>
                <c:pt idx="10">
                  <c:v>Engineering</c:v>
                </c:pt>
                <c:pt idx="12">
                  <c:v>Education</c:v>
                </c:pt>
                <c:pt idx="13">
                  <c:v>Education</c:v>
                </c:pt>
                <c:pt idx="14">
                  <c:v>Education</c:v>
                </c:pt>
                <c:pt idx="16">
                  <c:v>Nursing</c:v>
                </c:pt>
                <c:pt idx="17">
                  <c:v>Nursing</c:v>
                </c:pt>
                <c:pt idx="18">
                  <c:v>Nursing</c:v>
                </c:pt>
                <c:pt idx="20">
                  <c:v>Medical Studies</c:v>
                </c:pt>
                <c:pt idx="21">
                  <c:v>Medical Studies</c:v>
                </c:pt>
                <c:pt idx="22">
                  <c:v>Medical Studies</c:v>
                </c:pt>
                <c:pt idx="24">
                  <c:v>Dental Studies</c:v>
                </c:pt>
                <c:pt idx="25">
                  <c:v>Dental Studies</c:v>
                </c:pt>
                <c:pt idx="26">
                  <c:v>Dental Studies</c:v>
                </c:pt>
                <c:pt idx="28">
                  <c:v>Other health</c:v>
                </c:pt>
                <c:pt idx="29">
                  <c:v>Other health</c:v>
                </c:pt>
                <c:pt idx="30">
                  <c:v>Other health</c:v>
                </c:pt>
                <c:pt idx="32">
                  <c:v>Commerce</c:v>
                </c:pt>
                <c:pt idx="33">
                  <c:v>Commerce</c:v>
                </c:pt>
                <c:pt idx="34">
                  <c:v>Commerce</c:v>
                </c:pt>
                <c:pt idx="36">
                  <c:v>Humanities</c:v>
                </c:pt>
                <c:pt idx="37">
                  <c:v>Humanities</c:v>
                </c:pt>
                <c:pt idx="38">
                  <c:v>Humanities</c:v>
                </c:pt>
                <c:pt idx="40">
                  <c:v>Law</c:v>
                </c:pt>
                <c:pt idx="41">
                  <c:v>Law</c:v>
                </c:pt>
                <c:pt idx="42">
                  <c:v>Law</c:v>
                </c:pt>
                <c:pt idx="44">
                  <c:v>Performing Arts</c:v>
                </c:pt>
                <c:pt idx="45">
                  <c:v>Performing Arts</c:v>
                </c:pt>
                <c:pt idx="46">
                  <c:v>Performing Arts</c:v>
                </c:pt>
                <c:pt idx="48">
                  <c:v>Visual Arts and Crafts</c:v>
                </c:pt>
                <c:pt idx="49">
                  <c:v>Visual Arts and Crafts</c:v>
                </c:pt>
                <c:pt idx="50">
                  <c:v>Visual Arts and Crafts</c:v>
                </c:pt>
                <c:pt idx="52">
                  <c:v>Maths</c:v>
                </c:pt>
                <c:pt idx="53">
                  <c:v>Maths</c:v>
                </c:pt>
                <c:pt idx="54">
                  <c:v>Maths</c:v>
                </c:pt>
                <c:pt idx="56">
                  <c:v>Bachelor Degree Level</c:v>
                </c:pt>
                <c:pt idx="57">
                  <c:v>Bachelor Degree Level</c:v>
                </c:pt>
                <c:pt idx="58">
                  <c:v>Bachelor Degree Level</c:v>
                </c:pt>
              </c:strCache>
            </c:strRef>
          </c:cat>
          <c:val>
            <c:numRef>
              <c:f>Sheet1!$E$2:$E$60</c:f>
              <c:numCache>
                <c:formatCode>_(* #,##0.00_);_(* \(#,##0.00\);_(* "-"??_);_(@_)</c:formatCode>
                <c:ptCount val="59"/>
                <c:pt idx="0">
                  <c:v>74.728497774083493</c:v>
                </c:pt>
                <c:pt idx="1">
                  <c:v>74.159088129289273</c:v>
                </c:pt>
                <c:pt idx="2">
                  <c:v>72.135534799927811</c:v>
                </c:pt>
                <c:pt idx="4">
                  <c:v>90.673062710570633</c:v>
                </c:pt>
                <c:pt idx="5">
                  <c:v>91.809333780695226</c:v>
                </c:pt>
                <c:pt idx="6">
                  <c:v>93.218137973952707</c:v>
                </c:pt>
                <c:pt idx="8">
                  <c:v>87.514909262775717</c:v>
                </c:pt>
                <c:pt idx="9">
                  <c:v>88.574862361745517</c:v>
                </c:pt>
                <c:pt idx="10">
                  <c:v>88.906711245750628</c:v>
                </c:pt>
                <c:pt idx="12">
                  <c:v>91.097433753409888</c:v>
                </c:pt>
                <c:pt idx="13">
                  <c:v>89.965170771714895</c:v>
                </c:pt>
                <c:pt idx="14">
                  <c:v>90.326892469076199</c:v>
                </c:pt>
                <c:pt idx="16">
                  <c:v>83.393551102448257</c:v>
                </c:pt>
                <c:pt idx="17">
                  <c:v>81.041969775049495</c:v>
                </c:pt>
                <c:pt idx="18">
                  <c:v>81.371477091452803</c:v>
                </c:pt>
                <c:pt idx="20">
                  <c:v>88.21497461697308</c:v>
                </c:pt>
                <c:pt idx="21">
                  <c:v>85.343130958437854</c:v>
                </c:pt>
                <c:pt idx="22">
                  <c:v>82.033765844507485</c:v>
                </c:pt>
                <c:pt idx="24">
                  <c:v>87.597398957796315</c:v>
                </c:pt>
                <c:pt idx="25">
                  <c:v>87.469100303294951</c:v>
                </c:pt>
                <c:pt idx="26">
                  <c:v>87.752645839875171</c:v>
                </c:pt>
                <c:pt idx="28">
                  <c:v>83.850246616348599</c:v>
                </c:pt>
                <c:pt idx="29">
                  <c:v>81.890303082873189</c:v>
                </c:pt>
                <c:pt idx="30">
                  <c:v>80.985963928984717</c:v>
                </c:pt>
                <c:pt idx="32">
                  <c:v>86.823752952768203</c:v>
                </c:pt>
                <c:pt idx="33">
                  <c:v>87.235827470443965</c:v>
                </c:pt>
                <c:pt idx="34">
                  <c:v>89.311349219795247</c:v>
                </c:pt>
                <c:pt idx="36">
                  <c:v>72.139087779466109</c:v>
                </c:pt>
                <c:pt idx="37">
                  <c:v>70.1235266984893</c:v>
                </c:pt>
                <c:pt idx="38">
                  <c:v>71.755613911405931</c:v>
                </c:pt>
                <c:pt idx="40">
                  <c:v>85.132593315259655</c:v>
                </c:pt>
                <c:pt idx="41">
                  <c:v>84.241486515828853</c:v>
                </c:pt>
                <c:pt idx="42">
                  <c:v>86.284770399924241</c:v>
                </c:pt>
                <c:pt idx="44">
                  <c:v>84.660726001540482</c:v>
                </c:pt>
                <c:pt idx="45">
                  <c:v>81.263407899313805</c:v>
                </c:pt>
                <c:pt idx="46">
                  <c:v>82.198490289503482</c:v>
                </c:pt>
                <c:pt idx="48" formatCode="General">
                  <c:v>84.401570843094234</c:v>
                </c:pt>
                <c:pt idx="49" formatCode="General">
                  <c:v>81.727233286469428</c:v>
                </c:pt>
                <c:pt idx="50" formatCode="General">
                  <c:v>83.883761459391621</c:v>
                </c:pt>
                <c:pt idx="52" formatCode="General">
                  <c:v>77.958839527652898</c:v>
                </c:pt>
                <c:pt idx="53" formatCode="General">
                  <c:v>76.225729032894776</c:v>
                </c:pt>
                <c:pt idx="54" formatCode="General">
                  <c:v>77.175744599469937</c:v>
                </c:pt>
                <c:pt idx="56" formatCode="General">
                  <c:v>85.573760357078015</c:v>
                </c:pt>
                <c:pt idx="57" formatCode="General">
                  <c:v>85.472925655534013</c:v>
                </c:pt>
                <c:pt idx="58" formatCode="General">
                  <c:v>86.110239386868912</c:v>
                </c:pt>
              </c:numCache>
            </c:numRef>
          </c:val>
          <c:smooth val="0"/>
          <c:extLst>
            <c:ext xmlns:c16="http://schemas.microsoft.com/office/drawing/2014/chart" uri="{C3380CC4-5D6E-409C-BE32-E72D297353CC}">
              <c16:uniqueId val="{00000003-BFE2-B844-AB08-0C709DC87ABA}"/>
            </c:ext>
          </c:extLst>
        </c:ser>
        <c:ser>
          <c:idx val="4"/>
          <c:order val="4"/>
          <c:tx>
            <c:strRef>
              <c:f>Sheet1!$F$1</c:f>
              <c:strCache>
                <c:ptCount val="1"/>
                <c:pt idx="0">
                  <c:v>Male_Full-time student</c:v>
                </c:pt>
              </c:strCache>
            </c:strRef>
          </c:tx>
          <c:spPr>
            <a:ln w="19050" cap="rnd">
              <a:solidFill>
                <a:schemeClr val="accent2"/>
              </a:solidFill>
              <a:prstDash val="sysDot"/>
              <a:round/>
            </a:ln>
            <a:effectLst/>
          </c:spPr>
          <c:marker>
            <c:symbol val="circle"/>
            <c:size val="5"/>
            <c:spPr>
              <a:solidFill>
                <a:schemeClr val="accent2"/>
              </a:solidFill>
              <a:ln w="19050">
                <a:noFill/>
                <a:prstDash val="sysDot"/>
              </a:ln>
              <a:effectLst/>
            </c:spPr>
          </c:marker>
          <c:cat>
            <c:strRef>
              <c:f>Sheet1!$A$2:$A$60</c:f>
              <c:strCache>
                <c:ptCount val="59"/>
                <c:pt idx="0">
                  <c:v>Science (excl. maths)</c:v>
                </c:pt>
                <c:pt idx="1">
                  <c:v>Science (excl. maths)</c:v>
                </c:pt>
                <c:pt idx="2">
                  <c:v>Science (excl. maths)</c:v>
                </c:pt>
                <c:pt idx="4">
                  <c:v>IT</c:v>
                </c:pt>
                <c:pt idx="5">
                  <c:v>IT</c:v>
                </c:pt>
                <c:pt idx="6">
                  <c:v>IT</c:v>
                </c:pt>
                <c:pt idx="8">
                  <c:v>Engineering</c:v>
                </c:pt>
                <c:pt idx="9">
                  <c:v>Engineering</c:v>
                </c:pt>
                <c:pt idx="10">
                  <c:v>Engineering</c:v>
                </c:pt>
                <c:pt idx="12">
                  <c:v>Education</c:v>
                </c:pt>
                <c:pt idx="13">
                  <c:v>Education</c:v>
                </c:pt>
                <c:pt idx="14">
                  <c:v>Education</c:v>
                </c:pt>
                <c:pt idx="16">
                  <c:v>Nursing</c:v>
                </c:pt>
                <c:pt idx="17">
                  <c:v>Nursing</c:v>
                </c:pt>
                <c:pt idx="18">
                  <c:v>Nursing</c:v>
                </c:pt>
                <c:pt idx="20">
                  <c:v>Medical Studies</c:v>
                </c:pt>
                <c:pt idx="21">
                  <c:v>Medical Studies</c:v>
                </c:pt>
                <c:pt idx="22">
                  <c:v>Medical Studies</c:v>
                </c:pt>
                <c:pt idx="24">
                  <c:v>Dental Studies</c:v>
                </c:pt>
                <c:pt idx="25">
                  <c:v>Dental Studies</c:v>
                </c:pt>
                <c:pt idx="26">
                  <c:v>Dental Studies</c:v>
                </c:pt>
                <c:pt idx="28">
                  <c:v>Other health</c:v>
                </c:pt>
                <c:pt idx="29">
                  <c:v>Other health</c:v>
                </c:pt>
                <c:pt idx="30">
                  <c:v>Other health</c:v>
                </c:pt>
                <c:pt idx="32">
                  <c:v>Commerce</c:v>
                </c:pt>
                <c:pt idx="33">
                  <c:v>Commerce</c:v>
                </c:pt>
                <c:pt idx="34">
                  <c:v>Commerce</c:v>
                </c:pt>
                <c:pt idx="36">
                  <c:v>Humanities</c:v>
                </c:pt>
                <c:pt idx="37">
                  <c:v>Humanities</c:v>
                </c:pt>
                <c:pt idx="38">
                  <c:v>Humanities</c:v>
                </c:pt>
                <c:pt idx="40">
                  <c:v>Law</c:v>
                </c:pt>
                <c:pt idx="41">
                  <c:v>Law</c:v>
                </c:pt>
                <c:pt idx="42">
                  <c:v>Law</c:v>
                </c:pt>
                <c:pt idx="44">
                  <c:v>Performing Arts</c:v>
                </c:pt>
                <c:pt idx="45">
                  <c:v>Performing Arts</c:v>
                </c:pt>
                <c:pt idx="46">
                  <c:v>Performing Arts</c:v>
                </c:pt>
                <c:pt idx="48">
                  <c:v>Visual Arts and Crafts</c:v>
                </c:pt>
                <c:pt idx="49">
                  <c:v>Visual Arts and Crafts</c:v>
                </c:pt>
                <c:pt idx="50">
                  <c:v>Visual Arts and Crafts</c:v>
                </c:pt>
                <c:pt idx="52">
                  <c:v>Maths</c:v>
                </c:pt>
                <c:pt idx="53">
                  <c:v>Maths</c:v>
                </c:pt>
                <c:pt idx="54">
                  <c:v>Maths</c:v>
                </c:pt>
                <c:pt idx="56">
                  <c:v>Bachelor Degree Level</c:v>
                </c:pt>
                <c:pt idx="57">
                  <c:v>Bachelor Degree Level</c:v>
                </c:pt>
                <c:pt idx="58">
                  <c:v>Bachelor Degree Level</c:v>
                </c:pt>
              </c:strCache>
            </c:strRef>
          </c:cat>
          <c:val>
            <c:numRef>
              <c:f>Sheet1!$F$2:$F$60</c:f>
              <c:numCache>
                <c:formatCode>_(* #,##0.00_);_(* \(#,##0.00\);_(* "-"??_);_(@_)</c:formatCode>
                <c:ptCount val="59"/>
                <c:pt idx="0">
                  <c:v>14.003152114517164</c:v>
                </c:pt>
                <c:pt idx="1">
                  <c:v>15.642056347409877</c:v>
                </c:pt>
                <c:pt idx="2">
                  <c:v>18.2419907258835</c:v>
                </c:pt>
                <c:pt idx="4">
                  <c:v>2.4550997414967903</c:v>
                </c:pt>
                <c:pt idx="5">
                  <c:v>2.4611966687293516</c:v>
                </c:pt>
                <c:pt idx="6">
                  <c:v>2.5892282791034789</c:v>
                </c:pt>
                <c:pt idx="8">
                  <c:v>2.9469394599983638</c:v>
                </c:pt>
                <c:pt idx="9">
                  <c:v>2.9365390962274569</c:v>
                </c:pt>
                <c:pt idx="10">
                  <c:v>3.9558478037001978</c:v>
                </c:pt>
                <c:pt idx="12">
                  <c:v>2.3804177194337646</c:v>
                </c:pt>
                <c:pt idx="13">
                  <c:v>2.8540634885752341</c:v>
                </c:pt>
                <c:pt idx="14">
                  <c:v>2.8018840661562199</c:v>
                </c:pt>
                <c:pt idx="16">
                  <c:v>4.9101477189689584</c:v>
                </c:pt>
                <c:pt idx="17">
                  <c:v>5.9018551874436849</c:v>
                </c:pt>
                <c:pt idx="18">
                  <c:v>6.376052950692654</c:v>
                </c:pt>
                <c:pt idx="20">
                  <c:v>4.6581901605159484</c:v>
                </c:pt>
                <c:pt idx="21">
                  <c:v>5.267996705217211</c:v>
                </c:pt>
                <c:pt idx="22">
                  <c:v>5.0250454552191206</c:v>
                </c:pt>
                <c:pt idx="24">
                  <c:v>8.4449248676762849</c:v>
                </c:pt>
                <c:pt idx="25">
                  <c:v>9.6014480939328539</c:v>
                </c:pt>
                <c:pt idx="26">
                  <c:v>8.4678818701652041</c:v>
                </c:pt>
                <c:pt idx="28">
                  <c:v>6.7085340042131891</c:v>
                </c:pt>
                <c:pt idx="29">
                  <c:v>8.2133259367014677</c:v>
                </c:pt>
                <c:pt idx="30">
                  <c:v>9.5242955075055118</c:v>
                </c:pt>
                <c:pt idx="32">
                  <c:v>1.9770623989869947</c:v>
                </c:pt>
                <c:pt idx="33">
                  <c:v>2.6748021931598442</c:v>
                </c:pt>
                <c:pt idx="34">
                  <c:v>2.9543693845416636</c:v>
                </c:pt>
                <c:pt idx="36">
                  <c:v>13.550489148595588</c:v>
                </c:pt>
                <c:pt idx="37">
                  <c:v>13.975884811515385</c:v>
                </c:pt>
                <c:pt idx="38">
                  <c:v>14.374886716294302</c:v>
                </c:pt>
                <c:pt idx="40">
                  <c:v>2.8630492842686781</c:v>
                </c:pt>
                <c:pt idx="41">
                  <c:v>3.5332770404989291</c:v>
                </c:pt>
                <c:pt idx="42">
                  <c:v>3.8174203418142469</c:v>
                </c:pt>
                <c:pt idx="44">
                  <c:v>7.0377957189509663</c:v>
                </c:pt>
                <c:pt idx="45">
                  <c:v>9.5968199539975227</c:v>
                </c:pt>
                <c:pt idx="46">
                  <c:v>10.160568524874844</c:v>
                </c:pt>
                <c:pt idx="48" formatCode="General">
                  <c:v>8.3875249190578458</c:v>
                </c:pt>
                <c:pt idx="49" formatCode="General">
                  <c:v>11.159878196421998</c:v>
                </c:pt>
                <c:pt idx="50" formatCode="General">
                  <c:v>9.4262424711129533</c:v>
                </c:pt>
                <c:pt idx="52" formatCode="General">
                  <c:v>9.135409366455443</c:v>
                </c:pt>
                <c:pt idx="53" formatCode="General">
                  <c:v>12.475955255376519</c:v>
                </c:pt>
                <c:pt idx="54" formatCode="General">
                  <c:v>13.453829022829172</c:v>
                </c:pt>
                <c:pt idx="56" formatCode="General">
                  <c:v>4.6468591930679199</c:v>
                </c:pt>
                <c:pt idx="57" formatCode="General">
                  <c:v>5.2388284254681636</c:v>
                </c:pt>
                <c:pt idx="58" formatCode="General">
                  <c:v>5.9673229347267753</c:v>
                </c:pt>
              </c:numCache>
            </c:numRef>
          </c:val>
          <c:smooth val="0"/>
          <c:extLst>
            <c:ext xmlns:c16="http://schemas.microsoft.com/office/drawing/2014/chart" uri="{C3380CC4-5D6E-409C-BE32-E72D297353CC}">
              <c16:uniqueId val="{00000004-BFE2-B844-AB08-0C709DC87ABA}"/>
            </c:ext>
          </c:extLst>
        </c:ser>
        <c:ser>
          <c:idx val="5"/>
          <c:order val="5"/>
          <c:tx>
            <c:strRef>
              <c:f>Sheet1!$G$1</c:f>
              <c:strCache>
                <c:ptCount val="1"/>
                <c:pt idx="0">
                  <c:v>Male_Part-time student</c:v>
                </c:pt>
              </c:strCache>
            </c:strRef>
          </c:tx>
          <c:spPr>
            <a:ln w="19050" cap="rnd">
              <a:solidFill>
                <a:schemeClr val="bg2">
                  <a:lumMod val="60000"/>
                  <a:lumOff val="40000"/>
                </a:schemeClr>
              </a:solidFill>
              <a:prstDash val="sysDot"/>
              <a:round/>
            </a:ln>
            <a:effectLst/>
          </c:spPr>
          <c:marker>
            <c:symbol val="circle"/>
            <c:size val="5"/>
            <c:spPr>
              <a:solidFill>
                <a:schemeClr val="bg2">
                  <a:lumMod val="60000"/>
                  <a:lumOff val="40000"/>
                </a:schemeClr>
              </a:solidFill>
              <a:ln w="19050">
                <a:noFill/>
                <a:prstDash val="sysDot"/>
              </a:ln>
              <a:effectLst/>
            </c:spPr>
          </c:marker>
          <c:cat>
            <c:strRef>
              <c:f>Sheet1!$A$2:$A$60</c:f>
              <c:strCache>
                <c:ptCount val="59"/>
                <c:pt idx="0">
                  <c:v>Science (excl. maths)</c:v>
                </c:pt>
                <c:pt idx="1">
                  <c:v>Science (excl. maths)</c:v>
                </c:pt>
                <c:pt idx="2">
                  <c:v>Science (excl. maths)</c:v>
                </c:pt>
                <c:pt idx="4">
                  <c:v>IT</c:v>
                </c:pt>
                <c:pt idx="5">
                  <c:v>IT</c:v>
                </c:pt>
                <c:pt idx="6">
                  <c:v>IT</c:v>
                </c:pt>
                <c:pt idx="8">
                  <c:v>Engineering</c:v>
                </c:pt>
                <c:pt idx="9">
                  <c:v>Engineering</c:v>
                </c:pt>
                <c:pt idx="10">
                  <c:v>Engineering</c:v>
                </c:pt>
                <c:pt idx="12">
                  <c:v>Education</c:v>
                </c:pt>
                <c:pt idx="13">
                  <c:v>Education</c:v>
                </c:pt>
                <c:pt idx="14">
                  <c:v>Education</c:v>
                </c:pt>
                <c:pt idx="16">
                  <c:v>Nursing</c:v>
                </c:pt>
                <c:pt idx="17">
                  <c:v>Nursing</c:v>
                </c:pt>
                <c:pt idx="18">
                  <c:v>Nursing</c:v>
                </c:pt>
                <c:pt idx="20">
                  <c:v>Medical Studies</c:v>
                </c:pt>
                <c:pt idx="21">
                  <c:v>Medical Studies</c:v>
                </c:pt>
                <c:pt idx="22">
                  <c:v>Medical Studies</c:v>
                </c:pt>
                <c:pt idx="24">
                  <c:v>Dental Studies</c:v>
                </c:pt>
                <c:pt idx="25">
                  <c:v>Dental Studies</c:v>
                </c:pt>
                <c:pt idx="26">
                  <c:v>Dental Studies</c:v>
                </c:pt>
                <c:pt idx="28">
                  <c:v>Other health</c:v>
                </c:pt>
                <c:pt idx="29">
                  <c:v>Other health</c:v>
                </c:pt>
                <c:pt idx="30">
                  <c:v>Other health</c:v>
                </c:pt>
                <c:pt idx="32">
                  <c:v>Commerce</c:v>
                </c:pt>
                <c:pt idx="33">
                  <c:v>Commerce</c:v>
                </c:pt>
                <c:pt idx="34">
                  <c:v>Commerce</c:v>
                </c:pt>
                <c:pt idx="36">
                  <c:v>Humanities</c:v>
                </c:pt>
                <c:pt idx="37">
                  <c:v>Humanities</c:v>
                </c:pt>
                <c:pt idx="38">
                  <c:v>Humanities</c:v>
                </c:pt>
                <c:pt idx="40">
                  <c:v>Law</c:v>
                </c:pt>
                <c:pt idx="41">
                  <c:v>Law</c:v>
                </c:pt>
                <c:pt idx="42">
                  <c:v>Law</c:v>
                </c:pt>
                <c:pt idx="44">
                  <c:v>Performing Arts</c:v>
                </c:pt>
                <c:pt idx="45">
                  <c:v>Performing Arts</c:v>
                </c:pt>
                <c:pt idx="46">
                  <c:v>Performing Arts</c:v>
                </c:pt>
                <c:pt idx="48">
                  <c:v>Visual Arts and Crafts</c:v>
                </c:pt>
                <c:pt idx="49">
                  <c:v>Visual Arts and Crafts</c:v>
                </c:pt>
                <c:pt idx="50">
                  <c:v>Visual Arts and Crafts</c:v>
                </c:pt>
                <c:pt idx="52">
                  <c:v>Maths</c:v>
                </c:pt>
                <c:pt idx="53">
                  <c:v>Maths</c:v>
                </c:pt>
                <c:pt idx="54">
                  <c:v>Maths</c:v>
                </c:pt>
                <c:pt idx="56">
                  <c:v>Bachelor Degree Level</c:v>
                </c:pt>
                <c:pt idx="57">
                  <c:v>Bachelor Degree Level</c:v>
                </c:pt>
                <c:pt idx="58">
                  <c:v>Bachelor Degree Level</c:v>
                </c:pt>
              </c:strCache>
            </c:strRef>
          </c:cat>
          <c:val>
            <c:numRef>
              <c:f>Sheet1!$G$2:$G$60</c:f>
              <c:numCache>
                <c:formatCode>_(* #,##0.00_);_(* \(#,##0.00\);_(* "-"??_);_(@_)</c:formatCode>
                <c:ptCount val="59"/>
                <c:pt idx="0">
                  <c:v>11.268350111399347</c:v>
                </c:pt>
                <c:pt idx="1">
                  <c:v>10.035410807632687</c:v>
                </c:pt>
                <c:pt idx="2">
                  <c:v>9.4876532786440304</c:v>
                </c:pt>
                <c:pt idx="4">
                  <c:v>6.8718375479325866</c:v>
                </c:pt>
                <c:pt idx="5">
                  <c:v>5.4803594828136406</c:v>
                </c:pt>
                <c:pt idx="6">
                  <c:v>4.0523343657983562</c:v>
                </c:pt>
                <c:pt idx="8">
                  <c:v>9.538151277225916</c:v>
                </c:pt>
                <c:pt idx="9">
                  <c:v>8.2192888753600712</c:v>
                </c:pt>
                <c:pt idx="10">
                  <c:v>6.9213557636451606</c:v>
                </c:pt>
                <c:pt idx="12">
                  <c:v>6.5221485271563431</c:v>
                </c:pt>
                <c:pt idx="13">
                  <c:v>6.7773367414624408</c:v>
                </c:pt>
                <c:pt idx="14">
                  <c:v>6.5700629793403502</c:v>
                </c:pt>
                <c:pt idx="16">
                  <c:v>11.696301178582768</c:v>
                </c:pt>
                <c:pt idx="17">
                  <c:v>12.80003741294815</c:v>
                </c:pt>
                <c:pt idx="18">
                  <c:v>11.982745812094523</c:v>
                </c:pt>
                <c:pt idx="20">
                  <c:v>7.1268352225109881</c:v>
                </c:pt>
                <c:pt idx="21">
                  <c:v>9.178026065989906</c:v>
                </c:pt>
                <c:pt idx="22">
                  <c:v>12.809953340325549</c:v>
                </c:pt>
                <c:pt idx="24">
                  <c:v>3.957676174527395</c:v>
                </c:pt>
                <c:pt idx="25">
                  <c:v>2.9294516027721929</c:v>
                </c:pt>
                <c:pt idx="26">
                  <c:v>3.779472289959644</c:v>
                </c:pt>
                <c:pt idx="28">
                  <c:v>9.4412193794382073</c:v>
                </c:pt>
                <c:pt idx="29">
                  <c:v>9.7754530395282266</c:v>
                </c:pt>
                <c:pt idx="30">
                  <c:v>9.4032291263391929</c:v>
                </c:pt>
                <c:pt idx="32">
                  <c:v>11.199184648244806</c:v>
                </c:pt>
                <c:pt idx="33">
                  <c:v>9.5841412134665926</c:v>
                </c:pt>
                <c:pt idx="34">
                  <c:v>7.4701483317332524</c:v>
                </c:pt>
                <c:pt idx="36">
                  <c:v>14.310423071938292</c:v>
                </c:pt>
                <c:pt idx="37">
                  <c:v>15.562057801240664</c:v>
                </c:pt>
                <c:pt idx="38">
                  <c:v>13.869499372299767</c:v>
                </c:pt>
                <c:pt idx="40">
                  <c:v>12.004357400471683</c:v>
                </c:pt>
                <c:pt idx="41">
                  <c:v>11.840274367888547</c:v>
                </c:pt>
                <c:pt idx="42">
                  <c:v>9.7702055755227288</c:v>
                </c:pt>
                <c:pt idx="44">
                  <c:v>8.3014782795085456</c:v>
                </c:pt>
                <c:pt idx="45">
                  <c:v>8.7616761239809104</c:v>
                </c:pt>
                <c:pt idx="46">
                  <c:v>7.5703529503275719</c:v>
                </c:pt>
                <c:pt idx="48" formatCode="General">
                  <c:v>7.2109042378479291</c:v>
                </c:pt>
                <c:pt idx="49" formatCode="General">
                  <c:v>6.6584597622947221</c:v>
                </c:pt>
                <c:pt idx="50" formatCode="General">
                  <c:v>6.4026397476563428</c:v>
                </c:pt>
                <c:pt idx="52" formatCode="General">
                  <c:v>12.905751105891666</c:v>
                </c:pt>
                <c:pt idx="53" formatCode="General">
                  <c:v>10.825757572193833</c:v>
                </c:pt>
                <c:pt idx="54" formatCode="General">
                  <c:v>9.3704263777008698</c:v>
                </c:pt>
                <c:pt idx="56" formatCode="General">
                  <c:v>9.7793804498540702</c:v>
                </c:pt>
                <c:pt idx="57" formatCode="General">
                  <c:v>8.8603160665129614</c:v>
                </c:pt>
                <c:pt idx="58" formatCode="General">
                  <c:v>7.6663502711659293</c:v>
                </c:pt>
              </c:numCache>
            </c:numRef>
          </c:val>
          <c:smooth val="0"/>
          <c:extLst>
            <c:ext xmlns:c16="http://schemas.microsoft.com/office/drawing/2014/chart" uri="{C3380CC4-5D6E-409C-BE32-E72D297353CC}">
              <c16:uniqueId val="{00000005-BFE2-B844-AB08-0C709DC87ABA}"/>
            </c:ext>
          </c:extLst>
        </c:ser>
        <c:dLbls>
          <c:showLegendKey val="0"/>
          <c:showVal val="0"/>
          <c:showCatName val="0"/>
          <c:showSerName val="0"/>
          <c:showPercent val="0"/>
          <c:showBubbleSize val="0"/>
        </c:dLbls>
        <c:marker val="1"/>
        <c:smooth val="0"/>
        <c:axId val="401877471"/>
        <c:axId val="406967951"/>
      </c:lineChart>
      <c:catAx>
        <c:axId val="401877471"/>
        <c:scaling>
          <c:orientation val="minMax"/>
        </c:scaling>
        <c:delete val="0"/>
        <c:axPos val="b"/>
        <c:numFmt formatCode="General" sourceLinked="1"/>
        <c:majorTickMark val="none"/>
        <c:minorTickMark val="none"/>
        <c:tickLblPos val="none"/>
        <c:spPr>
          <a:noFill/>
          <a:ln w="95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06967951"/>
        <c:crosses val="autoZero"/>
        <c:auto val="1"/>
        <c:lblAlgn val="ctr"/>
        <c:lblOffset val="100"/>
        <c:noMultiLvlLbl val="0"/>
      </c:catAx>
      <c:valAx>
        <c:axId val="406967951"/>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_(* #,##0_);_(* \(#,##0\);_(* &quot;-&quot;_);_(@_)"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40187747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6673228346456693E-2"/>
          <c:y val="3.2013852435112275E-2"/>
          <c:w val="0.91036763761173223"/>
          <c:h val="0.81956156432262861"/>
        </c:manualLayout>
      </c:layout>
      <c:lineChart>
        <c:grouping val="standard"/>
        <c:varyColors val="0"/>
        <c:ser>
          <c:idx val="0"/>
          <c:order val="0"/>
          <c:tx>
            <c:strRef>
              <c:f>Sheet1!$B$1</c:f>
              <c:strCache>
                <c:ptCount val="1"/>
                <c:pt idx="0">
                  <c:v>Series 1</c:v>
                </c:pt>
              </c:strCache>
            </c:strRef>
          </c:tx>
          <c:spPr>
            <a:ln w="38100">
              <a:solidFill>
                <a:srgbClr val="A02226"/>
              </a:solidFill>
            </a:ln>
          </c:spPr>
          <c:marker>
            <c:symbol val="none"/>
          </c:marker>
          <c:cat>
            <c:numRef>
              <c:f>Sheet1!$A$2:$A$278</c:f>
              <c:numCache>
                <c:formatCode>mmm\-yyyy</c:formatCode>
                <c:ptCount val="277"/>
                <c:pt idx="0">
                  <c:v>34851</c:v>
                </c:pt>
                <c:pt idx="1">
                  <c:v>34881</c:v>
                </c:pt>
                <c:pt idx="2">
                  <c:v>34912</c:v>
                </c:pt>
                <c:pt idx="3">
                  <c:v>34943</c:v>
                </c:pt>
                <c:pt idx="4">
                  <c:v>34973</c:v>
                </c:pt>
                <c:pt idx="5">
                  <c:v>35004</c:v>
                </c:pt>
                <c:pt idx="6">
                  <c:v>35034</c:v>
                </c:pt>
                <c:pt idx="7">
                  <c:v>35065</c:v>
                </c:pt>
                <c:pt idx="8">
                  <c:v>35096</c:v>
                </c:pt>
                <c:pt idx="9">
                  <c:v>35125</c:v>
                </c:pt>
                <c:pt idx="10">
                  <c:v>35156</c:v>
                </c:pt>
                <c:pt idx="11">
                  <c:v>35186</c:v>
                </c:pt>
                <c:pt idx="12">
                  <c:v>35217</c:v>
                </c:pt>
                <c:pt idx="13">
                  <c:v>35247</c:v>
                </c:pt>
                <c:pt idx="14">
                  <c:v>35278</c:v>
                </c:pt>
                <c:pt idx="15">
                  <c:v>35309</c:v>
                </c:pt>
                <c:pt idx="16">
                  <c:v>35339</c:v>
                </c:pt>
                <c:pt idx="17">
                  <c:v>35370</c:v>
                </c:pt>
                <c:pt idx="18">
                  <c:v>35400</c:v>
                </c:pt>
                <c:pt idx="19">
                  <c:v>35431</c:v>
                </c:pt>
                <c:pt idx="20">
                  <c:v>35462</c:v>
                </c:pt>
                <c:pt idx="21">
                  <c:v>35490</c:v>
                </c:pt>
                <c:pt idx="22">
                  <c:v>35521</c:v>
                </c:pt>
                <c:pt idx="23">
                  <c:v>35551</c:v>
                </c:pt>
                <c:pt idx="24">
                  <c:v>35582</c:v>
                </c:pt>
                <c:pt idx="25">
                  <c:v>35612</c:v>
                </c:pt>
                <c:pt idx="26">
                  <c:v>35643</c:v>
                </c:pt>
                <c:pt idx="27">
                  <c:v>35674</c:v>
                </c:pt>
                <c:pt idx="28">
                  <c:v>35704</c:v>
                </c:pt>
                <c:pt idx="29">
                  <c:v>35735</c:v>
                </c:pt>
                <c:pt idx="30">
                  <c:v>35765</c:v>
                </c:pt>
                <c:pt idx="31">
                  <c:v>35796</c:v>
                </c:pt>
                <c:pt idx="32">
                  <c:v>35827</c:v>
                </c:pt>
                <c:pt idx="33">
                  <c:v>35855</c:v>
                </c:pt>
                <c:pt idx="34">
                  <c:v>35886</c:v>
                </c:pt>
                <c:pt idx="35">
                  <c:v>35916</c:v>
                </c:pt>
                <c:pt idx="36">
                  <c:v>35947</c:v>
                </c:pt>
                <c:pt idx="37">
                  <c:v>35977</c:v>
                </c:pt>
                <c:pt idx="38">
                  <c:v>36008</c:v>
                </c:pt>
                <c:pt idx="39">
                  <c:v>36039</c:v>
                </c:pt>
                <c:pt idx="40">
                  <c:v>36069</c:v>
                </c:pt>
                <c:pt idx="41">
                  <c:v>36100</c:v>
                </c:pt>
                <c:pt idx="42">
                  <c:v>36130</c:v>
                </c:pt>
                <c:pt idx="43">
                  <c:v>36161</c:v>
                </c:pt>
                <c:pt idx="44">
                  <c:v>36192</c:v>
                </c:pt>
                <c:pt idx="45">
                  <c:v>36220</c:v>
                </c:pt>
                <c:pt idx="46">
                  <c:v>36251</c:v>
                </c:pt>
                <c:pt idx="47">
                  <c:v>36281</c:v>
                </c:pt>
                <c:pt idx="48">
                  <c:v>36312</c:v>
                </c:pt>
                <c:pt idx="49">
                  <c:v>36342</c:v>
                </c:pt>
                <c:pt idx="50">
                  <c:v>36373</c:v>
                </c:pt>
                <c:pt idx="51">
                  <c:v>36404</c:v>
                </c:pt>
                <c:pt idx="52">
                  <c:v>36434</c:v>
                </c:pt>
                <c:pt idx="53">
                  <c:v>36465</c:v>
                </c:pt>
                <c:pt idx="54">
                  <c:v>36495</c:v>
                </c:pt>
                <c:pt idx="55">
                  <c:v>36526</c:v>
                </c:pt>
                <c:pt idx="56">
                  <c:v>36557</c:v>
                </c:pt>
                <c:pt idx="57">
                  <c:v>36586</c:v>
                </c:pt>
                <c:pt idx="58">
                  <c:v>36617</c:v>
                </c:pt>
                <c:pt idx="59">
                  <c:v>36647</c:v>
                </c:pt>
                <c:pt idx="60">
                  <c:v>36678</c:v>
                </c:pt>
                <c:pt idx="61">
                  <c:v>36708</c:v>
                </c:pt>
                <c:pt idx="62">
                  <c:v>36739</c:v>
                </c:pt>
                <c:pt idx="63">
                  <c:v>36770</c:v>
                </c:pt>
                <c:pt idx="64">
                  <c:v>36800</c:v>
                </c:pt>
                <c:pt idx="65">
                  <c:v>36831</c:v>
                </c:pt>
                <c:pt idx="66">
                  <c:v>36861</c:v>
                </c:pt>
                <c:pt idx="67">
                  <c:v>36892</c:v>
                </c:pt>
                <c:pt idx="68">
                  <c:v>36923</c:v>
                </c:pt>
                <c:pt idx="69">
                  <c:v>36951</c:v>
                </c:pt>
                <c:pt idx="70">
                  <c:v>36982</c:v>
                </c:pt>
                <c:pt idx="71">
                  <c:v>37012</c:v>
                </c:pt>
                <c:pt idx="72">
                  <c:v>37043</c:v>
                </c:pt>
                <c:pt idx="73">
                  <c:v>37073</c:v>
                </c:pt>
                <c:pt idx="74">
                  <c:v>37104</c:v>
                </c:pt>
                <c:pt idx="75">
                  <c:v>37135</c:v>
                </c:pt>
                <c:pt idx="76">
                  <c:v>37165</c:v>
                </c:pt>
                <c:pt idx="77">
                  <c:v>37196</c:v>
                </c:pt>
                <c:pt idx="78">
                  <c:v>37226</c:v>
                </c:pt>
                <c:pt idx="79">
                  <c:v>37257</c:v>
                </c:pt>
                <c:pt idx="80">
                  <c:v>37288</c:v>
                </c:pt>
                <c:pt idx="81">
                  <c:v>37316</c:v>
                </c:pt>
                <c:pt idx="82">
                  <c:v>37347</c:v>
                </c:pt>
                <c:pt idx="83">
                  <c:v>37377</c:v>
                </c:pt>
                <c:pt idx="84">
                  <c:v>37408</c:v>
                </c:pt>
                <c:pt idx="85">
                  <c:v>37438</c:v>
                </c:pt>
                <c:pt idx="86">
                  <c:v>37469</c:v>
                </c:pt>
                <c:pt idx="87">
                  <c:v>37500</c:v>
                </c:pt>
                <c:pt idx="88">
                  <c:v>37530</c:v>
                </c:pt>
                <c:pt idx="89">
                  <c:v>37561</c:v>
                </c:pt>
                <c:pt idx="90">
                  <c:v>37591</c:v>
                </c:pt>
                <c:pt idx="91">
                  <c:v>37622</c:v>
                </c:pt>
                <c:pt idx="92">
                  <c:v>37653</c:v>
                </c:pt>
                <c:pt idx="93">
                  <c:v>37681</c:v>
                </c:pt>
                <c:pt idx="94">
                  <c:v>37712</c:v>
                </c:pt>
                <c:pt idx="95">
                  <c:v>37742</c:v>
                </c:pt>
                <c:pt idx="96">
                  <c:v>37773</c:v>
                </c:pt>
                <c:pt idx="97">
                  <c:v>37803</c:v>
                </c:pt>
                <c:pt idx="98">
                  <c:v>37834</c:v>
                </c:pt>
                <c:pt idx="99">
                  <c:v>37865</c:v>
                </c:pt>
                <c:pt idx="100">
                  <c:v>37895</c:v>
                </c:pt>
                <c:pt idx="101">
                  <c:v>37926</c:v>
                </c:pt>
                <c:pt idx="102">
                  <c:v>37956</c:v>
                </c:pt>
                <c:pt idx="103">
                  <c:v>37987</c:v>
                </c:pt>
                <c:pt idx="104">
                  <c:v>38018</c:v>
                </c:pt>
                <c:pt idx="105">
                  <c:v>38047</c:v>
                </c:pt>
                <c:pt idx="106">
                  <c:v>38078</c:v>
                </c:pt>
                <c:pt idx="107">
                  <c:v>38108</c:v>
                </c:pt>
                <c:pt idx="108">
                  <c:v>38139</c:v>
                </c:pt>
                <c:pt idx="109">
                  <c:v>38169</c:v>
                </c:pt>
                <c:pt idx="110">
                  <c:v>38200</c:v>
                </c:pt>
                <c:pt idx="111">
                  <c:v>38231</c:v>
                </c:pt>
                <c:pt idx="112">
                  <c:v>38261</c:v>
                </c:pt>
                <c:pt idx="113">
                  <c:v>38292</c:v>
                </c:pt>
                <c:pt idx="114">
                  <c:v>38322</c:v>
                </c:pt>
                <c:pt idx="115">
                  <c:v>38353</c:v>
                </c:pt>
                <c:pt idx="116">
                  <c:v>38384</c:v>
                </c:pt>
                <c:pt idx="117">
                  <c:v>38412</c:v>
                </c:pt>
                <c:pt idx="118">
                  <c:v>38443</c:v>
                </c:pt>
                <c:pt idx="119">
                  <c:v>38473</c:v>
                </c:pt>
                <c:pt idx="120">
                  <c:v>38504</c:v>
                </c:pt>
                <c:pt idx="121">
                  <c:v>38534</c:v>
                </c:pt>
                <c:pt idx="122">
                  <c:v>38565</c:v>
                </c:pt>
                <c:pt idx="123">
                  <c:v>38596</c:v>
                </c:pt>
                <c:pt idx="124">
                  <c:v>38626</c:v>
                </c:pt>
                <c:pt idx="125">
                  <c:v>38657</c:v>
                </c:pt>
                <c:pt idx="126">
                  <c:v>38687</c:v>
                </c:pt>
                <c:pt idx="127">
                  <c:v>38718</c:v>
                </c:pt>
                <c:pt idx="128">
                  <c:v>38749</c:v>
                </c:pt>
                <c:pt idx="129">
                  <c:v>38777</c:v>
                </c:pt>
                <c:pt idx="130">
                  <c:v>38808</c:v>
                </c:pt>
                <c:pt idx="131">
                  <c:v>38838</c:v>
                </c:pt>
                <c:pt idx="132">
                  <c:v>38869</c:v>
                </c:pt>
                <c:pt idx="133">
                  <c:v>38899</c:v>
                </c:pt>
                <c:pt idx="134">
                  <c:v>38930</c:v>
                </c:pt>
                <c:pt idx="135">
                  <c:v>38961</c:v>
                </c:pt>
                <c:pt idx="136">
                  <c:v>38991</c:v>
                </c:pt>
                <c:pt idx="137">
                  <c:v>39022</c:v>
                </c:pt>
                <c:pt idx="138">
                  <c:v>39052</c:v>
                </c:pt>
                <c:pt idx="139">
                  <c:v>39083</c:v>
                </c:pt>
                <c:pt idx="140">
                  <c:v>39114</c:v>
                </c:pt>
                <c:pt idx="141">
                  <c:v>39142</c:v>
                </c:pt>
                <c:pt idx="142">
                  <c:v>39173</c:v>
                </c:pt>
                <c:pt idx="143">
                  <c:v>39203</c:v>
                </c:pt>
                <c:pt idx="144">
                  <c:v>39234</c:v>
                </c:pt>
                <c:pt idx="145">
                  <c:v>39264</c:v>
                </c:pt>
                <c:pt idx="146">
                  <c:v>39295</c:v>
                </c:pt>
                <c:pt idx="147">
                  <c:v>39326</c:v>
                </c:pt>
                <c:pt idx="148">
                  <c:v>39356</c:v>
                </c:pt>
                <c:pt idx="149">
                  <c:v>39387</c:v>
                </c:pt>
                <c:pt idx="150">
                  <c:v>39417</c:v>
                </c:pt>
                <c:pt idx="151">
                  <c:v>39448</c:v>
                </c:pt>
                <c:pt idx="152">
                  <c:v>39479</c:v>
                </c:pt>
                <c:pt idx="153">
                  <c:v>39508</c:v>
                </c:pt>
                <c:pt idx="154">
                  <c:v>39539</c:v>
                </c:pt>
                <c:pt idx="155">
                  <c:v>39569</c:v>
                </c:pt>
                <c:pt idx="156">
                  <c:v>39600</c:v>
                </c:pt>
                <c:pt idx="157">
                  <c:v>39630</c:v>
                </c:pt>
                <c:pt idx="158">
                  <c:v>39661</c:v>
                </c:pt>
                <c:pt idx="159">
                  <c:v>39692</c:v>
                </c:pt>
                <c:pt idx="160">
                  <c:v>39722</c:v>
                </c:pt>
                <c:pt idx="161">
                  <c:v>39753</c:v>
                </c:pt>
                <c:pt idx="162">
                  <c:v>39783</c:v>
                </c:pt>
                <c:pt idx="163">
                  <c:v>39814</c:v>
                </c:pt>
                <c:pt idx="164">
                  <c:v>39845</c:v>
                </c:pt>
                <c:pt idx="165">
                  <c:v>39873</c:v>
                </c:pt>
                <c:pt idx="166">
                  <c:v>39904</c:v>
                </c:pt>
                <c:pt idx="167">
                  <c:v>39934</c:v>
                </c:pt>
                <c:pt idx="168">
                  <c:v>39965</c:v>
                </c:pt>
                <c:pt idx="169">
                  <c:v>39995</c:v>
                </c:pt>
                <c:pt idx="170">
                  <c:v>40026</c:v>
                </c:pt>
                <c:pt idx="171">
                  <c:v>40057</c:v>
                </c:pt>
                <c:pt idx="172">
                  <c:v>40087</c:v>
                </c:pt>
                <c:pt idx="173">
                  <c:v>40118</c:v>
                </c:pt>
                <c:pt idx="174">
                  <c:v>40148</c:v>
                </c:pt>
                <c:pt idx="175">
                  <c:v>40179</c:v>
                </c:pt>
                <c:pt idx="176">
                  <c:v>40210</c:v>
                </c:pt>
                <c:pt idx="177">
                  <c:v>40238</c:v>
                </c:pt>
                <c:pt idx="178">
                  <c:v>40269</c:v>
                </c:pt>
                <c:pt idx="179">
                  <c:v>40299</c:v>
                </c:pt>
                <c:pt idx="180">
                  <c:v>40330</c:v>
                </c:pt>
                <c:pt idx="181">
                  <c:v>40360</c:v>
                </c:pt>
                <c:pt idx="182">
                  <c:v>40391</c:v>
                </c:pt>
                <c:pt idx="183">
                  <c:v>40422</c:v>
                </c:pt>
                <c:pt idx="184">
                  <c:v>40452</c:v>
                </c:pt>
                <c:pt idx="185">
                  <c:v>40483</c:v>
                </c:pt>
                <c:pt idx="186">
                  <c:v>40513</c:v>
                </c:pt>
                <c:pt idx="187">
                  <c:v>40544</c:v>
                </c:pt>
                <c:pt idx="188">
                  <c:v>40575</c:v>
                </c:pt>
                <c:pt idx="189">
                  <c:v>40603</c:v>
                </c:pt>
                <c:pt idx="190">
                  <c:v>40634</c:v>
                </c:pt>
                <c:pt idx="191">
                  <c:v>40664</c:v>
                </c:pt>
                <c:pt idx="192">
                  <c:v>40695</c:v>
                </c:pt>
                <c:pt idx="193">
                  <c:v>40725</c:v>
                </c:pt>
                <c:pt idx="194">
                  <c:v>40756</c:v>
                </c:pt>
                <c:pt idx="195">
                  <c:v>40787</c:v>
                </c:pt>
                <c:pt idx="196">
                  <c:v>40817</c:v>
                </c:pt>
                <c:pt idx="197">
                  <c:v>40848</c:v>
                </c:pt>
                <c:pt idx="198">
                  <c:v>40878</c:v>
                </c:pt>
                <c:pt idx="199">
                  <c:v>40909</c:v>
                </c:pt>
                <c:pt idx="200">
                  <c:v>40940</c:v>
                </c:pt>
                <c:pt idx="201">
                  <c:v>40969</c:v>
                </c:pt>
                <c:pt idx="202">
                  <c:v>41000</c:v>
                </c:pt>
                <c:pt idx="203">
                  <c:v>41030</c:v>
                </c:pt>
                <c:pt idx="204">
                  <c:v>41061</c:v>
                </c:pt>
                <c:pt idx="205">
                  <c:v>41091</c:v>
                </c:pt>
                <c:pt idx="206">
                  <c:v>41122</c:v>
                </c:pt>
                <c:pt idx="207">
                  <c:v>41153</c:v>
                </c:pt>
                <c:pt idx="208">
                  <c:v>41183</c:v>
                </c:pt>
                <c:pt idx="209">
                  <c:v>41214</c:v>
                </c:pt>
                <c:pt idx="210">
                  <c:v>41244</c:v>
                </c:pt>
                <c:pt idx="211">
                  <c:v>41275</c:v>
                </c:pt>
                <c:pt idx="212">
                  <c:v>41306</c:v>
                </c:pt>
                <c:pt idx="213">
                  <c:v>41334</c:v>
                </c:pt>
                <c:pt idx="214">
                  <c:v>41365</c:v>
                </c:pt>
                <c:pt idx="215">
                  <c:v>41395</c:v>
                </c:pt>
                <c:pt idx="216">
                  <c:v>41426</c:v>
                </c:pt>
                <c:pt idx="217">
                  <c:v>41456</c:v>
                </c:pt>
                <c:pt idx="218">
                  <c:v>41487</c:v>
                </c:pt>
                <c:pt idx="219">
                  <c:v>41518</c:v>
                </c:pt>
                <c:pt idx="220">
                  <c:v>41548</c:v>
                </c:pt>
                <c:pt idx="221">
                  <c:v>41579</c:v>
                </c:pt>
                <c:pt idx="222">
                  <c:v>41609</c:v>
                </c:pt>
                <c:pt idx="223">
                  <c:v>41640</c:v>
                </c:pt>
                <c:pt idx="224">
                  <c:v>41671</c:v>
                </c:pt>
                <c:pt idx="225">
                  <c:v>41699</c:v>
                </c:pt>
                <c:pt idx="226">
                  <c:v>41730</c:v>
                </c:pt>
                <c:pt idx="227">
                  <c:v>41760</c:v>
                </c:pt>
                <c:pt idx="228">
                  <c:v>41791</c:v>
                </c:pt>
                <c:pt idx="229">
                  <c:v>41821</c:v>
                </c:pt>
                <c:pt idx="230">
                  <c:v>41852</c:v>
                </c:pt>
                <c:pt idx="231">
                  <c:v>41883</c:v>
                </c:pt>
                <c:pt idx="232">
                  <c:v>41913</c:v>
                </c:pt>
                <c:pt idx="233">
                  <c:v>41944</c:v>
                </c:pt>
                <c:pt idx="234">
                  <c:v>41974</c:v>
                </c:pt>
                <c:pt idx="235">
                  <c:v>42005</c:v>
                </c:pt>
                <c:pt idx="236">
                  <c:v>42036</c:v>
                </c:pt>
                <c:pt idx="237">
                  <c:v>42064</c:v>
                </c:pt>
                <c:pt idx="238">
                  <c:v>42095</c:v>
                </c:pt>
                <c:pt idx="239">
                  <c:v>42125</c:v>
                </c:pt>
                <c:pt idx="240">
                  <c:v>42156</c:v>
                </c:pt>
                <c:pt idx="241">
                  <c:v>42186</c:v>
                </c:pt>
                <c:pt idx="242">
                  <c:v>42217</c:v>
                </c:pt>
                <c:pt idx="243">
                  <c:v>42248</c:v>
                </c:pt>
                <c:pt idx="244">
                  <c:v>42278</c:v>
                </c:pt>
                <c:pt idx="245">
                  <c:v>42309</c:v>
                </c:pt>
                <c:pt idx="246">
                  <c:v>42339</c:v>
                </c:pt>
                <c:pt idx="247">
                  <c:v>42370</c:v>
                </c:pt>
                <c:pt idx="248">
                  <c:v>42401</c:v>
                </c:pt>
                <c:pt idx="249">
                  <c:v>42430</c:v>
                </c:pt>
                <c:pt idx="250">
                  <c:v>42461</c:v>
                </c:pt>
                <c:pt idx="251">
                  <c:v>42491</c:v>
                </c:pt>
                <c:pt idx="252">
                  <c:v>42522</c:v>
                </c:pt>
                <c:pt idx="253">
                  <c:v>42552</c:v>
                </c:pt>
                <c:pt idx="254">
                  <c:v>42583</c:v>
                </c:pt>
                <c:pt idx="255">
                  <c:v>42614</c:v>
                </c:pt>
                <c:pt idx="256">
                  <c:v>42644</c:v>
                </c:pt>
                <c:pt idx="257">
                  <c:v>42675</c:v>
                </c:pt>
                <c:pt idx="258">
                  <c:v>42705</c:v>
                </c:pt>
                <c:pt idx="259">
                  <c:v>42736</c:v>
                </c:pt>
                <c:pt idx="260">
                  <c:v>42767</c:v>
                </c:pt>
                <c:pt idx="261">
                  <c:v>42795</c:v>
                </c:pt>
                <c:pt idx="262">
                  <c:v>42826</c:v>
                </c:pt>
                <c:pt idx="263">
                  <c:v>42856</c:v>
                </c:pt>
                <c:pt idx="264">
                  <c:v>42887</c:v>
                </c:pt>
                <c:pt idx="265">
                  <c:v>42917</c:v>
                </c:pt>
                <c:pt idx="266">
                  <c:v>42948</c:v>
                </c:pt>
                <c:pt idx="267">
                  <c:v>42979</c:v>
                </c:pt>
                <c:pt idx="268">
                  <c:v>43009</c:v>
                </c:pt>
                <c:pt idx="269">
                  <c:v>43040</c:v>
                </c:pt>
                <c:pt idx="270">
                  <c:v>43070</c:v>
                </c:pt>
                <c:pt idx="271">
                  <c:v>43101</c:v>
                </c:pt>
                <c:pt idx="272">
                  <c:v>43132</c:v>
                </c:pt>
                <c:pt idx="273">
                  <c:v>43160</c:v>
                </c:pt>
                <c:pt idx="274">
                  <c:v>43191</c:v>
                </c:pt>
                <c:pt idx="275">
                  <c:v>43221</c:v>
                </c:pt>
                <c:pt idx="276">
                  <c:v>43252</c:v>
                </c:pt>
              </c:numCache>
            </c:numRef>
          </c:cat>
          <c:val>
            <c:numRef>
              <c:f>Sheet1!$B$2:$B$278</c:f>
              <c:numCache>
                <c:formatCode>General</c:formatCode>
                <c:ptCount val="277"/>
                <c:pt idx="0">
                  <c:v>8.3557939000000001</c:v>
                </c:pt>
                <c:pt idx="1">
                  <c:v>8.4171451000000008</c:v>
                </c:pt>
                <c:pt idx="2">
                  <c:v>8.3173785000000002</c:v>
                </c:pt>
                <c:pt idx="3">
                  <c:v>8.3597801</c:v>
                </c:pt>
                <c:pt idx="4">
                  <c:v>8.5729012999999998</c:v>
                </c:pt>
                <c:pt idx="5">
                  <c:v>8.4496585</c:v>
                </c:pt>
                <c:pt idx="6">
                  <c:v>8.1420147000000007</c:v>
                </c:pt>
                <c:pt idx="7">
                  <c:v>8.4543155999999993</c:v>
                </c:pt>
                <c:pt idx="8">
                  <c:v>8.3247152</c:v>
                </c:pt>
                <c:pt idx="9">
                  <c:v>8.4189667000000004</c:v>
                </c:pt>
                <c:pt idx="10">
                  <c:v>8.5771847999999995</c:v>
                </c:pt>
                <c:pt idx="11">
                  <c:v>8.4122997999999995</c:v>
                </c:pt>
                <c:pt idx="12">
                  <c:v>8.2556746000000008</c:v>
                </c:pt>
                <c:pt idx="13">
                  <c:v>8.5618426000000003</c:v>
                </c:pt>
                <c:pt idx="14">
                  <c:v>8.7176817999999994</c:v>
                </c:pt>
                <c:pt idx="15">
                  <c:v>8.5731693999999994</c:v>
                </c:pt>
                <c:pt idx="16">
                  <c:v>8.7569771000000003</c:v>
                </c:pt>
                <c:pt idx="17">
                  <c:v>8.4679532000000002</c:v>
                </c:pt>
                <c:pt idx="18">
                  <c:v>8.6286544999999997</c:v>
                </c:pt>
                <c:pt idx="19">
                  <c:v>8.5624490000000009</c:v>
                </c:pt>
                <c:pt idx="20">
                  <c:v>8.7005079999999992</c:v>
                </c:pt>
                <c:pt idx="21">
                  <c:v>8.5903554999999994</c:v>
                </c:pt>
                <c:pt idx="22">
                  <c:v>8.5667343999999996</c:v>
                </c:pt>
                <c:pt idx="23">
                  <c:v>8.5455276999999992</c:v>
                </c:pt>
                <c:pt idx="24">
                  <c:v>8.3307654000000007</c:v>
                </c:pt>
                <c:pt idx="25">
                  <c:v>8.5855960000000007</c:v>
                </c:pt>
                <c:pt idx="26">
                  <c:v>8.4624650999999993</c:v>
                </c:pt>
                <c:pt idx="27">
                  <c:v>8.0651446</c:v>
                </c:pt>
                <c:pt idx="28">
                  <c:v>8.0306128999999995</c:v>
                </c:pt>
                <c:pt idx="29">
                  <c:v>7.9841673000000002</c:v>
                </c:pt>
                <c:pt idx="30">
                  <c:v>7.9085267000000004</c:v>
                </c:pt>
                <c:pt idx="31">
                  <c:v>7.8622310000000004</c:v>
                </c:pt>
                <c:pt idx="32">
                  <c:v>7.7705051999999997</c:v>
                </c:pt>
                <c:pt idx="33">
                  <c:v>7.8816027999999996</c:v>
                </c:pt>
                <c:pt idx="34">
                  <c:v>7.6021007999999997</c:v>
                </c:pt>
                <c:pt idx="35">
                  <c:v>7.7631069999999998</c:v>
                </c:pt>
                <c:pt idx="36">
                  <c:v>7.8316828999999997</c:v>
                </c:pt>
                <c:pt idx="37">
                  <c:v>7.9718479999999996</c:v>
                </c:pt>
                <c:pt idx="38">
                  <c:v>7.753152</c:v>
                </c:pt>
                <c:pt idx="39">
                  <c:v>7.6313300000000002</c:v>
                </c:pt>
                <c:pt idx="40">
                  <c:v>7.3111182000000001</c:v>
                </c:pt>
                <c:pt idx="41">
                  <c:v>7.6256627999999997</c:v>
                </c:pt>
                <c:pt idx="42">
                  <c:v>7.1817516000000001</c:v>
                </c:pt>
                <c:pt idx="43">
                  <c:v>7.1170741</c:v>
                </c:pt>
                <c:pt idx="44">
                  <c:v>7.1132796999999997</c:v>
                </c:pt>
                <c:pt idx="45">
                  <c:v>7.0110973999999997</c:v>
                </c:pt>
                <c:pt idx="46">
                  <c:v>6.9779166000000004</c:v>
                </c:pt>
                <c:pt idx="47">
                  <c:v>7.0235966999999997</c:v>
                </c:pt>
                <c:pt idx="48">
                  <c:v>6.6527111999999997</c:v>
                </c:pt>
                <c:pt idx="49">
                  <c:v>6.6731986000000001</c:v>
                </c:pt>
                <c:pt idx="50">
                  <c:v>6.9041661000000003</c:v>
                </c:pt>
                <c:pt idx="51">
                  <c:v>7.0395671999999996</c:v>
                </c:pt>
                <c:pt idx="52">
                  <c:v>6.7739025000000002</c:v>
                </c:pt>
                <c:pt idx="53">
                  <c:v>6.4375847999999998</c:v>
                </c:pt>
                <c:pt idx="54">
                  <c:v>6.6827835000000002</c:v>
                </c:pt>
                <c:pt idx="55">
                  <c:v>6.7667982999999996</c:v>
                </c:pt>
                <c:pt idx="56">
                  <c:v>6.6175229</c:v>
                </c:pt>
                <c:pt idx="57">
                  <c:v>6.5636253</c:v>
                </c:pt>
                <c:pt idx="58">
                  <c:v>6.3752060000000004</c:v>
                </c:pt>
                <c:pt idx="59">
                  <c:v>6.4131863999999998</c:v>
                </c:pt>
                <c:pt idx="60">
                  <c:v>6.1143767999999996</c:v>
                </c:pt>
                <c:pt idx="61">
                  <c:v>5.9523902</c:v>
                </c:pt>
                <c:pt idx="62">
                  <c:v>6.0498662999999997</c:v>
                </c:pt>
                <c:pt idx="63">
                  <c:v>5.9616762999999997</c:v>
                </c:pt>
                <c:pt idx="64">
                  <c:v>6.0072954000000003</c:v>
                </c:pt>
                <c:pt idx="65">
                  <c:v>6.2592498000000001</c:v>
                </c:pt>
                <c:pt idx="66">
                  <c:v>6.2423390999999997</c:v>
                </c:pt>
                <c:pt idx="67">
                  <c:v>6.1401059</c:v>
                </c:pt>
                <c:pt idx="68">
                  <c:v>6.5000948000000003</c:v>
                </c:pt>
                <c:pt idx="69">
                  <c:v>6.4572557000000002</c:v>
                </c:pt>
                <c:pt idx="70">
                  <c:v>6.7814696999999997</c:v>
                </c:pt>
                <c:pt idx="71">
                  <c:v>6.8917611000000001</c:v>
                </c:pt>
                <c:pt idx="72">
                  <c:v>6.9319819000000003</c:v>
                </c:pt>
                <c:pt idx="73">
                  <c:v>6.8780637999999996</c:v>
                </c:pt>
                <c:pt idx="74">
                  <c:v>6.8793008000000002</c:v>
                </c:pt>
                <c:pt idx="75">
                  <c:v>6.8395549999999998</c:v>
                </c:pt>
                <c:pt idx="76">
                  <c:v>7.1906302000000002</c:v>
                </c:pt>
                <c:pt idx="77">
                  <c:v>6.8823762999999998</c:v>
                </c:pt>
                <c:pt idx="78">
                  <c:v>6.8596988999999997</c:v>
                </c:pt>
                <c:pt idx="79">
                  <c:v>6.9102207</c:v>
                </c:pt>
                <c:pt idx="80">
                  <c:v>6.5345795999999998</c:v>
                </c:pt>
                <c:pt idx="81">
                  <c:v>6.4291084999999999</c:v>
                </c:pt>
                <c:pt idx="82">
                  <c:v>6.3453932000000002</c:v>
                </c:pt>
                <c:pt idx="83">
                  <c:v>6.3715016999999996</c:v>
                </c:pt>
                <c:pt idx="84">
                  <c:v>6.4948407000000001</c:v>
                </c:pt>
                <c:pt idx="85">
                  <c:v>6.1780077000000002</c:v>
                </c:pt>
                <c:pt idx="86">
                  <c:v>6.3475267000000004</c:v>
                </c:pt>
                <c:pt idx="87">
                  <c:v>6.3100601000000003</c:v>
                </c:pt>
                <c:pt idx="88">
                  <c:v>6.1259068000000001</c:v>
                </c:pt>
                <c:pt idx="89">
                  <c:v>6.1597217000000004</c:v>
                </c:pt>
                <c:pt idx="90">
                  <c:v>6.1807316999999999</c:v>
                </c:pt>
                <c:pt idx="91">
                  <c:v>6.0789217000000004</c:v>
                </c:pt>
                <c:pt idx="92">
                  <c:v>5.9531242999999998</c:v>
                </c:pt>
                <c:pt idx="93">
                  <c:v>6.1299232000000003</c:v>
                </c:pt>
                <c:pt idx="94">
                  <c:v>6.0304916000000004</c:v>
                </c:pt>
                <c:pt idx="95">
                  <c:v>6.0677485999999998</c:v>
                </c:pt>
                <c:pt idx="96">
                  <c:v>6.0538071000000002</c:v>
                </c:pt>
                <c:pt idx="97">
                  <c:v>6.1262606000000002</c:v>
                </c:pt>
                <c:pt idx="98">
                  <c:v>5.8165089999999999</c:v>
                </c:pt>
                <c:pt idx="99">
                  <c:v>5.7734063999999998</c:v>
                </c:pt>
                <c:pt idx="100">
                  <c:v>5.7807702000000001</c:v>
                </c:pt>
                <c:pt idx="101">
                  <c:v>5.6588291999999996</c:v>
                </c:pt>
                <c:pt idx="102">
                  <c:v>5.6799985</c:v>
                </c:pt>
                <c:pt idx="103">
                  <c:v>5.5293783999999997</c:v>
                </c:pt>
                <c:pt idx="104">
                  <c:v>5.6412424000000003</c:v>
                </c:pt>
                <c:pt idx="105">
                  <c:v>5.4363593000000003</c:v>
                </c:pt>
                <c:pt idx="106">
                  <c:v>5.5087450999999996</c:v>
                </c:pt>
                <c:pt idx="107">
                  <c:v>5.3352386000000003</c:v>
                </c:pt>
                <c:pt idx="108">
                  <c:v>5.4623622999999997</c:v>
                </c:pt>
                <c:pt idx="109">
                  <c:v>5.5488119999999999</c:v>
                </c:pt>
                <c:pt idx="110">
                  <c:v>5.5160726000000002</c:v>
                </c:pt>
                <c:pt idx="111">
                  <c:v>5.3686254</c:v>
                </c:pt>
                <c:pt idx="112">
                  <c:v>5.1202120000000004</c:v>
                </c:pt>
                <c:pt idx="113">
                  <c:v>5.1603804999999996</c:v>
                </c:pt>
                <c:pt idx="114">
                  <c:v>5.0674218</c:v>
                </c:pt>
                <c:pt idx="115">
                  <c:v>5.0734900999999999</c:v>
                </c:pt>
                <c:pt idx="116">
                  <c:v>5.0828534999999997</c:v>
                </c:pt>
                <c:pt idx="117">
                  <c:v>5.1617188000000001</c:v>
                </c:pt>
                <c:pt idx="118">
                  <c:v>5.1240275000000004</c:v>
                </c:pt>
                <c:pt idx="119">
                  <c:v>5.0980553000000004</c:v>
                </c:pt>
                <c:pt idx="120">
                  <c:v>4.9490404000000003</c:v>
                </c:pt>
                <c:pt idx="121">
                  <c:v>4.9702944999999996</c:v>
                </c:pt>
                <c:pt idx="122">
                  <c:v>4.9006471999999999</c:v>
                </c:pt>
                <c:pt idx="123">
                  <c:v>5.0001987000000003</c:v>
                </c:pt>
                <c:pt idx="124">
                  <c:v>5.0126306999999999</c:v>
                </c:pt>
                <c:pt idx="125">
                  <c:v>4.9352064999999996</c:v>
                </c:pt>
                <c:pt idx="126">
                  <c:v>5.0692534</c:v>
                </c:pt>
                <c:pt idx="127">
                  <c:v>5.1631717999999998</c:v>
                </c:pt>
                <c:pt idx="128">
                  <c:v>5.1026008000000003</c:v>
                </c:pt>
                <c:pt idx="129">
                  <c:v>4.8660293000000001</c:v>
                </c:pt>
                <c:pt idx="130">
                  <c:v>4.9682310999999997</c:v>
                </c:pt>
                <c:pt idx="131">
                  <c:v>4.7969248999999996</c:v>
                </c:pt>
                <c:pt idx="132">
                  <c:v>4.8071792000000002</c:v>
                </c:pt>
                <c:pt idx="133">
                  <c:v>4.6548023000000001</c:v>
                </c:pt>
                <c:pt idx="134">
                  <c:v>4.7111599000000002</c:v>
                </c:pt>
                <c:pt idx="135">
                  <c:v>4.6638278</c:v>
                </c:pt>
                <c:pt idx="136">
                  <c:v>4.4605231999999999</c:v>
                </c:pt>
                <c:pt idx="137">
                  <c:v>4.5139233000000001</c:v>
                </c:pt>
                <c:pt idx="138">
                  <c:v>4.5679188999999996</c:v>
                </c:pt>
                <c:pt idx="139">
                  <c:v>4.5551538000000003</c:v>
                </c:pt>
                <c:pt idx="140">
                  <c:v>4.6336984000000001</c:v>
                </c:pt>
                <c:pt idx="141">
                  <c:v>4.4585590000000002</c:v>
                </c:pt>
                <c:pt idx="142">
                  <c:v>4.3884118000000001</c:v>
                </c:pt>
                <c:pt idx="143">
                  <c:v>4.2634321999999996</c:v>
                </c:pt>
                <c:pt idx="144">
                  <c:v>4.3242620000000001</c:v>
                </c:pt>
                <c:pt idx="145">
                  <c:v>4.2512632000000004</c:v>
                </c:pt>
                <c:pt idx="146">
                  <c:v>4.2966245000000001</c:v>
                </c:pt>
                <c:pt idx="147">
                  <c:v>4.2108385999999998</c:v>
                </c:pt>
                <c:pt idx="148">
                  <c:v>4.3245597</c:v>
                </c:pt>
                <c:pt idx="149">
                  <c:v>4.4254372999999996</c:v>
                </c:pt>
                <c:pt idx="150">
                  <c:v>4.3088537000000002</c:v>
                </c:pt>
                <c:pt idx="151">
                  <c:v>4.2185446999999998</c:v>
                </c:pt>
                <c:pt idx="152">
                  <c:v>3.9791873</c:v>
                </c:pt>
                <c:pt idx="153">
                  <c:v>4.0561186999999999</c:v>
                </c:pt>
                <c:pt idx="154">
                  <c:v>4.2683049999999998</c:v>
                </c:pt>
                <c:pt idx="155">
                  <c:v>4.2649008999999998</c:v>
                </c:pt>
                <c:pt idx="156">
                  <c:v>4.2448361999999999</c:v>
                </c:pt>
                <c:pt idx="157">
                  <c:v>4.2482302000000001</c:v>
                </c:pt>
                <c:pt idx="158">
                  <c:v>4.0115517000000001</c:v>
                </c:pt>
                <c:pt idx="159">
                  <c:v>4.2862469000000001</c:v>
                </c:pt>
                <c:pt idx="160">
                  <c:v>4.2888865999999997</c:v>
                </c:pt>
                <c:pt idx="161">
                  <c:v>4.4613816000000002</c:v>
                </c:pt>
                <c:pt idx="162">
                  <c:v>4.5700813</c:v>
                </c:pt>
                <c:pt idx="163">
                  <c:v>4.9064366000000001</c:v>
                </c:pt>
                <c:pt idx="164">
                  <c:v>5.3041112000000004</c:v>
                </c:pt>
                <c:pt idx="165">
                  <c:v>5.7101550000000003</c:v>
                </c:pt>
                <c:pt idx="166">
                  <c:v>5.5174028000000002</c:v>
                </c:pt>
                <c:pt idx="167">
                  <c:v>5.8102467999999998</c:v>
                </c:pt>
                <c:pt idx="168">
                  <c:v>5.8652236999999996</c:v>
                </c:pt>
                <c:pt idx="169">
                  <c:v>5.6690619</c:v>
                </c:pt>
                <c:pt idx="170">
                  <c:v>5.7057080999999998</c:v>
                </c:pt>
                <c:pt idx="171">
                  <c:v>5.6570005999999999</c:v>
                </c:pt>
                <c:pt idx="172">
                  <c:v>5.6229380000000004</c:v>
                </c:pt>
                <c:pt idx="173">
                  <c:v>5.5558961</c:v>
                </c:pt>
                <c:pt idx="174">
                  <c:v>5.4898223000000002</c:v>
                </c:pt>
                <c:pt idx="175">
                  <c:v>5.2634851999999999</c:v>
                </c:pt>
                <c:pt idx="176">
                  <c:v>5.3031389000000004</c:v>
                </c:pt>
                <c:pt idx="177">
                  <c:v>5.4214396999999996</c:v>
                </c:pt>
                <c:pt idx="178">
                  <c:v>5.5026758999999998</c:v>
                </c:pt>
                <c:pt idx="179">
                  <c:v>5.2280179000000002</c:v>
                </c:pt>
                <c:pt idx="180">
                  <c:v>5.1502417999999999</c:v>
                </c:pt>
                <c:pt idx="181">
                  <c:v>5.2838137999999999</c:v>
                </c:pt>
                <c:pt idx="182">
                  <c:v>5.0227832000000001</c:v>
                </c:pt>
                <c:pt idx="183">
                  <c:v>5.0495897000000003</c:v>
                </c:pt>
                <c:pt idx="184">
                  <c:v>5.2871025999999999</c:v>
                </c:pt>
                <c:pt idx="185">
                  <c:v>5.1058966000000003</c:v>
                </c:pt>
                <c:pt idx="186">
                  <c:v>4.8742929999999998</c:v>
                </c:pt>
                <c:pt idx="187">
                  <c:v>4.9994025000000004</c:v>
                </c:pt>
                <c:pt idx="188">
                  <c:v>4.9798812999999997</c:v>
                </c:pt>
                <c:pt idx="189">
                  <c:v>4.9238362000000002</c:v>
                </c:pt>
                <c:pt idx="190">
                  <c:v>4.9633853999999999</c:v>
                </c:pt>
                <c:pt idx="191">
                  <c:v>5.0118045999999996</c:v>
                </c:pt>
                <c:pt idx="192">
                  <c:v>4.9274120999999997</c:v>
                </c:pt>
                <c:pt idx="193">
                  <c:v>5.0850090000000003</c:v>
                </c:pt>
                <c:pt idx="194">
                  <c:v>5.2580843000000002</c:v>
                </c:pt>
                <c:pt idx="195">
                  <c:v>5.2169204000000002</c:v>
                </c:pt>
                <c:pt idx="196">
                  <c:v>5.1920228000000002</c:v>
                </c:pt>
                <c:pt idx="197">
                  <c:v>5.2276952999999997</c:v>
                </c:pt>
                <c:pt idx="198">
                  <c:v>5.1910958999999997</c:v>
                </c:pt>
                <c:pt idx="199">
                  <c:v>5.0399190999999997</c:v>
                </c:pt>
                <c:pt idx="200">
                  <c:v>5.2066153999999996</c:v>
                </c:pt>
                <c:pt idx="201">
                  <c:v>5.1795292000000002</c:v>
                </c:pt>
                <c:pt idx="202">
                  <c:v>4.9994411000000003</c:v>
                </c:pt>
                <c:pt idx="203">
                  <c:v>5.2014258</c:v>
                </c:pt>
                <c:pt idx="204">
                  <c:v>5.1817552999999998</c:v>
                </c:pt>
                <c:pt idx="205">
                  <c:v>5.1748323999999997</c:v>
                </c:pt>
                <c:pt idx="206">
                  <c:v>5.1448372999999998</c:v>
                </c:pt>
                <c:pt idx="207">
                  <c:v>5.4834645000000002</c:v>
                </c:pt>
                <c:pt idx="208">
                  <c:v>5.4179325</c:v>
                </c:pt>
                <c:pt idx="209">
                  <c:v>5.2536620000000003</c:v>
                </c:pt>
                <c:pt idx="210">
                  <c:v>5.4237926999999999</c:v>
                </c:pt>
                <c:pt idx="211">
                  <c:v>5.3757346000000004</c:v>
                </c:pt>
                <c:pt idx="212">
                  <c:v>5.4161400999999998</c:v>
                </c:pt>
                <c:pt idx="213">
                  <c:v>5.6332868999999999</c:v>
                </c:pt>
                <c:pt idx="214">
                  <c:v>5.5960051999999996</c:v>
                </c:pt>
                <c:pt idx="215">
                  <c:v>5.6147425999999996</c:v>
                </c:pt>
                <c:pt idx="216">
                  <c:v>5.7216129000000002</c:v>
                </c:pt>
                <c:pt idx="217">
                  <c:v>5.6290180999999997</c:v>
                </c:pt>
                <c:pt idx="218">
                  <c:v>5.8252193999999999</c:v>
                </c:pt>
                <c:pt idx="219">
                  <c:v>5.7002039</c:v>
                </c:pt>
                <c:pt idx="220">
                  <c:v>5.8311973999999998</c:v>
                </c:pt>
                <c:pt idx="221">
                  <c:v>5.7922678999999997</c:v>
                </c:pt>
                <c:pt idx="222">
                  <c:v>5.8853</c:v>
                </c:pt>
                <c:pt idx="223">
                  <c:v>5.9182483000000001</c:v>
                </c:pt>
                <c:pt idx="224">
                  <c:v>5.9004598000000001</c:v>
                </c:pt>
                <c:pt idx="225">
                  <c:v>5.8664518000000001</c:v>
                </c:pt>
                <c:pt idx="226">
                  <c:v>5.8201359000000004</c:v>
                </c:pt>
                <c:pt idx="227">
                  <c:v>5.9348928000000001</c:v>
                </c:pt>
                <c:pt idx="228">
                  <c:v>6.0830517999999998</c:v>
                </c:pt>
                <c:pt idx="229">
                  <c:v>6.1977010000000003</c:v>
                </c:pt>
                <c:pt idx="230">
                  <c:v>6.0860345999999996</c:v>
                </c:pt>
                <c:pt idx="231">
                  <c:v>6.2163149999999998</c:v>
                </c:pt>
                <c:pt idx="232">
                  <c:v>6.3792482000000001</c:v>
                </c:pt>
                <c:pt idx="233">
                  <c:v>6.2907425000000003</c:v>
                </c:pt>
                <c:pt idx="234">
                  <c:v>6.0788441000000004</c:v>
                </c:pt>
                <c:pt idx="235">
                  <c:v>6.3158940000000001</c:v>
                </c:pt>
                <c:pt idx="236">
                  <c:v>6.1077976999999999</c:v>
                </c:pt>
                <c:pt idx="237">
                  <c:v>6.0900767</c:v>
                </c:pt>
                <c:pt idx="238">
                  <c:v>6.1399767000000001</c:v>
                </c:pt>
                <c:pt idx="239">
                  <c:v>5.9392687999999998</c:v>
                </c:pt>
                <c:pt idx="240">
                  <c:v>6.0494490000000001</c:v>
                </c:pt>
                <c:pt idx="241">
                  <c:v>6.2998384999999999</c:v>
                </c:pt>
                <c:pt idx="242">
                  <c:v>6.1270085999999999</c:v>
                </c:pt>
                <c:pt idx="243">
                  <c:v>6.1484920000000001</c:v>
                </c:pt>
                <c:pt idx="244">
                  <c:v>5.9352187000000001</c:v>
                </c:pt>
                <c:pt idx="245">
                  <c:v>5.8440244000000003</c:v>
                </c:pt>
                <c:pt idx="246">
                  <c:v>5.7028426000000003</c:v>
                </c:pt>
                <c:pt idx="247">
                  <c:v>5.9978597999999996</c:v>
                </c:pt>
                <c:pt idx="248">
                  <c:v>5.6519212000000003</c:v>
                </c:pt>
                <c:pt idx="249">
                  <c:v>5.6432224</c:v>
                </c:pt>
                <c:pt idx="250">
                  <c:v>5.6768185000000004</c:v>
                </c:pt>
                <c:pt idx="251">
                  <c:v>5.7290935000000003</c:v>
                </c:pt>
                <c:pt idx="252">
                  <c:v>5.7412099000000003</c:v>
                </c:pt>
                <c:pt idx="253">
                  <c:v>5.7024245999999996</c:v>
                </c:pt>
                <c:pt idx="254">
                  <c:v>5.6511284000000002</c:v>
                </c:pt>
                <c:pt idx="255">
                  <c:v>5.6339221999999998</c:v>
                </c:pt>
                <c:pt idx="256">
                  <c:v>5.6041027000000003</c:v>
                </c:pt>
                <c:pt idx="257">
                  <c:v>5.7466916000000001</c:v>
                </c:pt>
                <c:pt idx="258">
                  <c:v>5.7784613</c:v>
                </c:pt>
                <c:pt idx="259">
                  <c:v>5.6619026000000003</c:v>
                </c:pt>
                <c:pt idx="260">
                  <c:v>5.8103841999999997</c:v>
                </c:pt>
                <c:pt idx="261">
                  <c:v>5.8468359999999997</c:v>
                </c:pt>
                <c:pt idx="262">
                  <c:v>5.6603724</c:v>
                </c:pt>
                <c:pt idx="263">
                  <c:v>5.5536155000000003</c:v>
                </c:pt>
                <c:pt idx="264">
                  <c:v>5.6523272000000002</c:v>
                </c:pt>
                <c:pt idx="265">
                  <c:v>5.6008712999999997</c:v>
                </c:pt>
                <c:pt idx="266">
                  <c:v>5.5578633999999996</c:v>
                </c:pt>
                <c:pt idx="267">
                  <c:v>5.4436285</c:v>
                </c:pt>
                <c:pt idx="268">
                  <c:v>5.3909058999999999</c:v>
                </c:pt>
                <c:pt idx="269">
                  <c:v>5.4021477999999998</c:v>
                </c:pt>
                <c:pt idx="270">
                  <c:v>5.5469415</c:v>
                </c:pt>
                <c:pt idx="271">
                  <c:v>5.4797492999999999</c:v>
                </c:pt>
                <c:pt idx="272">
                  <c:v>5.5259377000000001</c:v>
                </c:pt>
                <c:pt idx="273">
                  <c:v>5.5210900000000001</c:v>
                </c:pt>
                <c:pt idx="274">
                  <c:v>5.5873901999999998</c:v>
                </c:pt>
                <c:pt idx="275">
                  <c:v>5.4025005999999998</c:v>
                </c:pt>
                <c:pt idx="276">
                  <c:v>5.3741776000000003</c:v>
                </c:pt>
              </c:numCache>
            </c:numRef>
          </c:val>
          <c:smooth val="0"/>
          <c:extLst>
            <c:ext xmlns:c16="http://schemas.microsoft.com/office/drawing/2014/chart" uri="{C3380CC4-5D6E-409C-BE32-E72D297353CC}">
              <c16:uniqueId val="{00000004-E303-476E-B1D1-34916A464221}"/>
            </c:ext>
          </c:extLst>
        </c:ser>
        <c:dLbls>
          <c:showLegendKey val="0"/>
          <c:showVal val="0"/>
          <c:showCatName val="0"/>
          <c:showSerName val="0"/>
          <c:showPercent val="0"/>
          <c:showBubbleSize val="0"/>
        </c:dLbls>
        <c:smooth val="0"/>
        <c:axId val="229103872"/>
        <c:axId val="250419840"/>
      </c:lineChart>
      <c:dateAx>
        <c:axId val="229103872"/>
        <c:scaling>
          <c:orientation val="minMax"/>
        </c:scaling>
        <c:delete val="0"/>
        <c:axPos val="b"/>
        <c:numFmt formatCode="yyyy" sourceLinked="0"/>
        <c:majorTickMark val="out"/>
        <c:minorTickMark val="none"/>
        <c:tickLblPos val="nextTo"/>
        <c:spPr>
          <a:ln>
            <a:solidFill>
              <a:schemeClr val="tx1"/>
            </a:solidFill>
          </a:ln>
        </c:spPr>
        <c:txPr>
          <a:bodyPr rot="-5400000" vert="horz"/>
          <a:lstStyle/>
          <a:p>
            <a:pPr>
              <a:defRPr sz="1800"/>
            </a:pPr>
            <a:endParaRPr lang="en-US"/>
          </a:p>
        </c:txPr>
        <c:crossAx val="250419840"/>
        <c:crosses val="autoZero"/>
        <c:auto val="1"/>
        <c:lblOffset val="100"/>
        <c:baseTimeUnit val="months"/>
        <c:majorUnit val="12"/>
        <c:majorTimeUnit val="months"/>
      </c:dateAx>
      <c:valAx>
        <c:axId val="25041984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2198873578302712"/>
          <c:y val="2.6037414851875627E-2"/>
          <c:w val="0.82105993000874866"/>
          <c:h val="0.88529335238891882"/>
        </c:manualLayout>
      </c:layout>
      <c:barChart>
        <c:barDir val="bar"/>
        <c:grouping val="stacked"/>
        <c:varyColors val="0"/>
        <c:ser>
          <c:idx val="0"/>
          <c:order val="0"/>
          <c:tx>
            <c:strRef>
              <c:f>Sheet1!$B$1</c:f>
              <c:strCache>
                <c:ptCount val="1"/>
                <c:pt idx="0">
                  <c:v>20th</c:v>
                </c:pt>
              </c:strCache>
            </c:strRef>
          </c:tx>
          <c:spPr>
            <a:noFill/>
            <a:ln w="9525">
              <a:noFill/>
            </a:ln>
          </c:spPr>
          <c:invertIfNegative val="0"/>
          <c:cat>
            <c:strRef>
              <c:f>Sheet1!$A$2:$A$5</c:f>
              <c:strCache>
                <c:ptCount val="4"/>
                <c:pt idx="0">
                  <c:v>Year 12</c:v>
                </c:pt>
                <c:pt idx="1">
                  <c:v>Cert III/IV</c:v>
                </c:pt>
                <c:pt idx="2">
                  <c:v>Diploma</c:v>
                </c:pt>
                <c:pt idx="3">
                  <c:v>Bachelor</c:v>
                </c:pt>
              </c:strCache>
            </c:strRef>
          </c:cat>
          <c:val>
            <c:numRef>
              <c:f>Sheet1!$B$2:$B$5</c:f>
              <c:numCache>
                <c:formatCode>General</c:formatCode>
                <c:ptCount val="4"/>
                <c:pt idx="0">
                  <c:v>1.1608876183097665</c:v>
                </c:pt>
                <c:pt idx="1">
                  <c:v>1.6218883235153163</c:v>
                </c:pt>
                <c:pt idx="2">
                  <c:v>1.7077980980180594</c:v>
                </c:pt>
                <c:pt idx="3">
                  <c:v>2.129628550122419</c:v>
                </c:pt>
              </c:numCache>
            </c:numRef>
          </c:val>
          <c:extLst>
            <c:ext xmlns:c16="http://schemas.microsoft.com/office/drawing/2014/chart" uri="{C3380CC4-5D6E-409C-BE32-E72D297353CC}">
              <c16:uniqueId val="{00000004-3163-465B-B048-19A6CF0C99CE}"/>
            </c:ext>
          </c:extLst>
        </c:ser>
        <c:ser>
          <c:idx val="1"/>
          <c:order val="1"/>
          <c:tx>
            <c:strRef>
              <c:f>Sheet1!$C$1</c:f>
              <c:strCache>
                <c:ptCount val="1"/>
                <c:pt idx="0">
                  <c:v>50-20</c:v>
                </c:pt>
              </c:strCache>
            </c:strRef>
          </c:tx>
          <c:spPr>
            <a:solidFill>
              <a:srgbClr val="F68B33"/>
            </a:solidFill>
            <a:ln w="25400" cap="flat">
              <a:solidFill>
                <a:sysClr val="window" lastClr="FFFFFF"/>
              </a:solidFill>
              <a:round/>
            </a:ln>
          </c:spPr>
          <c:invertIfNegative val="0"/>
          <c:cat>
            <c:strRef>
              <c:f>Sheet1!$A$2:$A$5</c:f>
              <c:strCache>
                <c:ptCount val="4"/>
                <c:pt idx="0">
                  <c:v>Year 12</c:v>
                </c:pt>
                <c:pt idx="1">
                  <c:v>Cert III/IV</c:v>
                </c:pt>
                <c:pt idx="2">
                  <c:v>Diploma</c:v>
                </c:pt>
                <c:pt idx="3">
                  <c:v>Bachelor</c:v>
                </c:pt>
              </c:strCache>
            </c:strRef>
          </c:cat>
          <c:val>
            <c:numRef>
              <c:f>Sheet1!$C$2:$C$5</c:f>
              <c:numCache>
                <c:formatCode>"$"#,##0</c:formatCode>
                <c:ptCount val="4"/>
                <c:pt idx="0">
                  <c:v>1.2279787072113335</c:v>
                </c:pt>
                <c:pt idx="1">
                  <c:v>1.1275572498381001</c:v>
                </c:pt>
                <c:pt idx="2">
                  <c:v>1.4604783882014716</c:v>
                </c:pt>
                <c:pt idx="3">
                  <c:v>1.704080587023121</c:v>
                </c:pt>
              </c:numCache>
            </c:numRef>
          </c:val>
          <c:extLst>
            <c:ext xmlns:c16="http://schemas.microsoft.com/office/drawing/2014/chart" uri="{C3380CC4-5D6E-409C-BE32-E72D297353CC}">
              <c16:uniqueId val="{00000006-3163-465B-B048-19A6CF0C99CE}"/>
            </c:ext>
          </c:extLst>
        </c:ser>
        <c:ser>
          <c:idx val="2"/>
          <c:order val="2"/>
          <c:tx>
            <c:strRef>
              <c:f>Sheet1!$D$1</c:f>
              <c:strCache>
                <c:ptCount val="1"/>
                <c:pt idx="0">
                  <c:v>60-50</c:v>
                </c:pt>
              </c:strCache>
            </c:strRef>
          </c:tx>
          <c:spPr>
            <a:solidFill>
              <a:srgbClr val="F68B33"/>
            </a:solidFill>
            <a:ln w="25400">
              <a:solidFill>
                <a:sysClr val="window" lastClr="FFFFFF"/>
              </a:solidFill>
            </a:ln>
          </c:spPr>
          <c:invertIfNegative val="0"/>
          <c:cat>
            <c:strRef>
              <c:f>Sheet1!$A$2:$A$5</c:f>
              <c:strCache>
                <c:ptCount val="4"/>
                <c:pt idx="0">
                  <c:v>Year 12</c:v>
                </c:pt>
                <c:pt idx="1">
                  <c:v>Cert III/IV</c:v>
                </c:pt>
                <c:pt idx="2">
                  <c:v>Diploma</c:v>
                </c:pt>
                <c:pt idx="3">
                  <c:v>Bachelor</c:v>
                </c:pt>
              </c:strCache>
            </c:strRef>
          </c:cat>
          <c:val>
            <c:numRef>
              <c:f>Sheet1!$D$2:$D$5</c:f>
              <c:numCache>
                <c:formatCode>"$"#,##0</c:formatCode>
                <c:ptCount val="4"/>
                <c:pt idx="0">
                  <c:v>0.42602497148427076</c:v>
                </c:pt>
                <c:pt idx="1">
                  <c:v>0.40611455794595708</c:v>
                </c:pt>
                <c:pt idx="2">
                  <c:v>0.46036524056015216</c:v>
                </c:pt>
                <c:pt idx="3">
                  <c:v>0.66751794495557082</c:v>
                </c:pt>
              </c:numCache>
            </c:numRef>
          </c:val>
          <c:extLst>
            <c:ext xmlns:c16="http://schemas.microsoft.com/office/drawing/2014/chart" uri="{C3380CC4-5D6E-409C-BE32-E72D297353CC}">
              <c16:uniqueId val="{00000008-3163-465B-B048-19A6CF0C99CE}"/>
            </c:ext>
          </c:extLst>
        </c:ser>
        <c:dLbls>
          <c:showLegendKey val="0"/>
          <c:showVal val="0"/>
          <c:showCatName val="0"/>
          <c:showSerName val="0"/>
          <c:showPercent val="0"/>
          <c:showBubbleSize val="0"/>
        </c:dLbls>
        <c:gapWidth val="100"/>
        <c:overlap val="100"/>
        <c:axId val="331915264"/>
        <c:axId val="331917184"/>
      </c:barChart>
      <c:catAx>
        <c:axId val="331915264"/>
        <c:scaling>
          <c:orientation val="minMax"/>
        </c:scaling>
        <c:delete val="0"/>
        <c:axPos val="l"/>
        <c:numFmt formatCode="General" sourceLinked="1"/>
        <c:majorTickMark val="none"/>
        <c:minorTickMark val="none"/>
        <c:tickLblPos val="nextTo"/>
        <c:spPr>
          <a:ln>
            <a:solidFill>
              <a:schemeClr val="tx1"/>
            </a:solidFill>
          </a:ln>
        </c:spPr>
        <c:txPr>
          <a:bodyPr/>
          <a:lstStyle/>
          <a:p>
            <a:pPr>
              <a:defRPr sz="1600"/>
            </a:pPr>
            <a:endParaRPr lang="en-US"/>
          </a:p>
        </c:txPr>
        <c:crossAx val="331917184"/>
        <c:crosses val="autoZero"/>
        <c:auto val="1"/>
        <c:lblAlgn val="ctr"/>
        <c:lblOffset val="100"/>
        <c:noMultiLvlLbl val="0"/>
      </c:catAx>
      <c:valAx>
        <c:axId val="331917184"/>
        <c:scaling>
          <c:orientation val="minMax"/>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5264"/>
        <c:crosses val="autoZero"/>
        <c:crossBetween val="between"/>
      </c:valAx>
    </c:plotArea>
    <c:plotVisOnly val="1"/>
    <c:dispBlanksAs val="gap"/>
    <c:showDLblsOverMax val="0"/>
  </c:chart>
  <c:txPr>
    <a:bodyPr/>
    <a:lstStyle/>
    <a:p>
      <a:pPr>
        <a:defRPr sz="1600"/>
      </a:pPr>
      <a:endParaRPr lang="en-US"/>
    </a:p>
  </c:txPr>
  <c:externalData r:id="rId2">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8.0823620823620823E-2"/>
          <c:y val="9.2453397194193598E-2"/>
          <c:w val="0.90208236208236203"/>
          <c:h val="0.83069545625206698"/>
        </c:manualLayout>
      </c:layout>
      <c:barChart>
        <c:barDir val="col"/>
        <c:grouping val="clustered"/>
        <c:varyColors val="0"/>
        <c:ser>
          <c:idx val="0"/>
          <c:order val="0"/>
          <c:tx>
            <c:strRef>
              <c:f>Sheet1!$B$1</c:f>
              <c:strCache>
                <c:ptCount val="1"/>
                <c:pt idx="0">
                  <c:v>20112</c:v>
                </c:pt>
              </c:strCache>
            </c:strRef>
          </c:tx>
          <c:spPr>
            <a:solidFill>
              <a:srgbClr val="FFC35A"/>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Sheet1!$B$2:$B$10</c:f>
              <c:numCache>
                <c:formatCode>General</c:formatCode>
                <c:ptCount val="9"/>
                <c:pt idx="0">
                  <c:v>-3.204454552358762</c:v>
                </c:pt>
                <c:pt idx="1">
                  <c:v>10.52209342666433</c:v>
                </c:pt>
                <c:pt idx="2">
                  <c:v>-1.5885004813662764</c:v>
                </c:pt>
                <c:pt idx="3">
                  <c:v>13.372540189723766</c:v>
                </c:pt>
                <c:pt idx="4">
                  <c:v>#N/A</c:v>
                </c:pt>
                <c:pt idx="5">
                  <c:v>2.1603454216383819</c:v>
                </c:pt>
                <c:pt idx="6">
                  <c:v>11.862383157406144</c:v>
                </c:pt>
                <c:pt idx="7">
                  <c:v>11.378880699148711</c:v>
                </c:pt>
                <c:pt idx="8">
                  <c:v>7.173940426369664</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20162</c:v>
                </c:pt>
              </c:strCache>
            </c:strRef>
          </c:tx>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Sheet1!$C$2:$C$10</c:f>
              <c:numCache>
                <c:formatCode>General</c:formatCode>
                <c:ptCount val="9"/>
                <c:pt idx="0">
                  <c:v>-5.3695661053367445</c:v>
                </c:pt>
                <c:pt idx="1">
                  <c:v>-0.84941593519837799</c:v>
                </c:pt>
                <c:pt idx="2">
                  <c:v>-4.7569669082258859</c:v>
                </c:pt>
                <c:pt idx="3">
                  <c:v>2.5208484284625867</c:v>
                </c:pt>
                <c:pt idx="4">
                  <c:v>#N/A</c:v>
                </c:pt>
                <c:pt idx="5">
                  <c:v>-13.786401613989863</c:v>
                </c:pt>
                <c:pt idx="6">
                  <c:v>-5.3070189092930073</c:v>
                </c:pt>
                <c:pt idx="7">
                  <c:v>-6.6218232378847306</c:v>
                </c:pt>
                <c:pt idx="8">
                  <c:v>-2.7546872893735834</c:v>
                </c:pt>
              </c:numCache>
            </c:numRef>
          </c:val>
          <c:extLst>
            <c:ext xmlns:c16="http://schemas.microsoft.com/office/drawing/2014/chart" uri="{C3380CC4-5D6E-409C-BE32-E72D297353CC}">
              <c16:uniqueId val="{00000000-F75A-5045-961D-6C3D40E1CDF1}"/>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valAx>
      <c:spPr>
        <a:noFill/>
        <a:ln w="25400">
          <a:noFill/>
        </a:ln>
      </c:spPr>
    </c:plotArea>
    <c:plotVisOnly val="1"/>
    <c:dispBlanksAs val="gap"/>
    <c:showDLblsOverMax val="0"/>
  </c:chart>
  <c:txPr>
    <a:bodyPr/>
    <a:lstStyle/>
    <a:p>
      <a:pPr>
        <a:defRPr sz="1800"/>
      </a:pPr>
      <a:endParaRPr lang="en-US"/>
    </a:p>
  </c:txPr>
  <c:externalData r:id="rId2">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dLbls>
            <c:numFmt formatCode="#,##0.00" sourceLinked="0"/>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Women</c:v>
                </c:pt>
                <c:pt idx="1">
                  <c:v>Men</c:v>
                </c:pt>
              </c:strCache>
            </c:strRef>
          </c:cat>
          <c:val>
            <c:numRef>
              <c:f>Sheet1!$B$2:$B$3</c:f>
              <c:numCache>
                <c:formatCode>General</c:formatCode>
                <c:ptCount val="2"/>
                <c:pt idx="0">
                  <c:v>2.4035117490871256</c:v>
                </c:pt>
                <c:pt idx="1">
                  <c:v>3.6926578851304632</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Lbls>
            <c:numFmt formatCode="#,##0.00" sourceLinked="0"/>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Women</c:v>
                </c:pt>
                <c:pt idx="1">
                  <c:v>Men</c:v>
                </c:pt>
              </c:strCache>
            </c:strRef>
          </c:cat>
          <c:val>
            <c:numRef>
              <c:f>Sheet1!$C$2:$C$3</c:f>
              <c:numCache>
                <c:formatCode>General</c:formatCode>
                <c:ptCount val="2"/>
                <c:pt idx="0">
                  <c:v>2.5414212262666247</c:v>
                </c:pt>
                <c:pt idx="1">
                  <c:v>3.9276460826395918</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chemeClr val="accent3"/>
            </a:solidFill>
            <a:ln w="9525">
              <a:solidFill>
                <a:srgbClr val="FFFFFF"/>
              </a:solidFill>
            </a:ln>
          </c:spPr>
          <c:invertIfNegative val="0"/>
          <c:dLbls>
            <c:numFmt formatCode="#,##0.00" sourceLinked="0"/>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Women</c:v>
                </c:pt>
                <c:pt idx="1">
                  <c:v>Men</c:v>
                </c:pt>
              </c:strCache>
            </c:strRef>
          </c:cat>
          <c:val>
            <c:numRef>
              <c:f>Sheet1!$D$2:$D$3</c:f>
              <c:numCache>
                <c:formatCode>General</c:formatCode>
                <c:ptCount val="2"/>
                <c:pt idx="0">
                  <c:v>2.6286083502074065</c:v>
                </c:pt>
                <c:pt idx="1">
                  <c:v>3.8337091371455401</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4"/>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title>
    <c:autoTitleDeleted val="0"/>
    <c:plotArea>
      <c:layout>
        <c:manualLayout>
          <c:layoutTarget val="inner"/>
          <c:xMode val="edge"/>
          <c:yMode val="edge"/>
          <c:x val="8.0823620823620823E-2"/>
          <c:y val="9.2453397194193598E-2"/>
          <c:w val="0.90208236208236203"/>
          <c:h val="0.83069545625206698"/>
        </c:manualLayout>
      </c:layout>
      <c:barChart>
        <c:barDir val="col"/>
        <c:grouping val="clustered"/>
        <c:varyColors val="0"/>
        <c:ser>
          <c:idx val="0"/>
          <c:order val="0"/>
          <c:tx>
            <c:strRef>
              <c:f>Sheet1!$B$1</c:f>
              <c:strCache>
                <c:ptCount val="1"/>
                <c:pt idx="0">
                  <c:v>20112</c:v>
                </c:pt>
              </c:strCache>
            </c:strRef>
          </c:tx>
          <c:spPr>
            <a:solidFill>
              <a:srgbClr val="FFC35A"/>
            </a:solidFill>
            <a:ln w="9525">
              <a:solidFill>
                <a:srgbClr val="FFFFFF"/>
              </a:solidFill>
            </a:ln>
          </c:spPr>
          <c:invertIfNegative val="0"/>
          <c:cat>
            <c:strRef>
              <c:f>Sheet1!$A$2:$A$10</c:f>
              <c:strCache>
                <c:ptCount val="9"/>
                <c:pt idx="0">
                  <c:v>25-34</c:v>
                </c:pt>
                <c:pt idx="1">
                  <c:v>35-44</c:v>
                </c:pt>
                <c:pt idx="2">
                  <c:v>45-54</c:v>
                </c:pt>
                <c:pt idx="3">
                  <c:v>55-64</c:v>
                </c:pt>
                <c:pt idx="5">
                  <c:v>25-34</c:v>
                </c:pt>
                <c:pt idx="6">
                  <c:v>35-44</c:v>
                </c:pt>
                <c:pt idx="7">
                  <c:v>45-54</c:v>
                </c:pt>
                <c:pt idx="8">
                  <c:v>55-64</c:v>
                </c:pt>
              </c:strCache>
            </c:strRef>
          </c:cat>
          <c:val>
            <c:numRef>
              <c:f>Sheet1!$B$2:$B$10</c:f>
              <c:numCache>
                <c:formatCode>General</c:formatCode>
                <c:ptCount val="9"/>
                <c:pt idx="0">
                  <c:v>-12.807634399585311</c:v>
                </c:pt>
                <c:pt idx="1">
                  <c:v>13.819828168577573</c:v>
                </c:pt>
                <c:pt idx="2">
                  <c:v>-12.262787075200634</c:v>
                </c:pt>
                <c:pt idx="3">
                  <c:v>24.840687734908045</c:v>
                </c:pt>
                <c:pt idx="4">
                  <c:v>#N/A</c:v>
                </c:pt>
                <c:pt idx="5">
                  <c:v>-17.267098533217279</c:v>
                </c:pt>
                <c:pt idx="6">
                  <c:v>14.01056783349182</c:v>
                </c:pt>
                <c:pt idx="7">
                  <c:v>10.122217840928101</c:v>
                </c:pt>
                <c:pt idx="8">
                  <c:v>9.1159118169248075</c:v>
                </c:pt>
              </c:numCache>
            </c:numRef>
          </c:val>
          <c:extLst>
            <c:ext xmlns:c16="http://schemas.microsoft.com/office/drawing/2014/chart" uri="{C3380CC4-5D6E-409C-BE32-E72D297353CC}">
              <c16:uniqueId val="{00000004-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valAx>
      <c:spPr>
        <a:noFill/>
        <a:ln w="25400">
          <a:noFill/>
        </a:ln>
      </c:spPr>
    </c:plotArea>
    <c:plotVisOnly val="1"/>
    <c:dispBlanksAs val="gap"/>
    <c:showDLblsOverMax val="0"/>
  </c:chart>
  <c:txPr>
    <a:bodyPr/>
    <a:lstStyle/>
    <a:p>
      <a:pPr>
        <a:defRPr sz="1800"/>
      </a:pPr>
      <a:endParaRPr lang="en-US"/>
    </a:p>
  </c:txPr>
  <c:externalData r:id="rId2">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5268065268065265E-2"/>
          <c:y val="3.5631847062038764E-2"/>
          <c:w val="0.91763791763791769"/>
          <c:h val="0.8022846811859895"/>
        </c:manualLayout>
      </c:layout>
      <c:barChart>
        <c:barDir val="col"/>
        <c:grouping val="clustered"/>
        <c:varyColors val="0"/>
        <c:ser>
          <c:idx val="0"/>
          <c:order val="0"/>
          <c:tx>
            <c:strRef>
              <c:f>Sheet1!$B$1</c:f>
              <c:strCache>
                <c:ptCount val="1"/>
                <c:pt idx="0">
                  <c:v>Series 1</c:v>
                </c:pt>
              </c:strCache>
            </c:strRef>
          </c:tx>
          <c:spPr>
            <a:solidFill>
              <a:srgbClr val="F68B33"/>
            </a:solidFill>
            <a:ln w="9525">
              <a:solidFill>
                <a:srgbClr val="FFFFFF"/>
              </a:solidFill>
            </a:ln>
          </c:spPr>
          <c:invertIfNegative val="0"/>
          <c:cat>
            <c:strRef>
              <c:f>Sheet1!$A$2:$A$6</c:f>
              <c:strCache>
                <c:ptCount val="5"/>
                <c:pt idx="0">
                  <c:v>21-24</c:v>
                </c:pt>
                <c:pt idx="1">
                  <c:v>25-34</c:v>
                </c:pt>
                <c:pt idx="2">
                  <c:v>35-44</c:v>
                </c:pt>
                <c:pt idx="3">
                  <c:v>45-54</c:v>
                </c:pt>
                <c:pt idx="4">
                  <c:v>55-64</c:v>
                </c:pt>
              </c:strCache>
            </c:strRef>
          </c:cat>
          <c:val>
            <c:numRef>
              <c:f>Sheet1!$B$2:$B$6</c:f>
              <c:numCache>
                <c:formatCode>General</c:formatCode>
                <c:ptCount val="5"/>
                <c:pt idx="0">
                  <c:v>-0.86455331412104153</c:v>
                </c:pt>
                <c:pt idx="1">
                  <c:v>0.42073375967688342</c:v>
                </c:pt>
                <c:pt idx="2">
                  <c:v>5.8280231975370356</c:v>
                </c:pt>
                <c:pt idx="3">
                  <c:v>6.4727011494252862</c:v>
                </c:pt>
                <c:pt idx="4">
                  <c:v>2.6804444099137514</c:v>
                </c:pt>
              </c:numCache>
            </c:numRef>
          </c:val>
          <c:extLst>
            <c:ext xmlns:c16="http://schemas.microsoft.com/office/drawing/2014/chart" uri="{C3380CC4-5D6E-409C-BE32-E72D297353CC}">
              <c16:uniqueId val="{00000004-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low"/>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1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5"/>
      </c:valAx>
    </c:plotArea>
    <c:plotVisOnly val="1"/>
    <c:dispBlanksAs val="gap"/>
    <c:showDLblsOverMax val="0"/>
  </c:chart>
  <c:txPr>
    <a:bodyPr/>
    <a:lstStyle/>
    <a:p>
      <a:pPr>
        <a:defRPr sz="1800"/>
      </a:pPr>
      <a:endParaRPr lang="en-US"/>
    </a:p>
  </c:txPr>
  <c:externalData r:id="rId2">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cat>
            <c:strRef>
              <c:f>Sheet1!$A$2:$A$12</c:f>
              <c:strCache>
                <c:ptCount val="11"/>
                <c:pt idx="0">
                  <c:v>Perf
arts</c:v>
                </c:pt>
                <c:pt idx="1">
                  <c:v>Arts</c:v>
                </c:pt>
                <c:pt idx="2">
                  <c:v>Nursing</c:v>
                </c:pt>
                <c:pt idx="3">
                  <c:v>Edu</c:v>
                </c:pt>
                <c:pt idx="4">
                  <c:v>Science</c:v>
                </c:pt>
                <c:pt idx="5">
                  <c:v>Bachelor</c:v>
                </c:pt>
                <c:pt idx="6">
                  <c:v>Other
health</c:v>
                </c:pt>
                <c:pt idx="7">
                  <c:v>IT</c:v>
                </c:pt>
                <c:pt idx="8">
                  <c:v>Eng</c:v>
                </c:pt>
                <c:pt idx="9">
                  <c:v>Commerce</c:v>
                </c:pt>
                <c:pt idx="10">
                  <c:v>Law</c:v>
                </c:pt>
              </c:strCache>
            </c:strRef>
          </c:cat>
          <c:val>
            <c:numRef>
              <c:f>Sheet1!$B$2:$B$12</c:f>
              <c:numCache>
                <c:formatCode>"$"#,##0.00</c:formatCode>
                <c:ptCount val="11"/>
                <c:pt idx="0">
                  <c:v>-0.17031601317762024</c:v>
                </c:pt>
                <c:pt idx="1">
                  <c:v>4.6294199885978049E-2</c:v>
                </c:pt>
                <c:pt idx="2">
                  <c:v>0.48194460615375556</c:v>
                </c:pt>
                <c:pt idx="3">
                  <c:v>0.48059236897820856</c:v>
                </c:pt>
                <c:pt idx="4">
                  <c:v>0.56266661423269859</c:v>
                </c:pt>
                <c:pt idx="5">
                  <c:v>0.80285809520002127</c:v>
                </c:pt>
                <c:pt idx="6">
                  <c:v>0.8090260530182114</c:v>
                </c:pt>
                <c:pt idx="7">
                  <c:v>0.89988831343492182</c:v>
                </c:pt>
                <c:pt idx="8">
                  <c:v>1.0444623532558031</c:v>
                </c:pt>
                <c:pt idx="9">
                  <c:v>1.0971435659403812</c:v>
                </c:pt>
                <c:pt idx="10">
                  <c:v>1.6476286545990693</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10"/>
            <c:invertIfNegative val="0"/>
            <c:bubble3D val="0"/>
            <c:spPr>
              <a:solidFill>
                <a:srgbClr val="F68B33">
                  <a:alpha val="49000"/>
                </a:srgbClr>
              </a:solidFill>
              <a:ln w="9525">
                <a:solidFill>
                  <a:srgbClr val="FFFFFF"/>
                </a:solidFill>
              </a:ln>
            </c:spPr>
            <c:extLst>
              <c:ext xmlns:c16="http://schemas.microsoft.com/office/drawing/2014/chart" uri="{C3380CC4-5D6E-409C-BE32-E72D297353CC}">
                <c16:uniqueId val="{00000000-9237-7D4E-B50A-11AB87DEE472}"/>
              </c:ext>
            </c:extLst>
          </c:dPt>
          <c:cat>
            <c:strRef>
              <c:f>Sheet1!$A$2:$A$12</c:f>
              <c:strCache>
                <c:ptCount val="11"/>
                <c:pt idx="0">
                  <c:v>Perf
arts</c:v>
                </c:pt>
                <c:pt idx="1">
                  <c:v>Arts</c:v>
                </c:pt>
                <c:pt idx="2">
                  <c:v>Nursing</c:v>
                </c:pt>
                <c:pt idx="3">
                  <c:v>Edu</c:v>
                </c:pt>
                <c:pt idx="4">
                  <c:v>Science</c:v>
                </c:pt>
                <c:pt idx="5">
                  <c:v>Bachelor</c:v>
                </c:pt>
                <c:pt idx="6">
                  <c:v>Other
health</c:v>
                </c:pt>
                <c:pt idx="7">
                  <c:v>IT</c:v>
                </c:pt>
                <c:pt idx="8">
                  <c:v>Eng</c:v>
                </c:pt>
                <c:pt idx="9">
                  <c:v>Commerce</c:v>
                </c:pt>
                <c:pt idx="10">
                  <c:v>Law</c:v>
                </c:pt>
              </c:strCache>
            </c:strRef>
          </c:cat>
          <c:val>
            <c:numRef>
              <c:f>Sheet1!$C$2:$C$12</c:f>
              <c:numCache>
                <c:formatCode>"$"#,##0.00</c:formatCode>
                <c:ptCount val="11"/>
                <c:pt idx="0">
                  <c:v>-0.14789619618682015</c:v>
                </c:pt>
                <c:pt idx="1">
                  <c:v>8.6049004544890506E-2</c:v>
                </c:pt>
                <c:pt idx="2">
                  <c:v>0.52786452397474259</c:v>
                </c:pt>
                <c:pt idx="3">
                  <c:v>0.60887916353086369</c:v>
                </c:pt>
                <c:pt idx="4">
                  <c:v>0.62945896145616387</c:v>
                </c:pt>
                <c:pt idx="5">
                  <c:v>0.87187965642437093</c:v>
                </c:pt>
                <c:pt idx="6">
                  <c:v>0.83441496696745232</c:v>
                </c:pt>
                <c:pt idx="7">
                  <c:v>0.94699864874432582</c:v>
                </c:pt>
                <c:pt idx="8">
                  <c:v>1.1863306295923925</c:v>
                </c:pt>
                <c:pt idx="9">
                  <c:v>1.0796389339238843</c:v>
                </c:pt>
                <c:pt idx="10">
                  <c:v>1.3419126734341498</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chemeClr val="accent3"/>
            </a:solidFill>
            <a:ln w="9525">
              <a:solidFill>
                <a:srgbClr val="FFFFFF"/>
              </a:solidFill>
            </a:ln>
          </c:spPr>
          <c:invertIfNegative val="0"/>
          <c:cat>
            <c:strRef>
              <c:f>Sheet1!$A$2:$A$12</c:f>
              <c:strCache>
                <c:ptCount val="11"/>
                <c:pt idx="0">
                  <c:v>Perf
arts</c:v>
                </c:pt>
                <c:pt idx="1">
                  <c:v>Arts</c:v>
                </c:pt>
                <c:pt idx="2">
                  <c:v>Nursing</c:v>
                </c:pt>
                <c:pt idx="3">
                  <c:v>Edu</c:v>
                </c:pt>
                <c:pt idx="4">
                  <c:v>Science</c:v>
                </c:pt>
                <c:pt idx="5">
                  <c:v>Bachelor</c:v>
                </c:pt>
                <c:pt idx="6">
                  <c:v>Other
health</c:v>
                </c:pt>
                <c:pt idx="7">
                  <c:v>IT</c:v>
                </c:pt>
                <c:pt idx="8">
                  <c:v>Eng</c:v>
                </c:pt>
                <c:pt idx="9">
                  <c:v>Commerce</c:v>
                </c:pt>
                <c:pt idx="10">
                  <c:v>Law</c:v>
                </c:pt>
              </c:strCache>
            </c:strRef>
          </c:cat>
          <c:val>
            <c:numRef>
              <c:f>Sheet1!$D$2:$D$12</c:f>
              <c:numCache>
                <c:formatCode>"$"#,##0.00</c:formatCode>
                <c:ptCount val="11"/>
                <c:pt idx="0">
                  <c:v>-0.16286530484390305</c:v>
                </c:pt>
                <c:pt idx="1">
                  <c:v>9.6643513559161009E-2</c:v>
                </c:pt>
                <c:pt idx="2">
                  <c:v>0.58642853252876059</c:v>
                </c:pt>
                <c:pt idx="3">
                  <c:v>0.67952090966599443</c:v>
                </c:pt>
                <c:pt idx="4">
                  <c:v>0.53877971647987954</c:v>
                </c:pt>
                <c:pt idx="5">
                  <c:v>0.78856615887161685</c:v>
                </c:pt>
                <c:pt idx="6">
                  <c:v>0.77419837291534566</c:v>
                </c:pt>
                <c:pt idx="7">
                  <c:v>0.93903708724866264</c:v>
                </c:pt>
                <c:pt idx="8">
                  <c:v>1.126871863120648</c:v>
                </c:pt>
                <c:pt idx="9">
                  <c:v>1.0273680043484055</c:v>
                </c:pt>
                <c:pt idx="10">
                  <c:v>1.8444205250167454</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low"/>
        <c:spPr>
          <a:ln>
            <a:solidFill>
              <a:schemeClr val="tx1"/>
            </a:solidFill>
          </a:ln>
        </c:spPr>
        <c:txPr>
          <a:bodyPr rot="-5400000" vert="horz"/>
          <a:lstStyle/>
          <a:p>
            <a:pPr>
              <a:defRPr sz="1800"/>
            </a:pPr>
            <a:endParaRPr lang="en-US"/>
          </a:p>
        </c:txPr>
        <c:crossAx val="327427200"/>
        <c:crossesAt val="0"/>
        <c:auto val="1"/>
        <c:lblAlgn val="ctr"/>
        <c:lblOffset val="100"/>
        <c:noMultiLvlLbl val="0"/>
      </c:catAx>
      <c:valAx>
        <c:axId val="327427200"/>
        <c:scaling>
          <c:orientation val="minMax"/>
          <c:max val="2"/>
          <c:min val="-1"/>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5.168582578751451E-2"/>
          <c:y val="9.8468733530372124E-2"/>
          <c:w val="0.94204638411436004"/>
          <c:h val="0.80306253293925578"/>
        </c:manualLayout>
      </c:layout>
      <c:barChart>
        <c:barDir val="col"/>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cat>
            <c:strRef>
              <c:f>Sheet1!$A$2:$A$12</c:f>
              <c:strCache>
                <c:ptCount val="11"/>
                <c:pt idx="0">
                  <c:v>Performing Arts</c:v>
                </c:pt>
                <c:pt idx="1">
                  <c:v>Humanities (Grattan defined)</c:v>
                </c:pt>
                <c:pt idx="2">
                  <c:v>Nursing</c:v>
                </c:pt>
                <c:pt idx="3">
                  <c:v>Education</c:v>
                </c:pt>
                <c:pt idx="4">
                  <c:v>Science (excl. maths)</c:v>
                </c:pt>
                <c:pt idx="5">
                  <c:v>Bachelor Degree Level</c:v>
                </c:pt>
                <c:pt idx="6">
                  <c:v>Health (other)</c:v>
                </c:pt>
                <c:pt idx="7">
                  <c:v>Information Technology</c:v>
                </c:pt>
                <c:pt idx="8">
                  <c:v>Engineering and Related Technologies</c:v>
                </c:pt>
                <c:pt idx="9">
                  <c:v>Management and Commerce</c:v>
                </c:pt>
                <c:pt idx="10">
                  <c:v>Law</c:v>
                </c:pt>
              </c:strCache>
            </c:strRef>
          </c:cat>
          <c:val>
            <c:numRef>
              <c:f>Sheet1!$B$2:$B$12</c:f>
              <c:numCache>
                <c:formatCode>"$"#,##0.00</c:formatCode>
                <c:ptCount val="11"/>
                <c:pt idx="0">
                  <c:v>0.10923379217100759</c:v>
                </c:pt>
                <c:pt idx="1">
                  <c:v>0.33541616127544427</c:v>
                </c:pt>
                <c:pt idx="2">
                  <c:v>0.52024290426499809</c:v>
                </c:pt>
                <c:pt idx="3">
                  <c:v>0.64813750839286044</c:v>
                </c:pt>
                <c:pt idx="4">
                  <c:v>0.48653219476478249</c:v>
                </c:pt>
                <c:pt idx="5">
                  <c:v>0.60470318134569667</c:v>
                </c:pt>
                <c:pt idx="6">
                  <c:v>0.65883597012679163</c:v>
                </c:pt>
                <c:pt idx="7">
                  <c:v>0.88618211992836504</c:v>
                </c:pt>
                <c:pt idx="8">
                  <c:v>0.52469398466176798</c:v>
                </c:pt>
                <c:pt idx="9">
                  <c:v>0.72394845413684594</c:v>
                </c:pt>
                <c:pt idx="10">
                  <c:v>1.3463071041432058</c:v>
                </c:pt>
              </c:numCache>
            </c:numRef>
          </c:val>
          <c:extLst>
            <c:ext xmlns:c16="http://schemas.microsoft.com/office/drawing/2014/chart" uri="{C3380CC4-5D6E-409C-BE32-E72D297353CC}">
              <c16:uniqueId val="{00000000-3595-1848-BBA6-1A0CBE24F7AA}"/>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Sheet1!$A$2:$A$12</c:f>
              <c:strCache>
                <c:ptCount val="11"/>
                <c:pt idx="0">
                  <c:v>Performing Arts</c:v>
                </c:pt>
                <c:pt idx="1">
                  <c:v>Humanities (Grattan defined)</c:v>
                </c:pt>
                <c:pt idx="2">
                  <c:v>Nursing</c:v>
                </c:pt>
                <c:pt idx="3">
                  <c:v>Education</c:v>
                </c:pt>
                <c:pt idx="4">
                  <c:v>Science (excl. maths)</c:v>
                </c:pt>
                <c:pt idx="5">
                  <c:v>Bachelor Degree Level</c:v>
                </c:pt>
                <c:pt idx="6">
                  <c:v>Health (other)</c:v>
                </c:pt>
                <c:pt idx="7">
                  <c:v>Information Technology</c:v>
                </c:pt>
                <c:pt idx="8">
                  <c:v>Engineering and Related Technologies</c:v>
                </c:pt>
                <c:pt idx="9">
                  <c:v>Management and Commerce</c:v>
                </c:pt>
                <c:pt idx="10">
                  <c:v>Law</c:v>
                </c:pt>
              </c:strCache>
            </c:strRef>
          </c:cat>
          <c:val>
            <c:numRef>
              <c:f>Sheet1!$C$2:$C$12</c:f>
              <c:numCache>
                <c:formatCode>"$"#,##0.00</c:formatCode>
                <c:ptCount val="11"/>
                <c:pt idx="0">
                  <c:v>5.3768585960549675E-2</c:v>
                </c:pt>
                <c:pt idx="1">
                  <c:v>0.30246725278222919</c:v>
                </c:pt>
                <c:pt idx="2">
                  <c:v>0.59316485521790141</c:v>
                </c:pt>
                <c:pt idx="3">
                  <c:v>0.66629545696791093</c:v>
                </c:pt>
                <c:pt idx="4">
                  <c:v>0.45026783334013998</c:v>
                </c:pt>
                <c:pt idx="5">
                  <c:v>0.62610751380067442</c:v>
                </c:pt>
                <c:pt idx="6">
                  <c:v>0.63221673235584119</c:v>
                </c:pt>
                <c:pt idx="7">
                  <c:v>0.9272367889512414</c:v>
                </c:pt>
                <c:pt idx="8">
                  <c:v>0.67695712080252113</c:v>
                </c:pt>
                <c:pt idx="9">
                  <c:v>0.71171679539184396</c:v>
                </c:pt>
                <c:pt idx="10">
                  <c:v>1.3820861725283669</c:v>
                </c:pt>
              </c:numCache>
            </c:numRef>
          </c:val>
          <c:extLst>
            <c:ext xmlns:c16="http://schemas.microsoft.com/office/drawing/2014/chart" uri="{C3380CC4-5D6E-409C-BE32-E72D297353CC}">
              <c16:uniqueId val="{00000001-3595-1848-BBA6-1A0CBE24F7AA}"/>
            </c:ext>
          </c:extLst>
        </c:ser>
        <c:ser>
          <c:idx val="2"/>
          <c:order val="2"/>
          <c:tx>
            <c:strRef>
              <c:f>Sheet1!$D$1</c:f>
              <c:strCache>
                <c:ptCount val="1"/>
                <c:pt idx="0">
                  <c:v>2016</c:v>
                </c:pt>
              </c:strCache>
            </c:strRef>
          </c:tx>
          <c:spPr>
            <a:solidFill>
              <a:schemeClr val="accent3"/>
            </a:solidFill>
            <a:ln w="9525">
              <a:solidFill>
                <a:srgbClr val="FFFFFF"/>
              </a:solidFill>
            </a:ln>
          </c:spPr>
          <c:invertIfNegative val="0"/>
          <c:cat>
            <c:strRef>
              <c:f>Sheet1!$A$2:$A$12</c:f>
              <c:strCache>
                <c:ptCount val="11"/>
                <c:pt idx="0">
                  <c:v>Performing Arts</c:v>
                </c:pt>
                <c:pt idx="1">
                  <c:v>Humanities (Grattan defined)</c:v>
                </c:pt>
                <c:pt idx="2">
                  <c:v>Nursing</c:v>
                </c:pt>
                <c:pt idx="3">
                  <c:v>Education</c:v>
                </c:pt>
                <c:pt idx="4">
                  <c:v>Science (excl. maths)</c:v>
                </c:pt>
                <c:pt idx="5">
                  <c:v>Bachelor Degree Level</c:v>
                </c:pt>
                <c:pt idx="6">
                  <c:v>Health (other)</c:v>
                </c:pt>
                <c:pt idx="7">
                  <c:v>Information Technology</c:v>
                </c:pt>
                <c:pt idx="8">
                  <c:v>Engineering and Related Technologies</c:v>
                </c:pt>
                <c:pt idx="9">
                  <c:v>Management and Commerce</c:v>
                </c:pt>
                <c:pt idx="10">
                  <c:v>Law</c:v>
                </c:pt>
              </c:strCache>
            </c:strRef>
          </c:cat>
          <c:val>
            <c:numRef>
              <c:f>Sheet1!$D$2:$D$12</c:f>
              <c:numCache>
                <c:formatCode>"$"#,##0.00</c:formatCode>
                <c:ptCount val="11"/>
                <c:pt idx="0">
                  <c:v>2.786275566029639E-2</c:v>
                </c:pt>
                <c:pt idx="1">
                  <c:v>0.23294031824476247</c:v>
                </c:pt>
                <c:pt idx="2">
                  <c:v>0.65371450782975637</c:v>
                </c:pt>
                <c:pt idx="3">
                  <c:v>0.71076705110278038</c:v>
                </c:pt>
                <c:pt idx="4">
                  <c:v>0.4306473658290968</c:v>
                </c:pt>
                <c:pt idx="5">
                  <c:v>0.58517345004048948</c:v>
                </c:pt>
                <c:pt idx="6">
                  <c:v>0.61155127115194574</c:v>
                </c:pt>
                <c:pt idx="7">
                  <c:v>0.86740902002073961</c:v>
                </c:pt>
                <c:pt idx="8">
                  <c:v>0.65994212964308385</c:v>
                </c:pt>
                <c:pt idx="9">
                  <c:v>0.66787482794712538</c:v>
                </c:pt>
                <c:pt idx="10">
                  <c:v>1.3319934656637056</c:v>
                </c:pt>
              </c:numCache>
            </c:numRef>
          </c:val>
          <c:extLst>
            <c:ext xmlns:c16="http://schemas.microsoft.com/office/drawing/2014/chart" uri="{C3380CC4-5D6E-409C-BE32-E72D297353CC}">
              <c16:uniqueId val="{00000002-3595-1848-BBA6-1A0CBE24F7AA}"/>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1"/>
        <c:axPos val="b"/>
        <c:numFmt formatCode="General" sourceLinked="1"/>
        <c:majorTickMark val="none"/>
        <c:minorTickMark val="none"/>
        <c:tickLblPos val="nextTo"/>
        <c:crossAx val="327427200"/>
        <c:crosses val="autoZero"/>
        <c:auto val="1"/>
        <c:lblAlgn val="ctr"/>
        <c:lblOffset val="100"/>
        <c:noMultiLvlLbl val="0"/>
      </c:catAx>
      <c:valAx>
        <c:axId val="327427200"/>
        <c:scaling>
          <c:orientation val="minMax"/>
          <c:min val="-1"/>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800">
                <a:solidFill>
                  <a:schemeClr val="tx2"/>
                </a:solidFill>
              </a:defRPr>
            </a:pPr>
            <a:r>
              <a:rPr lang="en-US" sz="1800" dirty="0">
                <a:solidFill>
                  <a:schemeClr val="tx2"/>
                </a:solidFill>
              </a:rPr>
              <a:t>Men</a:t>
            </a:r>
          </a:p>
        </c:rich>
      </c:tx>
      <c:layout>
        <c:manualLayout>
          <c:xMode val="edge"/>
          <c:yMode val="edge"/>
          <c:x val="0.49471554221449571"/>
          <c:y val="1.513425995256343E-2"/>
        </c:manualLayout>
      </c:layout>
      <c:overlay val="0"/>
    </c:title>
    <c:autoTitleDeleted val="0"/>
    <c:plotArea>
      <c:layout>
        <c:manualLayout>
          <c:layoutTarget val="inner"/>
          <c:xMode val="edge"/>
          <c:yMode val="edge"/>
          <c:x val="0.35036749988394539"/>
          <c:y val="0.11142276859470979"/>
          <c:w val="0.61015197427879564"/>
          <c:h val="0.79548270154203926"/>
        </c:manualLayout>
      </c:layout>
      <c:barChart>
        <c:barDir val="bar"/>
        <c:grouping val="clustered"/>
        <c:varyColors val="0"/>
        <c:ser>
          <c:idx val="0"/>
          <c:order val="0"/>
          <c:tx>
            <c:strRef>
              <c:f>Sheet1!$B$1</c:f>
              <c:strCache>
                <c:ptCount val="1"/>
                <c:pt idx="0">
                  <c:v>2016</c:v>
                </c:pt>
              </c:strCache>
            </c:strRef>
          </c:tx>
          <c:spPr>
            <a:solidFill>
              <a:schemeClr val="tx2"/>
            </a:solidFill>
            <a:ln w="9525">
              <a:solidFill>
                <a:srgbClr val="FFFFFF"/>
              </a:solidFill>
            </a:ln>
          </c:spPr>
          <c:invertIfNegative val="0"/>
          <c:dPt>
            <c:idx val="5"/>
            <c:invertIfNegative val="0"/>
            <c:bubble3D val="0"/>
            <c:spPr>
              <a:solidFill>
                <a:srgbClr val="000000"/>
              </a:solidFill>
              <a:ln w="9525">
                <a:solidFill>
                  <a:srgbClr val="FFFFFF"/>
                </a:solidFill>
              </a:ln>
            </c:spPr>
            <c:extLst>
              <c:ext xmlns:c16="http://schemas.microsoft.com/office/drawing/2014/chart" uri="{C3380CC4-5D6E-409C-BE32-E72D297353CC}">
                <c16:uniqueId val="{00000003-665A-E54F-9625-2D3756C70129}"/>
              </c:ext>
            </c:extLst>
          </c:dPt>
          <c:cat>
            <c:strRef>
              <c:f>Sheet1!$A$2:$A$13</c:f>
              <c:strCache>
                <c:ptCount val="12"/>
                <c:pt idx="0">
                  <c:v>Performing arts</c:v>
                </c:pt>
                <c:pt idx="1">
                  <c:v>Humanities</c:v>
                </c:pt>
                <c:pt idx="2">
                  <c:v>Nursing</c:v>
                </c:pt>
                <c:pt idx="3">
                  <c:v>Education</c:v>
                </c:pt>
                <c:pt idx="4">
                  <c:v>Science</c:v>
                </c:pt>
                <c:pt idx="5">
                  <c:v>Bachelor</c:v>
                </c:pt>
                <c:pt idx="6">
                  <c:v>Other health</c:v>
                </c:pt>
                <c:pt idx="7">
                  <c:v>IT</c:v>
                </c:pt>
                <c:pt idx="8">
                  <c:v>Engineering</c:v>
                </c:pt>
                <c:pt idx="9">
                  <c:v>Commerce</c:v>
                </c:pt>
                <c:pt idx="10">
                  <c:v>Law</c:v>
                </c:pt>
                <c:pt idx="11">
                  <c:v>Medicine</c:v>
                </c:pt>
              </c:strCache>
            </c:strRef>
          </c:cat>
          <c:val>
            <c:numRef>
              <c:f>Sheet1!$B$2:$B$13</c:f>
              <c:numCache>
                <c:formatCode>"$"#,##0.00</c:formatCode>
                <c:ptCount val="12"/>
                <c:pt idx="0">
                  <c:v>-0.16286530484390305</c:v>
                </c:pt>
                <c:pt idx="1">
                  <c:v>9.6643513559161009E-2</c:v>
                </c:pt>
                <c:pt idx="2">
                  <c:v>0.58642853252876059</c:v>
                </c:pt>
                <c:pt idx="3">
                  <c:v>0.67952090966599443</c:v>
                </c:pt>
                <c:pt idx="4">
                  <c:v>0.53877971647987954</c:v>
                </c:pt>
                <c:pt idx="5">
                  <c:v>0.78856615887161685</c:v>
                </c:pt>
                <c:pt idx="6">
                  <c:v>0.77419837291534566</c:v>
                </c:pt>
                <c:pt idx="7">
                  <c:v>0.93903708724866264</c:v>
                </c:pt>
                <c:pt idx="8">
                  <c:v>1.126871863120648</c:v>
                </c:pt>
                <c:pt idx="9">
                  <c:v>1.0273680043484055</c:v>
                </c:pt>
                <c:pt idx="10">
                  <c:v>1.8444205250167454</c:v>
                </c:pt>
                <c:pt idx="11">
                  <c:v>2.2104561865915029</c:v>
                </c:pt>
              </c:numCache>
            </c:numRef>
          </c:val>
          <c:extLst>
            <c:ext xmlns:c16="http://schemas.microsoft.com/office/drawing/2014/chart" uri="{C3380CC4-5D6E-409C-BE32-E72D297353CC}">
              <c16:uniqueId val="{00000004-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low"/>
        <c:spPr>
          <a:ln>
            <a:solidFill>
              <a:schemeClr val="tx1"/>
            </a:solidFill>
          </a:ln>
        </c:spPr>
        <c:txPr>
          <a:bodyPr rot="0" vert="horz"/>
          <a:lstStyle/>
          <a:p>
            <a:pPr>
              <a:defRPr sz="1800"/>
            </a:pPr>
            <a:endParaRPr lang="en-US"/>
          </a:p>
        </c:txPr>
        <c:crossAx val="342778624"/>
        <c:crosses val="autoZero"/>
        <c:auto val="1"/>
        <c:lblAlgn val="ctr"/>
        <c:lblOffset val="100"/>
        <c:tickLblSkip val="1"/>
        <c:noMultiLvlLbl val="0"/>
      </c:catAx>
      <c:valAx>
        <c:axId val="342778624"/>
        <c:scaling>
          <c:orientation val="minMax"/>
          <c:max val="2.2000000000000002"/>
          <c:min val="-1"/>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800">
                <a:solidFill>
                  <a:schemeClr val="accent5"/>
                </a:solidFill>
              </a:defRPr>
            </a:pPr>
            <a:r>
              <a:rPr lang="en-US" sz="1800" dirty="0">
                <a:solidFill>
                  <a:schemeClr val="accent5"/>
                </a:solidFill>
              </a:rPr>
              <a:t>Women</a:t>
            </a:r>
          </a:p>
        </c:rich>
      </c:tx>
      <c:layout>
        <c:manualLayout>
          <c:xMode val="edge"/>
          <c:yMode val="edge"/>
          <c:x val="0.22253995273141897"/>
          <c:y val="1.7521964541377853E-2"/>
        </c:manualLayout>
      </c:layout>
      <c:overlay val="0"/>
    </c:title>
    <c:autoTitleDeleted val="0"/>
    <c:plotArea>
      <c:layout/>
      <c:barChart>
        <c:barDir val="bar"/>
        <c:grouping val="clustered"/>
        <c:varyColors val="0"/>
        <c:ser>
          <c:idx val="0"/>
          <c:order val="0"/>
          <c:tx>
            <c:strRef>
              <c:f>Sheet1!$B$1</c:f>
              <c:strCache>
                <c:ptCount val="1"/>
                <c:pt idx="0">
                  <c:v>2016</c:v>
                </c:pt>
              </c:strCache>
            </c:strRef>
          </c:tx>
          <c:spPr>
            <a:solidFill>
              <a:srgbClr val="F68B33"/>
            </a:solidFill>
            <a:ln w="9525">
              <a:solidFill>
                <a:srgbClr val="FFFFFF"/>
              </a:solidFill>
            </a:ln>
          </c:spPr>
          <c:invertIfNegative val="0"/>
          <c:dPt>
            <c:idx val="5"/>
            <c:invertIfNegative val="0"/>
            <c:bubble3D val="0"/>
            <c:spPr>
              <a:solidFill>
                <a:srgbClr val="000000"/>
              </a:solidFill>
              <a:ln w="9525">
                <a:solidFill>
                  <a:srgbClr val="FFFFFF"/>
                </a:solidFill>
              </a:ln>
            </c:spPr>
            <c:extLst>
              <c:ext xmlns:c16="http://schemas.microsoft.com/office/drawing/2014/chart" uri="{C3380CC4-5D6E-409C-BE32-E72D297353CC}">
                <c16:uniqueId val="{00000003-ADB6-9B48-8464-B9E670B95C17}"/>
              </c:ext>
            </c:extLst>
          </c:dPt>
          <c:cat>
            <c:strRef>
              <c:f>Sheet1!$A$2:$A$13</c:f>
              <c:strCache>
                <c:ptCount val="12"/>
                <c:pt idx="0">
                  <c:v>Performing Arts</c:v>
                </c:pt>
                <c:pt idx="1">
                  <c:v>Humanities (Grattan defined)</c:v>
                </c:pt>
                <c:pt idx="2">
                  <c:v>Nursing</c:v>
                </c:pt>
                <c:pt idx="3">
                  <c:v>Education</c:v>
                </c:pt>
                <c:pt idx="4">
                  <c:v>Science (excl. maths)</c:v>
                </c:pt>
                <c:pt idx="5">
                  <c:v>Bachelor Degree Level</c:v>
                </c:pt>
                <c:pt idx="6">
                  <c:v>Health (other)</c:v>
                </c:pt>
                <c:pt idx="7">
                  <c:v>Information Technology</c:v>
                </c:pt>
                <c:pt idx="8">
                  <c:v>Engineering and Related Technologies</c:v>
                </c:pt>
                <c:pt idx="9">
                  <c:v>Management and Commerce</c:v>
                </c:pt>
                <c:pt idx="10">
                  <c:v>Law</c:v>
                </c:pt>
                <c:pt idx="11">
                  <c:v>Medicine</c:v>
                </c:pt>
              </c:strCache>
            </c:strRef>
          </c:cat>
          <c:val>
            <c:numRef>
              <c:f>Sheet1!$B$2:$B$13</c:f>
              <c:numCache>
                <c:formatCode>"$"#,##0.00</c:formatCode>
                <c:ptCount val="12"/>
                <c:pt idx="0">
                  <c:v>2.786275566029639E-2</c:v>
                </c:pt>
                <c:pt idx="1">
                  <c:v>0.23294031824476247</c:v>
                </c:pt>
                <c:pt idx="2">
                  <c:v>0.65371450782975637</c:v>
                </c:pt>
                <c:pt idx="3">
                  <c:v>0.71076705110278038</c:v>
                </c:pt>
                <c:pt idx="4">
                  <c:v>0.4306473658290968</c:v>
                </c:pt>
                <c:pt idx="5">
                  <c:v>0.58517345004048948</c:v>
                </c:pt>
                <c:pt idx="6">
                  <c:v>0.61155127115194574</c:v>
                </c:pt>
                <c:pt idx="7">
                  <c:v>0.86740902002073961</c:v>
                </c:pt>
                <c:pt idx="8">
                  <c:v>0.65994212964308385</c:v>
                </c:pt>
                <c:pt idx="9">
                  <c:v>0.66787482794712538</c:v>
                </c:pt>
                <c:pt idx="10">
                  <c:v>1.3319934656637056</c:v>
                </c:pt>
                <c:pt idx="11">
                  <c:v>2.1458197261628023</c:v>
                </c:pt>
              </c:numCache>
            </c:numRef>
          </c:val>
          <c:extLst>
            <c:ext xmlns:c16="http://schemas.microsoft.com/office/drawing/2014/chart" uri="{C3380CC4-5D6E-409C-BE32-E72D297353CC}">
              <c16:uniqueId val="{00000004-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1"/>
        <c:axPos val="l"/>
        <c:numFmt formatCode="General" sourceLinked="1"/>
        <c:majorTickMark val="none"/>
        <c:minorTickMark val="none"/>
        <c:tickLblPos val="nextTo"/>
        <c:crossAx val="342778624"/>
        <c:crosses val="autoZero"/>
        <c:auto val="1"/>
        <c:lblAlgn val="ctr"/>
        <c:lblOffset val="100"/>
        <c:noMultiLvlLbl val="0"/>
      </c:catAx>
      <c:valAx>
        <c:axId val="342778624"/>
        <c:scaling>
          <c:orientation val="minMax"/>
          <c:max val="2.2000000000000002"/>
          <c:min val="-1"/>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areaChart>
        <c:grouping val="stacked"/>
        <c:varyColors val="0"/>
        <c:ser>
          <c:idx val="0"/>
          <c:order val="0"/>
          <c:tx>
            <c:strRef>
              <c:f>Sheet1!$B$1</c:f>
              <c:strCache>
                <c:ptCount val="1"/>
                <c:pt idx="0">
                  <c:v>Bachelor Degree Level_Male_FT</c:v>
                </c:pt>
              </c:strCache>
            </c:strRef>
          </c:tx>
          <c:spPr>
            <a:solidFill>
              <a:srgbClr val="A02226"/>
            </a:solidFill>
            <a:ln w="9525">
              <a:solidFill>
                <a:srgbClr val="FFFFFF"/>
              </a:solidFill>
            </a:ln>
          </c:spP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68.118892508143318</c:v>
                </c:pt>
                <c:pt idx="1">
                  <c:v>72.905780535597643</c:v>
                </c:pt>
                <c:pt idx="2">
                  <c:v>75.960977236721419</c:v>
                </c:pt>
                <c:pt idx="3">
                  <c:v>78.188059951435989</c:v>
                </c:pt>
                <c:pt idx="4">
                  <c:v>79.599982831881192</c:v>
                </c:pt>
                <c:pt idx="5">
                  <c:v>80.885790793556339</c:v>
                </c:pt>
                <c:pt idx="6">
                  <c:v>81.084388185654007</c:v>
                </c:pt>
                <c:pt idx="7">
                  <c:v>82.570717172129477</c:v>
                </c:pt>
                <c:pt idx="8">
                  <c:v>82.730138462152354</c:v>
                </c:pt>
                <c:pt idx="9">
                  <c:v>82.365565756527957</c:v>
                </c:pt>
                <c:pt idx="10">
                  <c:v>82.746149782599858</c:v>
                </c:pt>
                <c:pt idx="11">
                  <c:v>83.170453103185679</c:v>
                </c:pt>
                <c:pt idx="12">
                  <c:v>82.546765059207132</c:v>
                </c:pt>
                <c:pt idx="13">
                  <c:v>82.594080153671527</c:v>
                </c:pt>
                <c:pt idx="14">
                  <c:v>82.46716162193033</c:v>
                </c:pt>
                <c:pt idx="15">
                  <c:v>82.145213070055846</c:v>
                </c:pt>
                <c:pt idx="16">
                  <c:v>82.248860972265234</c:v>
                </c:pt>
                <c:pt idx="17">
                  <c:v>82.106465214335913</c:v>
                </c:pt>
                <c:pt idx="18">
                  <c:v>81.748083242059153</c:v>
                </c:pt>
                <c:pt idx="19">
                  <c:v>81.694551694551691</c:v>
                </c:pt>
                <c:pt idx="20">
                  <c:v>80.75465121345475</c:v>
                </c:pt>
                <c:pt idx="21">
                  <c:v>80.457738066797262</c:v>
                </c:pt>
                <c:pt idx="22">
                  <c:v>80.15423907055937</c:v>
                </c:pt>
                <c:pt idx="23">
                  <c:v>79.896182545690493</c:v>
                </c:pt>
                <c:pt idx="24">
                  <c:v>78.620416029020006</c:v>
                </c:pt>
                <c:pt idx="25">
                  <c:v>77.87907305022938</c:v>
                </c:pt>
                <c:pt idx="26">
                  <c:v>77.137297823178884</c:v>
                </c:pt>
                <c:pt idx="27">
                  <c:v>76.325150154527961</c:v>
                </c:pt>
                <c:pt idx="28">
                  <c:v>74.948447534319214</c:v>
                </c:pt>
                <c:pt idx="29">
                  <c:v>74.297978894652118</c:v>
                </c:pt>
                <c:pt idx="30">
                  <c:v>71.541977387539092</c:v>
                </c:pt>
                <c:pt idx="31">
                  <c:v>69.492363816236931</c:v>
                </c:pt>
                <c:pt idx="32">
                  <c:v>67.342013337567479</c:v>
                </c:pt>
                <c:pt idx="33">
                  <c:v>63.382958504909723</c:v>
                </c:pt>
                <c:pt idx="34">
                  <c:v>59.48036877054993</c:v>
                </c:pt>
                <c:pt idx="35">
                  <c:v>52.963959824066173</c:v>
                </c:pt>
                <c:pt idx="36">
                  <c:v>47.765920826161789</c:v>
                </c:pt>
                <c:pt idx="37">
                  <c:v>43.596006034049275</c:v>
                </c:pt>
                <c:pt idx="38">
                  <c:v>39.460892620415379</c:v>
                </c:pt>
                <c:pt idx="39">
                  <c:v>34.699876237623762</c:v>
                </c:pt>
                <c:pt idx="40">
                  <c:v>28.604137705454249</c:v>
                </c:pt>
              </c:numCache>
            </c:numRef>
          </c:val>
          <c:extLst>
            <c:ext xmlns:c16="http://schemas.microsoft.com/office/drawing/2014/chart" uri="{C3380CC4-5D6E-409C-BE32-E72D297353CC}">
              <c16:uniqueId val="{00000004-8D57-44E4-A006-D0C0291B2316}"/>
            </c:ext>
          </c:extLst>
        </c:ser>
        <c:ser>
          <c:idx val="1"/>
          <c:order val="1"/>
          <c:tx>
            <c:strRef>
              <c:f>Sheet1!$C$1</c:f>
              <c:strCache>
                <c:ptCount val="1"/>
                <c:pt idx="0">
                  <c:v>Bachelor Degree Level_Male_PT</c:v>
                </c:pt>
              </c:strCache>
            </c:strRef>
          </c:tx>
          <c:spPr>
            <a:solidFill>
              <a:srgbClr val="F68B33"/>
            </a:solidFill>
            <a:ln w="9525">
              <a:solidFill>
                <a:srgbClr val="FFFFFF"/>
              </a:solidFill>
            </a:ln>
          </c:spP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17.601791530944624</c:v>
                </c:pt>
                <c:pt idx="1">
                  <c:v>14.439092096668844</c:v>
                </c:pt>
                <c:pt idx="2">
                  <c:v>12.978404069040273</c:v>
                </c:pt>
                <c:pt idx="3">
                  <c:v>11.492087415222306</c:v>
                </c:pt>
                <c:pt idx="4">
                  <c:v>10.665693806601142</c:v>
                </c:pt>
                <c:pt idx="5">
                  <c:v>9.9162664173077744</c:v>
                </c:pt>
                <c:pt idx="6">
                  <c:v>9.8016877637130797</c:v>
                </c:pt>
                <c:pt idx="7">
                  <c:v>8.7228050124494878</c:v>
                </c:pt>
                <c:pt idx="8">
                  <c:v>8.8543952755277129</c:v>
                </c:pt>
                <c:pt idx="9">
                  <c:v>9.3557489765907551</c:v>
                </c:pt>
                <c:pt idx="10">
                  <c:v>8.9398187654922996</c:v>
                </c:pt>
                <c:pt idx="11">
                  <c:v>8.4443880357067318</c:v>
                </c:pt>
                <c:pt idx="12">
                  <c:v>9.3444310966191857</c:v>
                </c:pt>
                <c:pt idx="13">
                  <c:v>9.0762245699816635</c:v>
                </c:pt>
                <c:pt idx="14">
                  <c:v>9.1024908843298338</c:v>
                </c:pt>
                <c:pt idx="15">
                  <c:v>9.0901095034961958</c:v>
                </c:pt>
                <c:pt idx="16">
                  <c:v>9.2228070951475214</c:v>
                </c:pt>
                <c:pt idx="17">
                  <c:v>9.0917076598735065</c:v>
                </c:pt>
                <c:pt idx="18">
                  <c:v>9.4457831325301207</c:v>
                </c:pt>
                <c:pt idx="19">
                  <c:v>9.2664092664092657</c:v>
                </c:pt>
                <c:pt idx="20">
                  <c:v>9.4157117336935201</c:v>
                </c:pt>
                <c:pt idx="21">
                  <c:v>9.7376845525347608</c:v>
                </c:pt>
                <c:pt idx="22">
                  <c:v>9.7100505783965154</c:v>
                </c:pt>
                <c:pt idx="23">
                  <c:v>9.8194008867740887</c:v>
                </c:pt>
                <c:pt idx="24">
                  <c:v>10.174006688204955</c:v>
                </c:pt>
                <c:pt idx="25">
                  <c:v>10.392894953534878</c:v>
                </c:pt>
                <c:pt idx="26">
                  <c:v>10.829381004499574</c:v>
                </c:pt>
                <c:pt idx="27">
                  <c:v>10.991894571112018</c:v>
                </c:pt>
                <c:pt idx="28">
                  <c:v>11.471160077770577</c:v>
                </c:pt>
                <c:pt idx="29">
                  <c:v>11.54832170750611</c:v>
                </c:pt>
                <c:pt idx="30">
                  <c:v>12.172239595862401</c:v>
                </c:pt>
                <c:pt idx="31">
                  <c:v>12.867124219377976</c:v>
                </c:pt>
                <c:pt idx="32">
                  <c:v>13.439187043505875</c:v>
                </c:pt>
                <c:pt idx="33">
                  <c:v>14.425087108013937</c:v>
                </c:pt>
                <c:pt idx="34">
                  <c:v>14.821739410740765</c:v>
                </c:pt>
                <c:pt idx="35">
                  <c:v>16.930348585308213</c:v>
                </c:pt>
                <c:pt idx="36">
                  <c:v>17.996557659208261</c:v>
                </c:pt>
                <c:pt idx="37">
                  <c:v>19.280224121830329</c:v>
                </c:pt>
                <c:pt idx="38">
                  <c:v>18.662542347915746</c:v>
                </c:pt>
                <c:pt idx="39">
                  <c:v>19.515779702970296</c:v>
                </c:pt>
                <c:pt idx="40">
                  <c:v>18.94676588437321</c:v>
                </c:pt>
              </c:numCache>
            </c:numRef>
          </c:val>
          <c:extLst>
            <c:ext xmlns:c16="http://schemas.microsoft.com/office/drawing/2014/chart" uri="{C3380CC4-5D6E-409C-BE32-E72D297353CC}">
              <c16:uniqueId val="{00000006-8D57-44E4-A006-D0C0291B2316}"/>
            </c:ext>
          </c:extLst>
        </c:ser>
        <c:ser>
          <c:idx val="2"/>
          <c:order val="2"/>
          <c:tx>
            <c:strRef>
              <c:f>Sheet1!$D$1</c:f>
              <c:strCache>
                <c:ptCount val="1"/>
                <c:pt idx="0">
                  <c:v>Bachelor Degree Level_Male_Away</c:v>
                </c:pt>
              </c:strCache>
            </c:strRef>
          </c:tx>
          <c:spPr>
            <a:solidFill>
              <a:srgbClr val="000000"/>
            </a:solidFill>
            <a:ln w="9525">
              <a:solidFill>
                <a:srgbClr val="FFFFFF"/>
              </a:solidFill>
            </a:ln>
          </c:spP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2.6547231270358305</c:v>
                </c:pt>
                <c:pt idx="1">
                  <c:v>2.6943174395819725</c:v>
                </c:pt>
                <c:pt idx="2">
                  <c:v>2.8224797798715917</c:v>
                </c:pt>
                <c:pt idx="3">
                  <c:v>2.9347735074939294</c:v>
                </c:pt>
                <c:pt idx="4">
                  <c:v>2.8541997510622772</c:v>
                </c:pt>
                <c:pt idx="5">
                  <c:v>2.9157988693841119</c:v>
                </c:pt>
                <c:pt idx="6">
                  <c:v>3.0084388185654007</c:v>
                </c:pt>
                <c:pt idx="7">
                  <c:v>3.2531940079186907</c:v>
                </c:pt>
                <c:pt idx="8">
                  <c:v>2.9567854435178167</c:v>
                </c:pt>
                <c:pt idx="9">
                  <c:v>3.0563173164818567</c:v>
                </c:pt>
                <c:pt idx="10">
                  <c:v>2.856678450973221</c:v>
                </c:pt>
                <c:pt idx="11">
                  <c:v>2.8387697254304691</c:v>
                </c:pt>
                <c:pt idx="12">
                  <c:v>2.8230650420456493</c:v>
                </c:pt>
                <c:pt idx="13">
                  <c:v>2.7591024185802846</c:v>
                </c:pt>
                <c:pt idx="14">
                  <c:v>2.5963185871809515</c:v>
                </c:pt>
                <c:pt idx="15">
                  <c:v>2.6078543471568669</c:v>
                </c:pt>
                <c:pt idx="16">
                  <c:v>2.388640686513027</c:v>
                </c:pt>
                <c:pt idx="17">
                  <c:v>2.3497891777933941</c:v>
                </c:pt>
                <c:pt idx="18">
                  <c:v>2.2300109529025192</c:v>
                </c:pt>
                <c:pt idx="19">
                  <c:v>2.1407121407121408</c:v>
                </c:pt>
                <c:pt idx="20">
                  <c:v>2.4704805890810859</c:v>
                </c:pt>
                <c:pt idx="21">
                  <c:v>2.6327105929571406</c:v>
                </c:pt>
                <c:pt idx="22">
                  <c:v>2.2885472482347637</c:v>
                </c:pt>
                <c:pt idx="23">
                  <c:v>2.2547853357845788</c:v>
                </c:pt>
                <c:pt idx="24">
                  <c:v>2.3975514368304709</c:v>
                </c:pt>
                <c:pt idx="25">
                  <c:v>2.5761675097047405</c:v>
                </c:pt>
                <c:pt idx="26">
                  <c:v>2.4504438769305605</c:v>
                </c:pt>
                <c:pt idx="27">
                  <c:v>2.4549536416117559</c:v>
                </c:pt>
                <c:pt idx="28">
                  <c:v>2.7160784775820419</c:v>
                </c:pt>
                <c:pt idx="29">
                  <c:v>2.6888451678292493</c:v>
                </c:pt>
                <c:pt idx="30">
                  <c:v>2.8566273755111862</c:v>
                </c:pt>
                <c:pt idx="31">
                  <c:v>2.9184443207815494</c:v>
                </c:pt>
                <c:pt idx="32">
                  <c:v>3.1692600825658941</c:v>
                </c:pt>
                <c:pt idx="33">
                  <c:v>3.2055749128919859</c:v>
                </c:pt>
                <c:pt idx="34">
                  <c:v>3.7908581007027271</c:v>
                </c:pt>
                <c:pt idx="35">
                  <c:v>3.2495240596074311</c:v>
                </c:pt>
                <c:pt idx="36">
                  <c:v>2.9122203098106714</c:v>
                </c:pt>
                <c:pt idx="37">
                  <c:v>2.8518066230874219</c:v>
                </c:pt>
                <c:pt idx="38">
                  <c:v>2.666077478273678</c:v>
                </c:pt>
                <c:pt idx="39">
                  <c:v>2.9006806930693068</c:v>
                </c:pt>
                <c:pt idx="40">
                  <c:v>2.1915119797203371</c:v>
                </c:pt>
              </c:numCache>
            </c:numRef>
          </c:val>
          <c:extLst>
            <c:ext xmlns:c16="http://schemas.microsoft.com/office/drawing/2014/chart" uri="{C3380CC4-5D6E-409C-BE32-E72D297353CC}">
              <c16:uniqueId val="{00000008-8D57-44E4-A006-D0C0291B2316}"/>
            </c:ext>
          </c:extLst>
        </c:ser>
        <c:ser>
          <c:idx val="3"/>
          <c:order val="3"/>
          <c:tx>
            <c:strRef>
              <c:f>Sheet1!$E$1</c:f>
              <c:strCache>
                <c:ptCount val="1"/>
                <c:pt idx="0">
                  <c:v>Bachelor Degree Level_Male_Unemp</c:v>
                </c:pt>
              </c:strCache>
            </c:strRef>
          </c:tx>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4.4706840390879483</c:v>
                </c:pt>
                <c:pt idx="1">
                  <c:v>4.1435336381450032</c:v>
                </c:pt>
                <c:pt idx="2">
                  <c:v>3.3644626031851912</c:v>
                </c:pt>
                <c:pt idx="3">
                  <c:v>3.0854894080214352</c:v>
                </c:pt>
                <c:pt idx="4">
                  <c:v>2.9443323747800334</c:v>
                </c:pt>
                <c:pt idx="5">
                  <c:v>2.6182683725081821</c:v>
                </c:pt>
                <c:pt idx="6">
                  <c:v>2.6919831223628692</c:v>
                </c:pt>
                <c:pt idx="7">
                  <c:v>2.2776439854687944</c:v>
                </c:pt>
                <c:pt idx="8">
                  <c:v>2.4021387813734489</c:v>
                </c:pt>
                <c:pt idx="9">
                  <c:v>2.1859226580819522</c:v>
                </c:pt>
                <c:pt idx="10">
                  <c:v>2.2796537852005363</c:v>
                </c:pt>
                <c:pt idx="11">
                  <c:v>2.2253247027964633</c:v>
                </c:pt>
                <c:pt idx="12">
                  <c:v>2.2395743950574909</c:v>
                </c:pt>
                <c:pt idx="13">
                  <c:v>2.3399982537326465</c:v>
                </c:pt>
                <c:pt idx="14">
                  <c:v>2.3898431665421955</c:v>
                </c:pt>
                <c:pt idx="15">
                  <c:v>2.7221953472008442</c:v>
                </c:pt>
                <c:pt idx="16">
                  <c:v>2.6098111204494185</c:v>
                </c:pt>
                <c:pt idx="17">
                  <c:v>2.5342586085734364</c:v>
                </c:pt>
                <c:pt idx="18">
                  <c:v>2.5761226725082147</c:v>
                </c:pt>
                <c:pt idx="19">
                  <c:v>2.6683826683826686</c:v>
                </c:pt>
                <c:pt idx="20">
                  <c:v>2.8800487996165742</c:v>
                </c:pt>
                <c:pt idx="21">
                  <c:v>2.7903865449854268</c:v>
                </c:pt>
                <c:pt idx="22">
                  <c:v>3.1198357454053784</c:v>
                </c:pt>
                <c:pt idx="23">
                  <c:v>2.9793446523196714</c:v>
                </c:pt>
                <c:pt idx="24">
                  <c:v>3.4858017343989118</c:v>
                </c:pt>
                <c:pt idx="25">
                  <c:v>3.2231502176214564</c:v>
                </c:pt>
                <c:pt idx="26">
                  <c:v>3.7151891037334308</c:v>
                </c:pt>
                <c:pt idx="27">
                  <c:v>3.603708671059537</c:v>
                </c:pt>
                <c:pt idx="28">
                  <c:v>3.6528604253814883</c:v>
                </c:pt>
                <c:pt idx="29">
                  <c:v>3.4281285399153401</c:v>
                </c:pt>
                <c:pt idx="30">
                  <c:v>3.7286504690882847</c:v>
                </c:pt>
                <c:pt idx="31">
                  <c:v>3.7531688616830521</c:v>
                </c:pt>
                <c:pt idx="32">
                  <c:v>3.6011432200698636</c:v>
                </c:pt>
                <c:pt idx="33">
                  <c:v>4.0038010769718086</c:v>
                </c:pt>
                <c:pt idx="34">
                  <c:v>3.6877054993230609</c:v>
                </c:pt>
                <c:pt idx="35">
                  <c:v>4.0044639926475414</c:v>
                </c:pt>
                <c:pt idx="36">
                  <c:v>4.0275387263339066</c:v>
                </c:pt>
                <c:pt idx="37">
                  <c:v>3.6778967028230731</c:v>
                </c:pt>
                <c:pt idx="38">
                  <c:v>3.5424952128443068</c:v>
                </c:pt>
                <c:pt idx="39">
                  <c:v>3.2951732673267329</c:v>
                </c:pt>
                <c:pt idx="40">
                  <c:v>2.1669801292010793</c:v>
                </c:pt>
              </c:numCache>
            </c:numRef>
          </c:val>
          <c:extLst>
            <c:ext xmlns:c16="http://schemas.microsoft.com/office/drawing/2014/chart" uri="{C3380CC4-5D6E-409C-BE32-E72D297353CC}">
              <c16:uniqueId val="{0000000C-90CD-EC49-B3DD-7326A572E1F4}"/>
            </c:ext>
          </c:extLst>
        </c:ser>
        <c:ser>
          <c:idx val="4"/>
          <c:order val="4"/>
          <c:tx>
            <c:strRef>
              <c:f>Sheet1!$F$1</c:f>
              <c:strCache>
                <c:ptCount val="1"/>
                <c:pt idx="0">
                  <c:v>Bachelor Degree Level_Male_NILF</c:v>
                </c:pt>
              </c:strCache>
            </c:strRef>
          </c:tx>
          <c:spPr>
            <a:solidFill>
              <a:srgbClr val="FFC35A"/>
            </a:solidFill>
            <a:ln>
              <a:solidFill>
                <a:srgbClr val="FFFFFF"/>
              </a:solidFill>
            </a:ln>
          </c:spP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7.1539087947882738</c:v>
                </c:pt>
                <c:pt idx="1">
                  <c:v>5.8172762900065313</c:v>
                </c:pt>
                <c:pt idx="2">
                  <c:v>4.8736763111815229</c:v>
                </c:pt>
                <c:pt idx="3">
                  <c:v>4.2995897178263416</c:v>
                </c:pt>
                <c:pt idx="4">
                  <c:v>3.9357912356753508</c:v>
                </c:pt>
                <c:pt idx="5">
                  <c:v>3.6638755472435927</c:v>
                </c:pt>
                <c:pt idx="6">
                  <c:v>3.4135021097046412</c:v>
                </c:pt>
                <c:pt idx="7">
                  <c:v>3.1756398220335522</c:v>
                </c:pt>
                <c:pt idx="8">
                  <c:v>3.0565420374286743</c:v>
                </c:pt>
                <c:pt idx="9">
                  <c:v>3.0364452923174756</c:v>
                </c:pt>
                <c:pt idx="10">
                  <c:v>3.1776992157340809</c:v>
                </c:pt>
                <c:pt idx="11">
                  <c:v>3.3210644328806533</c:v>
                </c:pt>
                <c:pt idx="12">
                  <c:v>3.0461644070705338</c:v>
                </c:pt>
                <c:pt idx="13">
                  <c:v>3.2305946040338775</c:v>
                </c:pt>
                <c:pt idx="14">
                  <c:v>3.4441857400166938</c:v>
                </c:pt>
                <c:pt idx="15">
                  <c:v>3.4346277320902416</c:v>
                </c:pt>
                <c:pt idx="16">
                  <c:v>3.5298801256248065</c:v>
                </c:pt>
                <c:pt idx="17">
                  <c:v>3.9177793394237526</c:v>
                </c:pt>
                <c:pt idx="18">
                  <c:v>4</c:v>
                </c:pt>
                <c:pt idx="19">
                  <c:v>4.2299442299442296</c:v>
                </c:pt>
                <c:pt idx="20">
                  <c:v>4.4791076641540677</c:v>
                </c:pt>
                <c:pt idx="21">
                  <c:v>4.3814802427254049</c:v>
                </c:pt>
                <c:pt idx="22">
                  <c:v>4.7273273574039765</c:v>
                </c:pt>
                <c:pt idx="23">
                  <c:v>5.0502865794311669</c:v>
                </c:pt>
                <c:pt idx="24">
                  <c:v>5.3222241115456557</c:v>
                </c:pt>
                <c:pt idx="25">
                  <c:v>5.9287142689095402</c:v>
                </c:pt>
                <c:pt idx="26">
                  <c:v>5.8676881916575461</c:v>
                </c:pt>
                <c:pt idx="27">
                  <c:v>6.6242929616887283</c:v>
                </c:pt>
                <c:pt idx="28">
                  <c:v>7.2114534849466798</c:v>
                </c:pt>
                <c:pt idx="29">
                  <c:v>8.03672569009718</c:v>
                </c:pt>
                <c:pt idx="30">
                  <c:v>9.7005051719990369</c:v>
                </c:pt>
                <c:pt idx="31">
                  <c:v>10.968898781920485</c:v>
                </c:pt>
                <c:pt idx="32">
                  <c:v>12.448396316290886</c:v>
                </c:pt>
                <c:pt idx="33">
                  <c:v>14.982578397212544</c:v>
                </c:pt>
                <c:pt idx="34">
                  <c:v>18.219328218683515</c:v>
                </c:pt>
                <c:pt idx="35">
                  <c:v>22.851703538370643</c:v>
                </c:pt>
                <c:pt idx="36">
                  <c:v>27.297762478485371</c:v>
                </c:pt>
                <c:pt idx="37">
                  <c:v>30.5940665182099</c:v>
                </c:pt>
                <c:pt idx="38">
                  <c:v>35.667992340550889</c:v>
                </c:pt>
                <c:pt idx="39">
                  <c:v>39.588490099009903</c:v>
                </c:pt>
                <c:pt idx="40">
                  <c:v>48.090604301251126</c:v>
                </c:pt>
              </c:numCache>
            </c:numRef>
          </c:val>
          <c:extLst>
            <c:ext xmlns:c16="http://schemas.microsoft.com/office/drawing/2014/chart" uri="{C3380CC4-5D6E-409C-BE32-E72D297353CC}">
              <c16:uniqueId val="{0000000D-90CD-EC49-B3DD-7326A572E1F4}"/>
            </c:ext>
          </c:extLst>
        </c:ser>
        <c:dLbls>
          <c:showLegendKey val="0"/>
          <c:showVal val="0"/>
          <c:showCatName val="0"/>
          <c:showSerName val="0"/>
          <c:showPercent val="0"/>
          <c:showBubbleSize val="0"/>
        </c:dLbls>
        <c:axId val="331917184"/>
        <c:axId val="331948800"/>
      </c:areaChart>
      <c:catAx>
        <c:axId val="331917184"/>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331948800"/>
        <c:crosses val="autoZero"/>
        <c:auto val="1"/>
        <c:lblAlgn val="ctr"/>
        <c:lblOffset val="100"/>
        <c:tickLblSkip val="10"/>
        <c:noMultiLvlLbl val="0"/>
      </c:catAx>
      <c:valAx>
        <c:axId val="331948800"/>
        <c:scaling>
          <c:orientation val="minMax"/>
          <c:max val="100"/>
        </c:scaling>
        <c:delete val="1"/>
        <c:axPos val="l"/>
        <c:majorGridlines>
          <c:spPr>
            <a:ln>
              <a:solidFill>
                <a:srgbClr val="6A737B">
                  <a:lumMod val="40000"/>
                  <a:lumOff val="60000"/>
                </a:srgbClr>
              </a:solidFill>
            </a:ln>
          </c:spPr>
        </c:majorGridlines>
        <c:numFmt formatCode="General" sourceLinked="0"/>
        <c:majorTickMark val="out"/>
        <c:minorTickMark val="none"/>
        <c:tickLblPos val="nextTo"/>
        <c:crossAx val="331917184"/>
        <c:crosses val="autoZero"/>
        <c:crossBetween val="midCat"/>
      </c:valAx>
    </c:plotArea>
    <c:plotVisOnly val="1"/>
    <c:dispBlanksAs val="zero"/>
    <c:showDLblsOverMax val="0"/>
  </c:chart>
  <c:txPr>
    <a:bodyPr/>
    <a:lstStyle/>
    <a:p>
      <a:pPr>
        <a:defRPr sz="1800"/>
      </a:pPr>
      <a:endParaRPr lang="en-US"/>
    </a:p>
  </c:txPr>
  <c:externalData r:id="rId2">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bar"/>
        <c:grouping val="clustered"/>
        <c:varyColors val="0"/>
        <c:ser>
          <c:idx val="0"/>
          <c:order val="0"/>
          <c:tx>
            <c:strRef>
              <c:f>Sheet1!$B$1</c:f>
              <c:strCache>
                <c:ptCount val="1"/>
                <c:pt idx="0">
                  <c:v>Female</c:v>
                </c:pt>
              </c:strCache>
            </c:strRef>
          </c:tx>
          <c:spPr>
            <a:solidFill>
              <a:schemeClr val="tx2"/>
            </a:solidFill>
            <a:ln w="9525">
              <a:solidFill>
                <a:srgbClr val="FFFFFF"/>
              </a:solidFill>
            </a:ln>
          </c:spPr>
          <c:invertIfNegative val="0"/>
          <c:cat>
            <c:strRef>
              <c:f>Sheet1!$A$2:$A$12</c:f>
              <c:strCache>
                <c:ptCount val="11"/>
                <c:pt idx="0">
                  <c:v>Law</c:v>
                </c:pt>
                <c:pt idx="1">
                  <c:v>All</c:v>
                </c:pt>
                <c:pt idx="2">
                  <c:v>Nursing</c:v>
                </c:pt>
                <c:pt idx="3">
                  <c:v>Education</c:v>
                </c:pt>
                <c:pt idx="4">
                  <c:v>Other health</c:v>
                </c:pt>
                <c:pt idx="5">
                  <c:v>Commerce</c:v>
                </c:pt>
                <c:pt idx="6">
                  <c:v>IT</c:v>
                </c:pt>
                <c:pt idx="7">
                  <c:v>Science</c:v>
                </c:pt>
                <c:pt idx="8">
                  <c:v>Engineering</c:v>
                </c:pt>
                <c:pt idx="9">
                  <c:v>Humanities</c:v>
                </c:pt>
                <c:pt idx="10">
                  <c:v>Perf. Arts</c:v>
                </c:pt>
              </c:strCache>
            </c:strRef>
          </c:cat>
          <c:val>
            <c:numRef>
              <c:f>Sheet1!$B$2:$B$12</c:f>
              <c:numCache>
                <c:formatCode>General</c:formatCode>
                <c:ptCount val="11"/>
                <c:pt idx="0">
                  <c:v>10</c:v>
                </c:pt>
                <c:pt idx="1">
                  <c:v>20</c:v>
                </c:pt>
                <c:pt idx="2">
                  <c:v>20</c:v>
                </c:pt>
                <c:pt idx="3">
                  <c:v>20</c:v>
                </c:pt>
                <c:pt idx="4">
                  <c:v>20</c:v>
                </c:pt>
                <c:pt idx="5">
                  <c:v>20</c:v>
                </c:pt>
                <c:pt idx="6">
                  <c:v>20</c:v>
                </c:pt>
                <c:pt idx="7">
                  <c:v>30</c:v>
                </c:pt>
                <c:pt idx="8">
                  <c:v>30</c:v>
                </c:pt>
                <c:pt idx="9">
                  <c:v>40</c:v>
                </c:pt>
                <c:pt idx="10">
                  <c:v>40</c:v>
                </c:pt>
              </c:numCache>
            </c:numRef>
          </c:val>
          <c:extLst>
            <c:ext xmlns:c16="http://schemas.microsoft.com/office/drawing/2014/chart" uri="{C3380CC4-5D6E-409C-BE32-E72D297353CC}">
              <c16:uniqueId val="{00000004-DEB2-4D56-9DA7-FE1AF632FA3A}"/>
            </c:ext>
          </c:extLst>
        </c:ser>
        <c:ser>
          <c:idx val="1"/>
          <c:order val="1"/>
          <c:tx>
            <c:strRef>
              <c:f>Sheet1!$C$1</c:f>
              <c:strCache>
                <c:ptCount val="1"/>
                <c:pt idx="0">
                  <c:v>Male</c:v>
                </c:pt>
              </c:strCache>
            </c:strRef>
          </c:tx>
          <c:spPr>
            <a:solidFill>
              <a:schemeClr val="accent2"/>
            </a:solidFill>
            <a:ln w="9525">
              <a:solidFill>
                <a:srgbClr val="FFFFFF"/>
              </a:solidFill>
            </a:ln>
          </c:spPr>
          <c:invertIfNegative val="0"/>
          <c:cat>
            <c:strRef>
              <c:f>Sheet1!$A$2:$A$12</c:f>
              <c:strCache>
                <c:ptCount val="11"/>
                <c:pt idx="0">
                  <c:v>Law</c:v>
                </c:pt>
                <c:pt idx="1">
                  <c:v>All</c:v>
                </c:pt>
                <c:pt idx="2">
                  <c:v>Nursing</c:v>
                </c:pt>
                <c:pt idx="3">
                  <c:v>Education</c:v>
                </c:pt>
                <c:pt idx="4">
                  <c:v>Other health</c:v>
                </c:pt>
                <c:pt idx="5">
                  <c:v>Commerce</c:v>
                </c:pt>
                <c:pt idx="6">
                  <c:v>IT</c:v>
                </c:pt>
                <c:pt idx="7">
                  <c:v>Science</c:v>
                </c:pt>
                <c:pt idx="8">
                  <c:v>Engineering</c:v>
                </c:pt>
                <c:pt idx="9">
                  <c:v>Humanities</c:v>
                </c:pt>
                <c:pt idx="10">
                  <c:v>Perf. Arts</c:v>
                </c:pt>
              </c:strCache>
            </c:strRef>
          </c:cat>
          <c:val>
            <c:numRef>
              <c:f>Sheet1!$C$2:$C$12</c:f>
              <c:numCache>
                <c:formatCode>General</c:formatCode>
                <c:ptCount val="11"/>
                <c:pt idx="0">
                  <c:v>10</c:v>
                </c:pt>
                <c:pt idx="1">
                  <c:v>20</c:v>
                </c:pt>
                <c:pt idx="2">
                  <c:v>20</c:v>
                </c:pt>
                <c:pt idx="3">
                  <c:v>20</c:v>
                </c:pt>
                <c:pt idx="4">
                  <c:v>20</c:v>
                </c:pt>
                <c:pt idx="5">
                  <c:v>20</c:v>
                </c:pt>
                <c:pt idx="6">
                  <c:v>20</c:v>
                </c:pt>
                <c:pt idx="7">
                  <c:v>30</c:v>
                </c:pt>
                <c:pt idx="8">
                  <c:v>20</c:v>
                </c:pt>
                <c:pt idx="9">
                  <c:v>40</c:v>
                </c:pt>
                <c:pt idx="10">
                  <c:v>50</c:v>
                </c:pt>
              </c:numCache>
            </c:numRef>
          </c:val>
          <c:extLst>
            <c:ext xmlns:c16="http://schemas.microsoft.com/office/drawing/2014/chart" uri="{C3380CC4-5D6E-409C-BE32-E72D297353CC}">
              <c16:uniqueId val="{00000006-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extTo"/>
        <c:spPr>
          <a:ln>
            <a:solidFill>
              <a:schemeClr val="tx1"/>
            </a:solidFill>
          </a:ln>
        </c:spPr>
        <c:txPr>
          <a:bodyPr/>
          <a:lstStyle/>
          <a:p>
            <a:pPr>
              <a:defRPr sz="1800"/>
            </a:pPr>
            <a:endParaRPr lang="en-US"/>
          </a:p>
        </c:txPr>
        <c:crossAx val="342778624"/>
        <c:crosses val="autoZero"/>
        <c:auto val="1"/>
        <c:lblAlgn val="ctr"/>
        <c:lblOffset val="100"/>
        <c:noMultiLvlLbl val="0"/>
      </c:catAx>
      <c:valAx>
        <c:axId val="342778624"/>
        <c:scaling>
          <c:orientation val="minMax"/>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cat>
            <c:strRef>
              <c:f>Sheet1!$A$2:$A$13</c:f>
              <c:strCache>
                <c:ptCount val="12"/>
                <c:pt idx="0">
                  <c:v>Performing
arts</c:v>
                </c:pt>
                <c:pt idx="1">
                  <c:v>Arts</c:v>
                </c:pt>
                <c:pt idx="2">
                  <c:v>Nursing</c:v>
                </c:pt>
                <c:pt idx="3">
                  <c:v>Edu</c:v>
                </c:pt>
                <c:pt idx="4">
                  <c:v>Science</c:v>
                </c:pt>
                <c:pt idx="5">
                  <c:v>Bachelor</c:v>
                </c:pt>
                <c:pt idx="6">
                  <c:v>Other
health</c:v>
                </c:pt>
                <c:pt idx="7">
                  <c:v>IT</c:v>
                </c:pt>
                <c:pt idx="8">
                  <c:v>Eng</c:v>
                </c:pt>
                <c:pt idx="9">
                  <c:v>Commerce</c:v>
                </c:pt>
                <c:pt idx="10">
                  <c:v>Law</c:v>
                </c:pt>
                <c:pt idx="11">
                  <c:v>Med</c:v>
                </c:pt>
              </c:strCache>
            </c:strRef>
          </c:cat>
          <c:val>
            <c:numRef>
              <c:f>Sheet1!$B$2:$B$13</c:f>
              <c:numCache>
                <c:formatCode>"$"#,##0.00</c:formatCode>
                <c:ptCount val="12"/>
                <c:pt idx="0">
                  <c:v>-42.186522524963912</c:v>
                </c:pt>
                <c:pt idx="1">
                  <c:v>2.4087349018800941</c:v>
                </c:pt>
                <c:pt idx="2">
                  <c:v>119.78419813722036</c:v>
                </c:pt>
                <c:pt idx="3">
                  <c:v>101.50311405274975</c:v>
                </c:pt>
                <c:pt idx="4">
                  <c:v>77.107719652770683</c:v>
                </c:pt>
                <c:pt idx="5">
                  <c:v>144.81095016109563</c:v>
                </c:pt>
                <c:pt idx="6">
                  <c:v>141.54416946543429</c:v>
                </c:pt>
                <c:pt idx="7">
                  <c:v>175.79412458182625</c:v>
                </c:pt>
                <c:pt idx="8">
                  <c:v>226.43047083377894</c:v>
                </c:pt>
                <c:pt idx="9">
                  <c:v>182.96403093376372</c:v>
                </c:pt>
                <c:pt idx="10">
                  <c:v>277.30650038077459</c:v>
                </c:pt>
                <c:pt idx="11">
                  <c:v>324.7180517478115</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Sheet1!$A$2:$A$13</c:f>
              <c:strCache>
                <c:ptCount val="12"/>
                <c:pt idx="0">
                  <c:v>Performing
arts</c:v>
                </c:pt>
                <c:pt idx="1">
                  <c:v>Arts</c:v>
                </c:pt>
                <c:pt idx="2">
                  <c:v>Nursing</c:v>
                </c:pt>
                <c:pt idx="3">
                  <c:v>Edu</c:v>
                </c:pt>
                <c:pt idx="4">
                  <c:v>Science</c:v>
                </c:pt>
                <c:pt idx="5">
                  <c:v>Bachelor</c:v>
                </c:pt>
                <c:pt idx="6">
                  <c:v>Other
health</c:v>
                </c:pt>
                <c:pt idx="7">
                  <c:v>IT</c:v>
                </c:pt>
                <c:pt idx="8">
                  <c:v>Eng</c:v>
                </c:pt>
                <c:pt idx="9">
                  <c:v>Commerce</c:v>
                </c:pt>
                <c:pt idx="10">
                  <c:v>Law</c:v>
                </c:pt>
                <c:pt idx="11">
                  <c:v>Med</c:v>
                </c:pt>
              </c:strCache>
            </c:strRef>
          </c:cat>
          <c:val>
            <c:numRef>
              <c:f>Sheet1!$C$2:$C$13</c:f>
              <c:numCache>
                <c:formatCode>"$"#,##0.00</c:formatCode>
                <c:ptCount val="12"/>
                <c:pt idx="0">
                  <c:v>-47.092266248921263</c:v>
                </c:pt>
                <c:pt idx="1">
                  <c:v>1.4741293687435819</c:v>
                </c:pt>
                <c:pt idx="2">
                  <c:v>118.57393062921307</c:v>
                </c:pt>
                <c:pt idx="3">
                  <c:v>108.14597226380984</c:v>
                </c:pt>
                <c:pt idx="4">
                  <c:v>80.994121279923448</c:v>
                </c:pt>
                <c:pt idx="5">
                  <c:v>147.93936689293184</c:v>
                </c:pt>
                <c:pt idx="6">
                  <c:v>144.75109714733802</c:v>
                </c:pt>
                <c:pt idx="7">
                  <c:v>167.84083288520335</c:v>
                </c:pt>
                <c:pt idx="8">
                  <c:v>259.30179835574927</c:v>
                </c:pt>
                <c:pt idx="9">
                  <c:v>163.53499523334025</c:v>
                </c:pt>
                <c:pt idx="10">
                  <c:v>254.63631508173191</c:v>
                </c:pt>
                <c:pt idx="11">
                  <c:v>278.4191790399625</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chemeClr val="accent3"/>
            </a:solidFill>
            <a:ln w="9525">
              <a:solidFill>
                <a:srgbClr val="FFFFFF"/>
              </a:solidFill>
            </a:ln>
          </c:spPr>
          <c:invertIfNegative val="0"/>
          <c:cat>
            <c:strRef>
              <c:f>Sheet1!$A$2:$A$13</c:f>
              <c:strCache>
                <c:ptCount val="12"/>
                <c:pt idx="0">
                  <c:v>Performing
arts</c:v>
                </c:pt>
                <c:pt idx="1">
                  <c:v>Arts</c:v>
                </c:pt>
                <c:pt idx="2">
                  <c:v>Nursing</c:v>
                </c:pt>
                <c:pt idx="3">
                  <c:v>Edu</c:v>
                </c:pt>
                <c:pt idx="4">
                  <c:v>Science</c:v>
                </c:pt>
                <c:pt idx="5">
                  <c:v>Bachelor</c:v>
                </c:pt>
                <c:pt idx="6">
                  <c:v>Other
health</c:v>
                </c:pt>
                <c:pt idx="7">
                  <c:v>IT</c:v>
                </c:pt>
                <c:pt idx="8">
                  <c:v>Eng</c:v>
                </c:pt>
                <c:pt idx="9">
                  <c:v>Commerce</c:v>
                </c:pt>
                <c:pt idx="10">
                  <c:v>Law</c:v>
                </c:pt>
                <c:pt idx="11">
                  <c:v>Med</c:v>
                </c:pt>
              </c:strCache>
            </c:strRef>
          </c:cat>
          <c:val>
            <c:numRef>
              <c:f>Sheet1!$D$2:$D$13</c:f>
              <c:numCache>
                <c:formatCode>"$"#,##0.00</c:formatCode>
                <c:ptCount val="12"/>
                <c:pt idx="0">
                  <c:v>-46.804541420813251</c:v>
                </c:pt>
                <c:pt idx="1">
                  <c:v>-2.4651983958043355</c:v>
                </c:pt>
                <c:pt idx="2">
                  <c:v>121.26260591097099</c:v>
                </c:pt>
                <c:pt idx="3">
                  <c:v>132.29918451005724</c:v>
                </c:pt>
                <c:pt idx="4">
                  <c:v>44.356587179604055</c:v>
                </c:pt>
                <c:pt idx="5">
                  <c:v>127.54385162787834</c:v>
                </c:pt>
                <c:pt idx="6">
                  <c:v>133.78228712615487</c:v>
                </c:pt>
                <c:pt idx="7">
                  <c:v>154.50640081430438</c:v>
                </c:pt>
                <c:pt idx="8">
                  <c:v>220.62566661930944</c:v>
                </c:pt>
                <c:pt idx="9">
                  <c:v>136.27711346326714</c:v>
                </c:pt>
                <c:pt idx="10">
                  <c:v>223.95148545688653</c:v>
                </c:pt>
                <c:pt idx="11">
                  <c:v>331.83853773518052</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low"/>
        <c:spPr>
          <a:ln>
            <a:solidFill>
              <a:schemeClr val="tx1"/>
            </a:solidFill>
          </a:ln>
        </c:spPr>
        <c:txPr>
          <a:bodyPr rot="-5400000" vert="horz"/>
          <a:lstStyle/>
          <a:p>
            <a:pPr>
              <a:defRPr sz="1800"/>
            </a:pPr>
            <a:endParaRPr lang="en-US"/>
          </a:p>
        </c:txPr>
        <c:crossAx val="327427200"/>
        <c:crossesAt val="0"/>
        <c:auto val="1"/>
        <c:lblAlgn val="ctr"/>
        <c:lblOffset val="100"/>
        <c:noMultiLvlLbl val="0"/>
      </c:catAx>
      <c:valAx>
        <c:axId val="327427200"/>
        <c:scaling>
          <c:orientation val="minMax"/>
          <c:max val="350"/>
          <c:min val="-1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00"/>
      </c:valAx>
    </c:plotArea>
    <c:plotVisOnly val="1"/>
    <c:dispBlanksAs val="gap"/>
    <c:showDLblsOverMax val="0"/>
  </c:chart>
  <c:txPr>
    <a:bodyPr/>
    <a:lstStyle/>
    <a:p>
      <a:pPr>
        <a:defRPr sz="1800"/>
      </a:pPr>
      <a:endParaRPr lang="en-US"/>
    </a:p>
  </c:txPr>
  <c:externalData r:id="rId2">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5.168582578751451E-2"/>
          <c:y val="9.8468733530372124E-2"/>
          <c:w val="0.94204638411436004"/>
          <c:h val="0.80306253293925578"/>
        </c:manualLayout>
      </c:layout>
      <c:barChart>
        <c:barDir val="col"/>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cat>
            <c:strRef>
              <c:f>Sheet1!$A$2:$A$13</c:f>
              <c:strCache>
                <c:ptCount val="12"/>
                <c:pt idx="0">
                  <c:v>Performing Arts</c:v>
                </c:pt>
                <c:pt idx="1">
                  <c:v>Humanities (Grattan defined)</c:v>
                </c:pt>
                <c:pt idx="2">
                  <c:v>Nursing</c:v>
                </c:pt>
                <c:pt idx="3">
                  <c:v>Education</c:v>
                </c:pt>
                <c:pt idx="4">
                  <c:v>Science (excl. maths)</c:v>
                </c:pt>
                <c:pt idx="5">
                  <c:v>Bachelor Degree Level</c:v>
                </c:pt>
                <c:pt idx="6">
                  <c:v>Health (other)</c:v>
                </c:pt>
                <c:pt idx="7">
                  <c:v>Information Technology</c:v>
                </c:pt>
                <c:pt idx="8">
                  <c:v>Engineering and Related Technologies</c:v>
                </c:pt>
                <c:pt idx="9">
                  <c:v>Management and Commerce</c:v>
                </c:pt>
                <c:pt idx="10">
                  <c:v>Law</c:v>
                </c:pt>
                <c:pt idx="11">
                  <c:v>Medicine</c:v>
                </c:pt>
              </c:strCache>
            </c:strRef>
          </c:cat>
          <c:val>
            <c:numRef>
              <c:f>Sheet1!$B$2:$B$13</c:f>
              <c:numCache>
                <c:formatCode>"$"#,##0.00</c:formatCode>
                <c:ptCount val="12"/>
                <c:pt idx="0">
                  <c:v>33.943154114850941</c:v>
                </c:pt>
                <c:pt idx="1">
                  <c:v>100.71348719152901</c:v>
                </c:pt>
                <c:pt idx="2">
                  <c:v>129.28788675542836</c:v>
                </c:pt>
                <c:pt idx="3">
                  <c:v>138.77620174800924</c:v>
                </c:pt>
                <c:pt idx="4">
                  <c:v>137.97713673532613</c:v>
                </c:pt>
                <c:pt idx="5">
                  <c:v>152.43635395235978</c:v>
                </c:pt>
                <c:pt idx="6">
                  <c:v>170.36033412242142</c:v>
                </c:pt>
                <c:pt idx="7">
                  <c:v>212.6443438749917</c:v>
                </c:pt>
                <c:pt idx="8">
                  <c:v>256.45790911222059</c:v>
                </c:pt>
                <c:pt idx="9">
                  <c:v>192.56367263844072</c:v>
                </c:pt>
                <c:pt idx="10">
                  <c:v>298.99841372442074</c:v>
                </c:pt>
                <c:pt idx="11">
                  <c:v>341.98420188275151</c:v>
                </c:pt>
              </c:numCache>
            </c:numRef>
          </c:val>
          <c:extLst>
            <c:ext xmlns:c16="http://schemas.microsoft.com/office/drawing/2014/chart" uri="{C3380CC4-5D6E-409C-BE32-E72D297353CC}">
              <c16:uniqueId val="{00000000-3595-1848-BBA6-1A0CBE24F7AA}"/>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Sheet1!$A$2:$A$13</c:f>
              <c:strCache>
                <c:ptCount val="12"/>
                <c:pt idx="0">
                  <c:v>Performing Arts</c:v>
                </c:pt>
                <c:pt idx="1">
                  <c:v>Humanities (Grattan defined)</c:v>
                </c:pt>
                <c:pt idx="2">
                  <c:v>Nursing</c:v>
                </c:pt>
                <c:pt idx="3">
                  <c:v>Education</c:v>
                </c:pt>
                <c:pt idx="4">
                  <c:v>Science (excl. maths)</c:v>
                </c:pt>
                <c:pt idx="5">
                  <c:v>Bachelor Degree Level</c:v>
                </c:pt>
                <c:pt idx="6">
                  <c:v>Health (other)</c:v>
                </c:pt>
                <c:pt idx="7">
                  <c:v>Information Technology</c:v>
                </c:pt>
                <c:pt idx="8">
                  <c:v>Engineering and Related Technologies</c:v>
                </c:pt>
                <c:pt idx="9">
                  <c:v>Management and Commerce</c:v>
                </c:pt>
                <c:pt idx="10">
                  <c:v>Law</c:v>
                </c:pt>
                <c:pt idx="11">
                  <c:v>Medicine</c:v>
                </c:pt>
              </c:strCache>
            </c:strRef>
          </c:cat>
          <c:val>
            <c:numRef>
              <c:f>Sheet1!$C$2:$C$13</c:f>
              <c:numCache>
                <c:formatCode>"$"#,##0.00</c:formatCode>
                <c:ptCount val="12"/>
                <c:pt idx="0">
                  <c:v>27.524499063444786</c:v>
                </c:pt>
                <c:pt idx="1">
                  <c:v>96.044315373501107</c:v>
                </c:pt>
                <c:pt idx="2">
                  <c:v>133.26078470980784</c:v>
                </c:pt>
                <c:pt idx="3">
                  <c:v>134.5295386928745</c:v>
                </c:pt>
                <c:pt idx="4">
                  <c:v>121.72179136918348</c:v>
                </c:pt>
                <c:pt idx="5">
                  <c:v>147.55160026868376</c:v>
                </c:pt>
                <c:pt idx="6">
                  <c:v>165.61723274137802</c:v>
                </c:pt>
                <c:pt idx="7">
                  <c:v>210.24400189229232</c:v>
                </c:pt>
                <c:pt idx="8">
                  <c:v>277.1917871471108</c:v>
                </c:pt>
                <c:pt idx="9">
                  <c:v>177.00922542153674</c:v>
                </c:pt>
                <c:pt idx="10">
                  <c:v>290.1931815577812</c:v>
                </c:pt>
                <c:pt idx="11">
                  <c:v>339.50218654603435</c:v>
                </c:pt>
              </c:numCache>
            </c:numRef>
          </c:val>
          <c:extLst>
            <c:ext xmlns:c16="http://schemas.microsoft.com/office/drawing/2014/chart" uri="{C3380CC4-5D6E-409C-BE32-E72D297353CC}">
              <c16:uniqueId val="{00000001-3595-1848-BBA6-1A0CBE24F7AA}"/>
            </c:ext>
          </c:extLst>
        </c:ser>
        <c:ser>
          <c:idx val="2"/>
          <c:order val="2"/>
          <c:tx>
            <c:strRef>
              <c:f>Sheet1!$D$1</c:f>
              <c:strCache>
                <c:ptCount val="1"/>
                <c:pt idx="0">
                  <c:v>2016</c:v>
                </c:pt>
              </c:strCache>
            </c:strRef>
          </c:tx>
          <c:spPr>
            <a:solidFill>
              <a:schemeClr val="accent3"/>
            </a:solidFill>
            <a:ln w="9525">
              <a:solidFill>
                <a:srgbClr val="FFFFFF"/>
              </a:solidFill>
            </a:ln>
          </c:spPr>
          <c:invertIfNegative val="0"/>
          <c:cat>
            <c:strRef>
              <c:f>Sheet1!$A$2:$A$13</c:f>
              <c:strCache>
                <c:ptCount val="12"/>
                <c:pt idx="0">
                  <c:v>Performing Arts</c:v>
                </c:pt>
                <c:pt idx="1">
                  <c:v>Humanities (Grattan defined)</c:v>
                </c:pt>
                <c:pt idx="2">
                  <c:v>Nursing</c:v>
                </c:pt>
                <c:pt idx="3">
                  <c:v>Education</c:v>
                </c:pt>
                <c:pt idx="4">
                  <c:v>Science (excl. maths)</c:v>
                </c:pt>
                <c:pt idx="5">
                  <c:v>Bachelor Degree Level</c:v>
                </c:pt>
                <c:pt idx="6">
                  <c:v>Health (other)</c:v>
                </c:pt>
                <c:pt idx="7">
                  <c:v>Information Technology</c:v>
                </c:pt>
                <c:pt idx="8">
                  <c:v>Engineering and Related Technologies</c:v>
                </c:pt>
                <c:pt idx="9">
                  <c:v>Management and Commerce</c:v>
                </c:pt>
                <c:pt idx="10">
                  <c:v>Law</c:v>
                </c:pt>
                <c:pt idx="11">
                  <c:v>Medicine</c:v>
                </c:pt>
              </c:strCache>
            </c:strRef>
          </c:cat>
          <c:val>
            <c:numRef>
              <c:f>Sheet1!$D$2:$D$13</c:f>
              <c:numCache>
                <c:formatCode>"$"#,##0.00</c:formatCode>
                <c:ptCount val="12"/>
                <c:pt idx="0">
                  <c:v>16.574158627584989</c:v>
                </c:pt>
                <c:pt idx="1">
                  <c:v>63.703674965569668</c:v>
                </c:pt>
                <c:pt idx="2">
                  <c:v>140.20733828889982</c:v>
                </c:pt>
                <c:pt idx="3">
                  <c:v>142.6244595830446</c:v>
                </c:pt>
                <c:pt idx="4">
                  <c:v>96.943476417321648</c:v>
                </c:pt>
                <c:pt idx="5">
                  <c:v>139.6287195527745</c:v>
                </c:pt>
                <c:pt idx="6">
                  <c:v>153.40285259847403</c:v>
                </c:pt>
                <c:pt idx="7">
                  <c:v>171.12193399920511</c:v>
                </c:pt>
                <c:pt idx="8">
                  <c:v>244.17172771013406</c:v>
                </c:pt>
                <c:pt idx="9">
                  <c:v>155.47353172292722</c:v>
                </c:pt>
                <c:pt idx="10">
                  <c:v>254.44827324220077</c:v>
                </c:pt>
                <c:pt idx="11">
                  <c:v>350.78038818135872</c:v>
                </c:pt>
              </c:numCache>
            </c:numRef>
          </c:val>
          <c:extLst>
            <c:ext xmlns:c16="http://schemas.microsoft.com/office/drawing/2014/chart" uri="{C3380CC4-5D6E-409C-BE32-E72D297353CC}">
              <c16:uniqueId val="{00000002-3595-1848-BBA6-1A0CBE24F7AA}"/>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1"/>
        <c:axPos val="b"/>
        <c:numFmt formatCode="General" sourceLinked="1"/>
        <c:majorTickMark val="none"/>
        <c:minorTickMark val="none"/>
        <c:tickLblPos val="nextTo"/>
        <c:crossAx val="327427200"/>
        <c:crosses val="autoZero"/>
        <c:auto val="1"/>
        <c:lblAlgn val="ctr"/>
        <c:lblOffset val="100"/>
        <c:noMultiLvlLbl val="0"/>
      </c:catAx>
      <c:valAx>
        <c:axId val="327427200"/>
        <c:scaling>
          <c:orientation val="minMax"/>
          <c:max val="350"/>
          <c:min val="-1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00"/>
      </c:valAx>
    </c:plotArea>
    <c:plotVisOnly val="1"/>
    <c:dispBlanksAs val="gap"/>
    <c:showDLblsOverMax val="0"/>
  </c:chart>
  <c:txPr>
    <a:bodyPr/>
    <a:lstStyle/>
    <a:p>
      <a:pPr>
        <a:defRPr sz="1800"/>
      </a:pPr>
      <a:endParaRPr lang="en-US"/>
    </a:p>
  </c:txPr>
  <c:externalData r:id="rId2">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Pt>
            <c:idx val="1"/>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9-0B0B-CE4F-A6E1-8906AE37F903}"/>
              </c:ext>
            </c:extLst>
          </c:dPt>
          <c:dPt>
            <c:idx val="6"/>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8-0B0B-CE4F-A6E1-8906AE37F903}"/>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3.7067565775849114</c:v>
                </c:pt>
                <c:pt idx="1">
                  <c:v>4.1286218028345507</c:v>
                </c:pt>
                <c:pt idx="2">
                  <c:v>4.1527091518533519</c:v>
                </c:pt>
                <c:pt idx="3">
                  <c:v>5.3264637842067541</c:v>
                </c:pt>
                <c:pt idx="4">
                  <c:v>5.1436529433620484</c:v>
                </c:pt>
                <c:pt idx="5">
                  <c:v>4.8996989993622577</c:v>
                </c:pt>
                <c:pt idx="6">
                  <c:v>5.5767313044455067</c:v>
                </c:pt>
                <c:pt idx="7">
                  <c:v>5.544063497488894</c:v>
                </c:pt>
                <c:pt idx="8">
                  <c:v>5.8865630486528131</c:v>
                </c:pt>
                <c:pt idx="9">
                  <c:v>6.3929265111723401</c:v>
                </c:pt>
                <c:pt idx="10">
                  <c:v>5.9582621121721875</c:v>
                </c:pt>
                <c:pt idx="11">
                  <c:v>6.9016868066422967</c:v>
                </c:pt>
                <c:pt idx="12">
                  <c:v>7.3758023203126655</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1"/>
            <c:invertIfNegative val="0"/>
            <c:bubble3D val="0"/>
            <c:spPr>
              <a:solidFill>
                <a:srgbClr val="A02226"/>
              </a:solidFill>
              <a:ln w="9525">
                <a:solidFill>
                  <a:srgbClr val="FFFFFF"/>
                </a:solidFill>
              </a:ln>
            </c:spPr>
            <c:extLst>
              <c:ext xmlns:c16="http://schemas.microsoft.com/office/drawing/2014/chart" uri="{C3380CC4-5D6E-409C-BE32-E72D297353CC}">
                <c16:uniqueId val="{0000000A-0B0B-CE4F-A6E1-8906AE37F903}"/>
              </c:ext>
            </c:extLst>
          </c:dPt>
          <c:dPt>
            <c:idx val="6"/>
            <c:invertIfNegative val="0"/>
            <c:bubble3D val="0"/>
            <c:spPr>
              <a:solidFill>
                <a:srgbClr val="A02226"/>
              </a:solidFill>
              <a:ln w="9525">
                <a:solidFill>
                  <a:srgbClr val="FFFFFF"/>
                </a:solidFill>
              </a:ln>
            </c:spPr>
            <c:extLst>
              <c:ext xmlns:c16="http://schemas.microsoft.com/office/drawing/2014/chart" uri="{C3380CC4-5D6E-409C-BE32-E72D297353CC}">
                <c16:uniqueId val="{00000007-0B0B-CE4F-A6E1-8906AE37F903}"/>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3.8151232914930677</c:v>
                </c:pt>
                <c:pt idx="1">
                  <c:v>4.2860459539822804</c:v>
                </c:pt>
                <c:pt idx="2">
                  <c:v>4.3007872476697164</c:v>
                </c:pt>
                <c:pt idx="3">
                  <c:v>5.4717852602744106</c:v>
                </c:pt>
                <c:pt idx="4">
                  <c:v>5.3675056766203788</c:v>
                </c:pt>
                <c:pt idx="5">
                  <c:v>5.0959871667815149</c:v>
                </c:pt>
                <c:pt idx="6">
                  <c:v>5.7654396229115985</c:v>
                </c:pt>
                <c:pt idx="7">
                  <c:v>5.7335569254556606</c:v>
                </c:pt>
                <c:pt idx="8">
                  <c:v>5.9644542828343141</c:v>
                </c:pt>
                <c:pt idx="9">
                  <c:v>6.8790639375397733</c:v>
                </c:pt>
                <c:pt idx="10">
                  <c:v>5.9213959063156825</c:v>
                </c:pt>
                <c:pt idx="11">
                  <c:v>6.8324091047995994</c:v>
                </c:pt>
                <c:pt idx="12">
                  <c:v>7.0702377443819051</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D4582A"/>
            </a:solidFill>
            <a:ln w="9525">
              <a:solidFill>
                <a:srgbClr val="FFFFFF"/>
              </a:solidFill>
            </a:ln>
          </c:spPr>
          <c:invertIfNegative val="0"/>
          <c:dPt>
            <c:idx val="1"/>
            <c:invertIfNegative val="0"/>
            <c:bubble3D val="0"/>
            <c:spPr>
              <a:solidFill>
                <a:srgbClr val="621214"/>
              </a:solidFill>
              <a:ln w="9525">
                <a:solidFill>
                  <a:srgbClr val="FFFFFF"/>
                </a:solidFill>
              </a:ln>
            </c:spPr>
            <c:extLst>
              <c:ext xmlns:c16="http://schemas.microsoft.com/office/drawing/2014/chart" uri="{C3380CC4-5D6E-409C-BE32-E72D297353CC}">
                <c16:uniqueId val="{0000000B-0B0B-CE4F-A6E1-8906AE37F903}"/>
              </c:ext>
            </c:extLst>
          </c:dPt>
          <c:dPt>
            <c:idx val="6"/>
            <c:invertIfNegative val="0"/>
            <c:bubble3D val="0"/>
            <c:spPr>
              <a:solidFill>
                <a:srgbClr val="621214"/>
              </a:solidFill>
              <a:ln w="9525">
                <a:solidFill>
                  <a:srgbClr val="FFFFFF"/>
                </a:solidFill>
              </a:ln>
            </c:spPr>
            <c:extLst>
              <c:ext xmlns:c16="http://schemas.microsoft.com/office/drawing/2014/chart" uri="{C3380CC4-5D6E-409C-BE32-E72D297353CC}">
                <c16:uniqueId val="{00000006-0B0B-CE4F-A6E1-8906AE37F903}"/>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3.6913576869448157</c:v>
                </c:pt>
                <c:pt idx="1">
                  <c:v>4.1594031011529484</c:v>
                </c:pt>
                <c:pt idx="2">
                  <c:v>4.134751117194905</c:v>
                </c:pt>
                <c:pt idx="3">
                  <c:v>5.3720291602626578</c:v>
                </c:pt>
                <c:pt idx="4">
                  <c:v>5.4823949462535202</c:v>
                </c:pt>
                <c:pt idx="5">
                  <c:v>4.6029689729489887</c:v>
                </c:pt>
                <c:pt idx="6">
                  <c:v>5.4348416174317311</c:v>
                </c:pt>
                <c:pt idx="7">
                  <c:v>5.4972259724144967</c:v>
                </c:pt>
                <c:pt idx="8">
                  <c:v>5.704467109295992</c:v>
                </c:pt>
                <c:pt idx="9">
                  <c:v>6.3656597673460427</c:v>
                </c:pt>
                <c:pt idx="10">
                  <c:v>5.5221742357856201</c:v>
                </c:pt>
                <c:pt idx="11">
                  <c:v>6.3989179557218137</c:v>
                </c:pt>
                <c:pt idx="12">
                  <c:v>7.4777884785047535</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Pt>
            <c:idx val="1"/>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7-3595-1848-BBA6-1A0CBE24F7AA}"/>
              </c:ext>
            </c:extLst>
          </c:dPt>
          <c:dPt>
            <c:idx val="6"/>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4-3595-1848-BBA6-1A0CBE24F7AA}"/>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3.2409137864573374</c:v>
                </c:pt>
                <c:pt idx="1">
                  <c:v>2.901482245308828</c:v>
                </c:pt>
                <c:pt idx="2">
                  <c:v>3.908617117224118</c:v>
                </c:pt>
                <c:pt idx="3">
                  <c:v>4.1943611128631115</c:v>
                </c:pt>
                <c:pt idx="4">
                  <c:v>4.2892442627889205</c:v>
                </c:pt>
                <c:pt idx="5">
                  <c:v>4.2812536126620895</c:v>
                </c:pt>
                <c:pt idx="6">
                  <c:v>4.4258457848324255</c:v>
                </c:pt>
                <c:pt idx="7">
                  <c:v>4.6050855865330416</c:v>
                </c:pt>
                <c:pt idx="8">
                  <c:v>5.0279256840587454</c:v>
                </c:pt>
                <c:pt idx="9">
                  <c:v>5.466061336431034</c:v>
                </c:pt>
                <c:pt idx="10">
                  <c:v>4.8271189716932348</c:v>
                </c:pt>
                <c:pt idx="11">
                  <c:v>5.8914663825530358</c:v>
                </c:pt>
                <c:pt idx="12">
                  <c:v>6.3213242641363436</c:v>
                </c:pt>
              </c:numCache>
            </c:numRef>
          </c:val>
          <c:extLst>
            <c:ext xmlns:c16="http://schemas.microsoft.com/office/drawing/2014/chart" uri="{C3380CC4-5D6E-409C-BE32-E72D297353CC}">
              <c16:uniqueId val="{00000000-3595-1848-BBA6-1A0CBE24F7AA}"/>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1"/>
            <c:invertIfNegative val="0"/>
            <c:bubble3D val="0"/>
            <c:spPr>
              <a:solidFill>
                <a:srgbClr val="A02226"/>
              </a:solidFill>
              <a:ln w="9525">
                <a:solidFill>
                  <a:srgbClr val="FFFFFF"/>
                </a:solidFill>
              </a:ln>
            </c:spPr>
            <c:extLst>
              <c:ext xmlns:c16="http://schemas.microsoft.com/office/drawing/2014/chart" uri="{C3380CC4-5D6E-409C-BE32-E72D297353CC}">
                <c16:uniqueId val="{00000008-3595-1848-BBA6-1A0CBE24F7AA}"/>
              </c:ext>
            </c:extLst>
          </c:dPt>
          <c:dPt>
            <c:idx val="6"/>
            <c:invertIfNegative val="0"/>
            <c:bubble3D val="0"/>
            <c:spPr>
              <a:solidFill>
                <a:srgbClr val="A02226"/>
              </a:solidFill>
              <a:ln w="9525">
                <a:solidFill>
                  <a:srgbClr val="FFFFFF"/>
                </a:solidFill>
              </a:ln>
            </c:spPr>
            <c:extLst>
              <c:ext xmlns:c16="http://schemas.microsoft.com/office/drawing/2014/chart" uri="{C3380CC4-5D6E-409C-BE32-E72D297353CC}">
                <c16:uniqueId val="{00000005-3595-1848-BBA6-1A0CBE24F7AA}"/>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3.3765277607891466</c:v>
                </c:pt>
                <c:pt idx="1">
                  <c:v>3.1012827701546986</c:v>
                </c:pt>
                <c:pt idx="2">
                  <c:v>4.0617259238897097</c:v>
                </c:pt>
                <c:pt idx="3">
                  <c:v>4.4338906172527768</c:v>
                </c:pt>
                <c:pt idx="4">
                  <c:v>4.4465781570834437</c:v>
                </c:pt>
                <c:pt idx="5">
                  <c:v>4.3185006838465334</c:v>
                </c:pt>
                <c:pt idx="6">
                  <c:v>4.5767987728415358</c:v>
                </c:pt>
                <c:pt idx="7">
                  <c:v>4.7574550975684788</c:v>
                </c:pt>
                <c:pt idx="8">
                  <c:v>5.2037227890776219</c:v>
                </c:pt>
                <c:pt idx="9">
                  <c:v>5.8732006416258065</c:v>
                </c:pt>
                <c:pt idx="10">
                  <c:v>4.8713750243700655</c:v>
                </c:pt>
                <c:pt idx="11">
                  <c:v>6.0032145857325103</c:v>
                </c:pt>
                <c:pt idx="12">
                  <c:v>6.4963046356150418</c:v>
                </c:pt>
              </c:numCache>
            </c:numRef>
          </c:val>
          <c:extLst>
            <c:ext xmlns:c16="http://schemas.microsoft.com/office/drawing/2014/chart" uri="{C3380CC4-5D6E-409C-BE32-E72D297353CC}">
              <c16:uniqueId val="{00000001-3595-1848-BBA6-1A0CBE24F7AA}"/>
            </c:ext>
          </c:extLst>
        </c:ser>
        <c:ser>
          <c:idx val="2"/>
          <c:order val="2"/>
          <c:tx>
            <c:strRef>
              <c:f>Sheet1!$D$1</c:f>
              <c:strCache>
                <c:ptCount val="1"/>
                <c:pt idx="0">
                  <c:v>2016</c:v>
                </c:pt>
              </c:strCache>
            </c:strRef>
          </c:tx>
          <c:spPr>
            <a:solidFill>
              <a:srgbClr val="D4582A"/>
            </a:solidFill>
            <a:ln w="9525">
              <a:solidFill>
                <a:srgbClr val="FFFFFF"/>
              </a:solidFill>
            </a:ln>
          </c:spPr>
          <c:invertIfNegative val="0"/>
          <c:dPt>
            <c:idx val="1"/>
            <c:invertIfNegative val="0"/>
            <c:bubble3D val="0"/>
            <c:spPr>
              <a:solidFill>
                <a:srgbClr val="621214"/>
              </a:solidFill>
              <a:ln w="9525">
                <a:solidFill>
                  <a:srgbClr val="FFFFFF"/>
                </a:solidFill>
              </a:ln>
            </c:spPr>
            <c:extLst>
              <c:ext xmlns:c16="http://schemas.microsoft.com/office/drawing/2014/chart" uri="{C3380CC4-5D6E-409C-BE32-E72D297353CC}">
                <c16:uniqueId val="{00000009-3595-1848-BBA6-1A0CBE24F7AA}"/>
              </c:ext>
            </c:extLst>
          </c:dPt>
          <c:dPt>
            <c:idx val="6"/>
            <c:invertIfNegative val="0"/>
            <c:bubble3D val="0"/>
            <c:spPr>
              <a:solidFill>
                <a:srgbClr val="621214"/>
              </a:solidFill>
              <a:ln w="9525">
                <a:solidFill>
                  <a:srgbClr val="FFFFFF"/>
                </a:solidFill>
              </a:ln>
            </c:spPr>
            <c:extLst>
              <c:ext xmlns:c16="http://schemas.microsoft.com/office/drawing/2014/chart" uri="{C3380CC4-5D6E-409C-BE32-E72D297353CC}">
                <c16:uniqueId val="{00000006-3595-1848-BBA6-1A0CBE24F7AA}"/>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3.3780474227398098</c:v>
                </c:pt>
                <c:pt idx="1">
                  <c:v>3.2123058364639601</c:v>
                </c:pt>
                <c:pt idx="2">
                  <c:v>3.8493425861196569</c:v>
                </c:pt>
                <c:pt idx="3">
                  <c:v>4.6143792193529585</c:v>
                </c:pt>
                <c:pt idx="4">
                  <c:v>4.638550432294406</c:v>
                </c:pt>
                <c:pt idx="5">
                  <c:v>4.1817406006371769</c:v>
                </c:pt>
                <c:pt idx="6">
                  <c:v>4.6085930319917052</c:v>
                </c:pt>
                <c:pt idx="7">
                  <c:v>4.7463343624487004</c:v>
                </c:pt>
                <c:pt idx="8">
                  <c:v>4.9235251764560113</c:v>
                </c:pt>
                <c:pt idx="9">
                  <c:v>5.6540231135653007</c:v>
                </c:pt>
                <c:pt idx="10">
                  <c:v>4.7670411536932322</c:v>
                </c:pt>
                <c:pt idx="11">
                  <c:v>5.7567885688859679</c:v>
                </c:pt>
                <c:pt idx="12">
                  <c:v>6.7201097182775467</c:v>
                </c:pt>
              </c:numCache>
            </c:numRef>
          </c:val>
          <c:extLst>
            <c:ext xmlns:c16="http://schemas.microsoft.com/office/drawing/2014/chart" uri="{C3380CC4-5D6E-409C-BE32-E72D297353CC}">
              <c16:uniqueId val="{00000002-3595-1848-BBA6-1A0CBE24F7AA}"/>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1"/>
        <c:axPos val="b"/>
        <c:numFmt formatCode="General" sourceLinked="1"/>
        <c:majorTickMark val="none"/>
        <c:minorTickMark val="none"/>
        <c:tickLblPos val="nextTo"/>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Pt>
            <c:idx val="1"/>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9-0B0B-CE4F-A6E1-8906AE37F903}"/>
              </c:ext>
            </c:extLst>
          </c:dPt>
          <c:dPt>
            <c:idx val="6"/>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8-0B0B-CE4F-A6E1-8906AE37F903}"/>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3.7067565775849114</c:v>
                </c:pt>
                <c:pt idx="1">
                  <c:v>4.1286218028345507</c:v>
                </c:pt>
                <c:pt idx="2">
                  <c:v>4.1527091518533519</c:v>
                </c:pt>
                <c:pt idx="3">
                  <c:v>5.3264637842067541</c:v>
                </c:pt>
                <c:pt idx="4">
                  <c:v>5.1436529433620484</c:v>
                </c:pt>
                <c:pt idx="5">
                  <c:v>4.8996989993622577</c:v>
                </c:pt>
                <c:pt idx="6">
                  <c:v>5.5767313044455067</c:v>
                </c:pt>
                <c:pt idx="7">
                  <c:v>5.544063497488894</c:v>
                </c:pt>
                <c:pt idx="8">
                  <c:v>5.8865630486528131</c:v>
                </c:pt>
                <c:pt idx="9">
                  <c:v>6.3929265111723401</c:v>
                </c:pt>
                <c:pt idx="10">
                  <c:v>5.9582621121721875</c:v>
                </c:pt>
                <c:pt idx="11">
                  <c:v>6.9016868066422967</c:v>
                </c:pt>
                <c:pt idx="12">
                  <c:v>7.3758023203126655</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1"/>
            <c:invertIfNegative val="0"/>
            <c:bubble3D val="0"/>
            <c:spPr>
              <a:solidFill>
                <a:srgbClr val="A02226"/>
              </a:solidFill>
              <a:ln w="9525">
                <a:solidFill>
                  <a:srgbClr val="FFFFFF"/>
                </a:solidFill>
              </a:ln>
            </c:spPr>
            <c:extLst>
              <c:ext xmlns:c16="http://schemas.microsoft.com/office/drawing/2014/chart" uri="{C3380CC4-5D6E-409C-BE32-E72D297353CC}">
                <c16:uniqueId val="{0000000A-0B0B-CE4F-A6E1-8906AE37F903}"/>
              </c:ext>
            </c:extLst>
          </c:dPt>
          <c:dPt>
            <c:idx val="6"/>
            <c:invertIfNegative val="0"/>
            <c:bubble3D val="0"/>
            <c:spPr>
              <a:solidFill>
                <a:srgbClr val="A02226"/>
              </a:solidFill>
              <a:ln w="9525">
                <a:solidFill>
                  <a:srgbClr val="FFFFFF"/>
                </a:solidFill>
              </a:ln>
            </c:spPr>
            <c:extLst>
              <c:ext xmlns:c16="http://schemas.microsoft.com/office/drawing/2014/chart" uri="{C3380CC4-5D6E-409C-BE32-E72D297353CC}">
                <c16:uniqueId val="{00000007-0B0B-CE4F-A6E1-8906AE37F903}"/>
              </c:ext>
            </c:extLst>
          </c:dPt>
          <c:dPt>
            <c:idx val="12"/>
            <c:invertIfNegative val="0"/>
            <c:bubble3D val="0"/>
            <c:spPr>
              <a:solidFill>
                <a:srgbClr val="F68B33">
                  <a:alpha val="80000"/>
                </a:srgbClr>
              </a:solidFill>
              <a:ln w="9525">
                <a:solidFill>
                  <a:srgbClr val="FFFFFF"/>
                </a:solidFill>
              </a:ln>
            </c:spPr>
            <c:extLst>
              <c:ext xmlns:c16="http://schemas.microsoft.com/office/drawing/2014/chart" uri="{C3380CC4-5D6E-409C-BE32-E72D297353CC}">
                <c16:uniqueId val="{00000000-0E82-B842-95D5-2223982FE53E}"/>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3.8151232914930677</c:v>
                </c:pt>
                <c:pt idx="1">
                  <c:v>4.2860459539822804</c:v>
                </c:pt>
                <c:pt idx="2">
                  <c:v>4.3007872476697164</c:v>
                </c:pt>
                <c:pt idx="3">
                  <c:v>5.4717852602744106</c:v>
                </c:pt>
                <c:pt idx="4">
                  <c:v>5.3675056766203788</c:v>
                </c:pt>
                <c:pt idx="5">
                  <c:v>5.0959871667815149</c:v>
                </c:pt>
                <c:pt idx="6">
                  <c:v>5.7654396229115985</c:v>
                </c:pt>
                <c:pt idx="7">
                  <c:v>5.7335569254556606</c:v>
                </c:pt>
                <c:pt idx="8">
                  <c:v>5.9644542828343141</c:v>
                </c:pt>
                <c:pt idx="9">
                  <c:v>6.8790639375397733</c:v>
                </c:pt>
                <c:pt idx="10">
                  <c:v>5.9213959063156825</c:v>
                </c:pt>
                <c:pt idx="11">
                  <c:v>6.8324091047995994</c:v>
                </c:pt>
                <c:pt idx="12">
                  <c:v>7.0702377443819051</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D4582A"/>
            </a:solidFill>
            <a:ln w="9525">
              <a:solidFill>
                <a:srgbClr val="FFFFFF"/>
              </a:solidFill>
            </a:ln>
          </c:spPr>
          <c:invertIfNegative val="0"/>
          <c:dPt>
            <c:idx val="1"/>
            <c:invertIfNegative val="0"/>
            <c:bubble3D val="0"/>
            <c:spPr>
              <a:solidFill>
                <a:srgbClr val="621214"/>
              </a:solidFill>
              <a:ln w="9525">
                <a:solidFill>
                  <a:srgbClr val="FFFFFF"/>
                </a:solidFill>
              </a:ln>
            </c:spPr>
            <c:extLst>
              <c:ext xmlns:c16="http://schemas.microsoft.com/office/drawing/2014/chart" uri="{C3380CC4-5D6E-409C-BE32-E72D297353CC}">
                <c16:uniqueId val="{0000000B-0B0B-CE4F-A6E1-8906AE37F903}"/>
              </c:ext>
            </c:extLst>
          </c:dPt>
          <c:dPt>
            <c:idx val="6"/>
            <c:invertIfNegative val="0"/>
            <c:bubble3D val="0"/>
            <c:spPr>
              <a:solidFill>
                <a:srgbClr val="621214"/>
              </a:solidFill>
              <a:ln w="9525">
                <a:solidFill>
                  <a:srgbClr val="FFFFFF"/>
                </a:solidFill>
              </a:ln>
            </c:spPr>
            <c:extLst>
              <c:ext xmlns:c16="http://schemas.microsoft.com/office/drawing/2014/chart" uri="{C3380CC4-5D6E-409C-BE32-E72D297353CC}">
                <c16:uniqueId val="{00000006-0B0B-CE4F-A6E1-8906AE37F903}"/>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3.6913576869448157</c:v>
                </c:pt>
                <c:pt idx="1">
                  <c:v>4.1594031011529484</c:v>
                </c:pt>
                <c:pt idx="2">
                  <c:v>4.134751117194905</c:v>
                </c:pt>
                <c:pt idx="3">
                  <c:v>5.3720291602626578</c:v>
                </c:pt>
                <c:pt idx="4">
                  <c:v>5.4823949462535202</c:v>
                </c:pt>
                <c:pt idx="5">
                  <c:v>4.6029689729489887</c:v>
                </c:pt>
                <c:pt idx="6">
                  <c:v>5.4348416174317311</c:v>
                </c:pt>
                <c:pt idx="7">
                  <c:v>5.4972259724144967</c:v>
                </c:pt>
                <c:pt idx="8">
                  <c:v>5.704467109295992</c:v>
                </c:pt>
                <c:pt idx="9">
                  <c:v>6.3656597673460427</c:v>
                </c:pt>
                <c:pt idx="10">
                  <c:v>5.5221742357856201</c:v>
                </c:pt>
                <c:pt idx="11">
                  <c:v>6.3989179557218137</c:v>
                </c:pt>
                <c:pt idx="12">
                  <c:v>7.4777884785047535</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Pt>
            <c:idx val="1"/>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7-3595-1848-BBA6-1A0CBE24F7AA}"/>
              </c:ext>
            </c:extLst>
          </c:dPt>
          <c:dPt>
            <c:idx val="6"/>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4-3595-1848-BBA6-1A0CBE24F7AA}"/>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3.2409137864573374</c:v>
                </c:pt>
                <c:pt idx="1">
                  <c:v>2.901482245308828</c:v>
                </c:pt>
                <c:pt idx="2">
                  <c:v>3.908617117224118</c:v>
                </c:pt>
                <c:pt idx="3">
                  <c:v>4.1943611128631115</c:v>
                </c:pt>
                <c:pt idx="4">
                  <c:v>4.2892442627889205</c:v>
                </c:pt>
                <c:pt idx="5">
                  <c:v>4.2812536126620895</c:v>
                </c:pt>
                <c:pt idx="6">
                  <c:v>4.4258457848324255</c:v>
                </c:pt>
                <c:pt idx="7">
                  <c:v>4.6050855865330416</c:v>
                </c:pt>
                <c:pt idx="8">
                  <c:v>5.0279256840587454</c:v>
                </c:pt>
                <c:pt idx="9">
                  <c:v>5.466061336431034</c:v>
                </c:pt>
                <c:pt idx="10">
                  <c:v>4.8271189716932348</c:v>
                </c:pt>
                <c:pt idx="11">
                  <c:v>5.8914663825530358</c:v>
                </c:pt>
                <c:pt idx="12">
                  <c:v>6.3213242641363436</c:v>
                </c:pt>
              </c:numCache>
            </c:numRef>
          </c:val>
          <c:extLst>
            <c:ext xmlns:c16="http://schemas.microsoft.com/office/drawing/2014/chart" uri="{C3380CC4-5D6E-409C-BE32-E72D297353CC}">
              <c16:uniqueId val="{00000000-3595-1848-BBA6-1A0CBE24F7AA}"/>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1"/>
            <c:invertIfNegative val="0"/>
            <c:bubble3D val="0"/>
            <c:spPr>
              <a:solidFill>
                <a:srgbClr val="A02226"/>
              </a:solidFill>
              <a:ln w="9525">
                <a:solidFill>
                  <a:srgbClr val="FFFFFF"/>
                </a:solidFill>
              </a:ln>
            </c:spPr>
            <c:extLst>
              <c:ext xmlns:c16="http://schemas.microsoft.com/office/drawing/2014/chart" uri="{C3380CC4-5D6E-409C-BE32-E72D297353CC}">
                <c16:uniqueId val="{00000008-3595-1848-BBA6-1A0CBE24F7AA}"/>
              </c:ext>
            </c:extLst>
          </c:dPt>
          <c:dPt>
            <c:idx val="6"/>
            <c:invertIfNegative val="0"/>
            <c:bubble3D val="0"/>
            <c:spPr>
              <a:solidFill>
                <a:srgbClr val="A02226"/>
              </a:solidFill>
              <a:ln w="9525">
                <a:solidFill>
                  <a:srgbClr val="FFFFFF"/>
                </a:solidFill>
              </a:ln>
            </c:spPr>
            <c:extLst>
              <c:ext xmlns:c16="http://schemas.microsoft.com/office/drawing/2014/chart" uri="{C3380CC4-5D6E-409C-BE32-E72D297353CC}">
                <c16:uniqueId val="{00000005-3595-1848-BBA6-1A0CBE24F7AA}"/>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3.3765277607891466</c:v>
                </c:pt>
                <c:pt idx="1">
                  <c:v>3.1012827701546986</c:v>
                </c:pt>
                <c:pt idx="2">
                  <c:v>4.0617259238897097</c:v>
                </c:pt>
                <c:pt idx="3">
                  <c:v>4.4338906172527768</c:v>
                </c:pt>
                <c:pt idx="4">
                  <c:v>4.4465781570834437</c:v>
                </c:pt>
                <c:pt idx="5">
                  <c:v>4.3185006838465334</c:v>
                </c:pt>
                <c:pt idx="6">
                  <c:v>4.5767987728415358</c:v>
                </c:pt>
                <c:pt idx="7">
                  <c:v>4.7574550975684788</c:v>
                </c:pt>
                <c:pt idx="8">
                  <c:v>5.2037227890776219</c:v>
                </c:pt>
                <c:pt idx="9">
                  <c:v>5.8732006416258065</c:v>
                </c:pt>
                <c:pt idx="10">
                  <c:v>4.8713750243700655</c:v>
                </c:pt>
                <c:pt idx="11">
                  <c:v>6.0032145857325103</c:v>
                </c:pt>
                <c:pt idx="12">
                  <c:v>6.4963046356150418</c:v>
                </c:pt>
              </c:numCache>
            </c:numRef>
          </c:val>
          <c:extLst>
            <c:ext xmlns:c16="http://schemas.microsoft.com/office/drawing/2014/chart" uri="{C3380CC4-5D6E-409C-BE32-E72D297353CC}">
              <c16:uniqueId val="{00000001-3595-1848-BBA6-1A0CBE24F7AA}"/>
            </c:ext>
          </c:extLst>
        </c:ser>
        <c:ser>
          <c:idx val="2"/>
          <c:order val="2"/>
          <c:tx>
            <c:strRef>
              <c:f>Sheet1!$D$1</c:f>
              <c:strCache>
                <c:ptCount val="1"/>
                <c:pt idx="0">
                  <c:v>2016</c:v>
                </c:pt>
              </c:strCache>
            </c:strRef>
          </c:tx>
          <c:spPr>
            <a:solidFill>
              <a:srgbClr val="D4582A"/>
            </a:solidFill>
            <a:ln w="9525">
              <a:solidFill>
                <a:srgbClr val="FFFFFF"/>
              </a:solidFill>
            </a:ln>
          </c:spPr>
          <c:invertIfNegative val="0"/>
          <c:dPt>
            <c:idx val="1"/>
            <c:invertIfNegative val="0"/>
            <c:bubble3D val="0"/>
            <c:spPr>
              <a:solidFill>
                <a:srgbClr val="621214"/>
              </a:solidFill>
              <a:ln w="9525">
                <a:solidFill>
                  <a:srgbClr val="FFFFFF"/>
                </a:solidFill>
              </a:ln>
            </c:spPr>
            <c:extLst>
              <c:ext xmlns:c16="http://schemas.microsoft.com/office/drawing/2014/chart" uri="{C3380CC4-5D6E-409C-BE32-E72D297353CC}">
                <c16:uniqueId val="{00000009-3595-1848-BBA6-1A0CBE24F7AA}"/>
              </c:ext>
            </c:extLst>
          </c:dPt>
          <c:dPt>
            <c:idx val="6"/>
            <c:invertIfNegative val="0"/>
            <c:bubble3D val="0"/>
            <c:spPr>
              <a:solidFill>
                <a:srgbClr val="621214"/>
              </a:solidFill>
              <a:ln w="9525">
                <a:solidFill>
                  <a:srgbClr val="FFFFFF"/>
                </a:solidFill>
              </a:ln>
            </c:spPr>
            <c:extLst>
              <c:ext xmlns:c16="http://schemas.microsoft.com/office/drawing/2014/chart" uri="{C3380CC4-5D6E-409C-BE32-E72D297353CC}">
                <c16:uniqueId val="{00000006-3595-1848-BBA6-1A0CBE24F7AA}"/>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3.3780474227398098</c:v>
                </c:pt>
                <c:pt idx="1">
                  <c:v>3.2123058364639601</c:v>
                </c:pt>
                <c:pt idx="2">
                  <c:v>3.8493425861196569</c:v>
                </c:pt>
                <c:pt idx="3">
                  <c:v>4.6143792193529585</c:v>
                </c:pt>
                <c:pt idx="4">
                  <c:v>4.638550432294406</c:v>
                </c:pt>
                <c:pt idx="5">
                  <c:v>4.1817406006371769</c:v>
                </c:pt>
                <c:pt idx="6">
                  <c:v>4.6085930319917052</c:v>
                </c:pt>
                <c:pt idx="7">
                  <c:v>4.7463343624487004</c:v>
                </c:pt>
                <c:pt idx="8">
                  <c:v>4.9235251764560113</c:v>
                </c:pt>
                <c:pt idx="9">
                  <c:v>5.6540231135653007</c:v>
                </c:pt>
                <c:pt idx="10">
                  <c:v>4.7670411536932322</c:v>
                </c:pt>
                <c:pt idx="11">
                  <c:v>5.7567885688859679</c:v>
                </c:pt>
                <c:pt idx="12">
                  <c:v>6.7201097182775467</c:v>
                </c:pt>
              </c:numCache>
            </c:numRef>
          </c:val>
          <c:extLst>
            <c:ext xmlns:c16="http://schemas.microsoft.com/office/drawing/2014/chart" uri="{C3380CC4-5D6E-409C-BE32-E72D297353CC}">
              <c16:uniqueId val="{00000002-3595-1848-BBA6-1A0CBE24F7AA}"/>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1"/>
        <c:axPos val="b"/>
        <c:numFmt formatCode="General" sourceLinked="1"/>
        <c:majorTickMark val="none"/>
        <c:minorTickMark val="none"/>
        <c:tickLblPos val="nextTo"/>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1.7203283251291077</c:v>
                </c:pt>
                <c:pt idx="1">
                  <c:v>1.890644338306728</c:v>
                </c:pt>
                <c:pt idx="2">
                  <c:v>1.936938538192706</c:v>
                </c:pt>
                <c:pt idx="3">
                  <c:v>2.3725889444604835</c:v>
                </c:pt>
                <c:pt idx="4">
                  <c:v>2.3712367072849365</c:v>
                </c:pt>
                <c:pt idx="5">
                  <c:v>2.4533109525394265</c:v>
                </c:pt>
                <c:pt idx="6">
                  <c:v>2.6935024335067492</c:v>
                </c:pt>
                <c:pt idx="7">
                  <c:v>2.6996703913249394</c:v>
                </c:pt>
                <c:pt idx="8">
                  <c:v>2.7905326517416498</c:v>
                </c:pt>
                <c:pt idx="9">
                  <c:v>2.935106691562531</c:v>
                </c:pt>
                <c:pt idx="10">
                  <c:v>2.9877879042471092</c:v>
                </c:pt>
                <c:pt idx="11">
                  <c:v>3.5382729929057972</c:v>
                </c:pt>
                <c:pt idx="12">
                  <c:v>3.6669760114450396</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11"/>
            <c:invertIfNegative val="0"/>
            <c:bubble3D val="0"/>
            <c:spPr>
              <a:solidFill>
                <a:srgbClr val="F68B33">
                  <a:alpha val="79000"/>
                </a:srgbClr>
              </a:solidFill>
              <a:ln w="9525">
                <a:solidFill>
                  <a:srgbClr val="FFFFFF"/>
                </a:solidFill>
              </a:ln>
            </c:spPr>
            <c:extLst>
              <c:ext xmlns:c16="http://schemas.microsoft.com/office/drawing/2014/chart" uri="{C3380CC4-5D6E-409C-BE32-E72D297353CC}">
                <c16:uniqueId val="{00000002-1FF1-0345-9C1D-24D6EB6A9A41}"/>
              </c:ext>
            </c:extLst>
          </c:dPt>
          <c:dPt>
            <c:idx val="12"/>
            <c:invertIfNegative val="0"/>
            <c:bubble3D val="0"/>
            <c:spPr>
              <a:solidFill>
                <a:srgbClr val="F68B33">
                  <a:alpha val="79000"/>
                </a:srgbClr>
              </a:solidFill>
              <a:ln w="9525">
                <a:solidFill>
                  <a:srgbClr val="FFFFFF"/>
                </a:solidFill>
                <a:prstDash val="dash"/>
              </a:ln>
            </c:spPr>
            <c:extLst>
              <c:ext xmlns:c16="http://schemas.microsoft.com/office/drawing/2014/chart" uri="{C3380CC4-5D6E-409C-BE32-E72D297353CC}">
                <c16:uniqueId val="{00000000-1FF1-0345-9C1D-24D6EB6A9A41}"/>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1.8111079065093199</c:v>
                </c:pt>
                <c:pt idx="1">
                  <c:v>1.95900410269614</c:v>
                </c:pt>
                <c:pt idx="2">
                  <c:v>2.0450531072410305</c:v>
                </c:pt>
                <c:pt idx="3">
                  <c:v>2.4868686266708826</c:v>
                </c:pt>
                <c:pt idx="4">
                  <c:v>2.5678832662270037</c:v>
                </c:pt>
                <c:pt idx="5">
                  <c:v>2.5884630641523039</c:v>
                </c:pt>
                <c:pt idx="6">
                  <c:v>2.8308837591205109</c:v>
                </c:pt>
                <c:pt idx="7">
                  <c:v>2.7934190696635923</c:v>
                </c:pt>
                <c:pt idx="8">
                  <c:v>2.9060027514404658</c:v>
                </c:pt>
                <c:pt idx="9">
                  <c:v>3.1453347322885326</c:v>
                </c:pt>
                <c:pt idx="10">
                  <c:v>3.0386430366200243</c:v>
                </c:pt>
                <c:pt idx="11">
                  <c:v>3.3009167761302898</c:v>
                </c:pt>
                <c:pt idx="12">
                  <c:v>3.3211536423131549</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chemeClr val="accent3"/>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1.7874941402990527</c:v>
                </c:pt>
                <c:pt idx="1">
                  <c:v>1.9503594451429558</c:v>
                </c:pt>
                <c:pt idx="2">
                  <c:v>2.0470029587021168</c:v>
                </c:pt>
                <c:pt idx="3">
                  <c:v>2.5367879776717164</c:v>
                </c:pt>
                <c:pt idx="4">
                  <c:v>2.6298803548089502</c:v>
                </c:pt>
                <c:pt idx="5">
                  <c:v>2.4891391616228353</c:v>
                </c:pt>
                <c:pt idx="6">
                  <c:v>2.7389256040145726</c:v>
                </c:pt>
                <c:pt idx="7">
                  <c:v>2.7245578180583014</c:v>
                </c:pt>
                <c:pt idx="8">
                  <c:v>2.8893965323916184</c:v>
                </c:pt>
                <c:pt idx="9">
                  <c:v>3.0772313082636038</c:v>
                </c:pt>
                <c:pt idx="10">
                  <c:v>2.9777274494913613</c:v>
                </c:pt>
                <c:pt idx="11">
                  <c:v>3.7947799701597011</c:v>
                </c:pt>
                <c:pt idx="12">
                  <c:v>4.1608156317344589</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4.2"/>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1.3845984388152448</c:v>
                </c:pt>
                <c:pt idx="1">
                  <c:v>1.2753646466442372</c:v>
                </c:pt>
                <c:pt idx="2">
                  <c:v>1.6107808079196815</c:v>
                </c:pt>
                <c:pt idx="3">
                  <c:v>1.7956075509092353</c:v>
                </c:pt>
                <c:pt idx="4">
                  <c:v>1.9235021550370976</c:v>
                </c:pt>
                <c:pt idx="5">
                  <c:v>1.7618968414090197</c:v>
                </c:pt>
                <c:pt idx="6">
                  <c:v>1.8800678279899339</c:v>
                </c:pt>
                <c:pt idx="7">
                  <c:v>1.9342006167710288</c:v>
                </c:pt>
                <c:pt idx="8">
                  <c:v>2.1615467665726023</c:v>
                </c:pt>
                <c:pt idx="9">
                  <c:v>1.8000586313060052</c:v>
                </c:pt>
                <c:pt idx="10">
                  <c:v>1.9993131007810832</c:v>
                </c:pt>
                <c:pt idx="11">
                  <c:v>2.621671750787443</c:v>
                </c:pt>
                <c:pt idx="12">
                  <c:v>3.0705778995696362</c:v>
                </c:pt>
              </c:numCache>
            </c:numRef>
          </c:val>
          <c:extLst>
            <c:ext xmlns:c16="http://schemas.microsoft.com/office/drawing/2014/chart" uri="{C3380CC4-5D6E-409C-BE32-E72D297353CC}">
              <c16:uniqueId val="{00000000-3595-1848-BBA6-1A0CBE24F7AA}"/>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1.4047606323618442</c:v>
                </c:pt>
                <c:pt idx="1">
                  <c:v>1.3509920464012946</c:v>
                </c:pt>
                <c:pt idx="2">
                  <c:v>1.6534592991835237</c:v>
                </c:pt>
                <c:pt idx="3">
                  <c:v>1.944156901619196</c:v>
                </c:pt>
                <c:pt idx="4">
                  <c:v>2.0172875033692055</c:v>
                </c:pt>
                <c:pt idx="5">
                  <c:v>1.8012598797414345</c:v>
                </c:pt>
                <c:pt idx="6">
                  <c:v>1.977099560201969</c:v>
                </c:pt>
                <c:pt idx="7">
                  <c:v>1.9832087787571357</c:v>
                </c:pt>
                <c:pt idx="8">
                  <c:v>2.278228835352536</c:v>
                </c:pt>
                <c:pt idx="9">
                  <c:v>2.0279491672038157</c:v>
                </c:pt>
                <c:pt idx="10">
                  <c:v>2.0627088417931385</c:v>
                </c:pt>
                <c:pt idx="11">
                  <c:v>2.7330782189296614</c:v>
                </c:pt>
                <c:pt idx="12">
                  <c:v>3.2009395651775159</c:v>
                </c:pt>
              </c:numCache>
            </c:numRef>
          </c:val>
          <c:extLst>
            <c:ext xmlns:c16="http://schemas.microsoft.com/office/drawing/2014/chart" uri="{C3380CC4-5D6E-409C-BE32-E72D297353CC}">
              <c16:uniqueId val="{00000001-3595-1848-BBA6-1A0CBE24F7AA}"/>
            </c:ext>
          </c:extLst>
        </c:ser>
        <c:ser>
          <c:idx val="2"/>
          <c:order val="2"/>
          <c:tx>
            <c:strRef>
              <c:f>Sheet1!$D$1</c:f>
              <c:strCache>
                <c:ptCount val="1"/>
                <c:pt idx="0">
                  <c:v>2016</c:v>
                </c:pt>
              </c:strCache>
            </c:strRef>
          </c:tx>
          <c:spPr>
            <a:solidFill>
              <a:schemeClr val="accent3"/>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1.4338900027462573</c:v>
                </c:pt>
                <c:pt idx="1">
                  <c:v>1.4060272470859609</c:v>
                </c:pt>
                <c:pt idx="2">
                  <c:v>1.6389675653307234</c:v>
                </c:pt>
                <c:pt idx="3">
                  <c:v>2.0597417549157173</c:v>
                </c:pt>
                <c:pt idx="4">
                  <c:v>2.1167942981887413</c:v>
                </c:pt>
                <c:pt idx="5">
                  <c:v>1.8366746129150577</c:v>
                </c:pt>
                <c:pt idx="6">
                  <c:v>1.9912006971264504</c:v>
                </c:pt>
                <c:pt idx="7">
                  <c:v>2.0175785182379067</c:v>
                </c:pt>
                <c:pt idx="8">
                  <c:v>2.2734362671067005</c:v>
                </c:pt>
                <c:pt idx="9">
                  <c:v>2.0659693767290448</c:v>
                </c:pt>
                <c:pt idx="10">
                  <c:v>2.0739020750330863</c:v>
                </c:pt>
                <c:pt idx="11">
                  <c:v>2.7380207127496665</c:v>
                </c:pt>
                <c:pt idx="12">
                  <c:v>3.5518469732487632</c:v>
                </c:pt>
              </c:numCache>
            </c:numRef>
          </c:val>
          <c:extLst>
            <c:ext xmlns:c16="http://schemas.microsoft.com/office/drawing/2014/chart" uri="{C3380CC4-5D6E-409C-BE32-E72D297353CC}">
              <c16:uniqueId val="{00000002-3595-1848-BBA6-1A0CBE24F7AA}"/>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1"/>
        <c:axPos val="b"/>
        <c:numFmt formatCode="General" sourceLinked="1"/>
        <c:majorTickMark val="none"/>
        <c:minorTickMark val="none"/>
        <c:tickLblPos val="nextTo"/>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Pt>
            <c:idx val="1"/>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7-3595-1848-BBA6-1A0CBE24F7AA}"/>
              </c:ext>
            </c:extLst>
          </c:dPt>
          <c:dPt>
            <c:idx val="6"/>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4-3595-1848-BBA6-1A0CBE24F7AA}"/>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3.2409137864573374</c:v>
                </c:pt>
                <c:pt idx="1">
                  <c:v>2.901482245308828</c:v>
                </c:pt>
                <c:pt idx="2">
                  <c:v>3.908617117224118</c:v>
                </c:pt>
                <c:pt idx="3">
                  <c:v>4.1943611128631115</c:v>
                </c:pt>
                <c:pt idx="4">
                  <c:v>4.2892442627889205</c:v>
                </c:pt>
                <c:pt idx="5">
                  <c:v>4.2812536126620895</c:v>
                </c:pt>
                <c:pt idx="6">
                  <c:v>4.4258457848324255</c:v>
                </c:pt>
                <c:pt idx="7">
                  <c:v>4.6050855865330416</c:v>
                </c:pt>
                <c:pt idx="8">
                  <c:v>5.0279256840587454</c:v>
                </c:pt>
                <c:pt idx="9">
                  <c:v>5.466061336431034</c:v>
                </c:pt>
                <c:pt idx="10">
                  <c:v>4.8271189716932348</c:v>
                </c:pt>
                <c:pt idx="11">
                  <c:v>5.8914663825530358</c:v>
                </c:pt>
                <c:pt idx="12">
                  <c:v>6.3213242641363436</c:v>
                </c:pt>
              </c:numCache>
            </c:numRef>
          </c:val>
          <c:extLst>
            <c:ext xmlns:c16="http://schemas.microsoft.com/office/drawing/2014/chart" uri="{C3380CC4-5D6E-409C-BE32-E72D297353CC}">
              <c16:uniqueId val="{00000000-3595-1848-BBA6-1A0CBE24F7AA}"/>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1"/>
            <c:invertIfNegative val="0"/>
            <c:bubble3D val="0"/>
            <c:spPr>
              <a:solidFill>
                <a:srgbClr val="A02226"/>
              </a:solidFill>
              <a:ln w="9525">
                <a:solidFill>
                  <a:srgbClr val="FFFFFF"/>
                </a:solidFill>
              </a:ln>
            </c:spPr>
            <c:extLst>
              <c:ext xmlns:c16="http://schemas.microsoft.com/office/drawing/2014/chart" uri="{C3380CC4-5D6E-409C-BE32-E72D297353CC}">
                <c16:uniqueId val="{00000008-3595-1848-BBA6-1A0CBE24F7AA}"/>
              </c:ext>
            </c:extLst>
          </c:dPt>
          <c:dPt>
            <c:idx val="6"/>
            <c:invertIfNegative val="0"/>
            <c:bubble3D val="0"/>
            <c:spPr>
              <a:solidFill>
                <a:srgbClr val="A02226"/>
              </a:solidFill>
              <a:ln w="9525">
                <a:solidFill>
                  <a:srgbClr val="FFFFFF"/>
                </a:solidFill>
              </a:ln>
            </c:spPr>
            <c:extLst>
              <c:ext xmlns:c16="http://schemas.microsoft.com/office/drawing/2014/chart" uri="{C3380CC4-5D6E-409C-BE32-E72D297353CC}">
                <c16:uniqueId val="{00000005-3595-1848-BBA6-1A0CBE24F7AA}"/>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3.3765277607891466</c:v>
                </c:pt>
                <c:pt idx="1">
                  <c:v>3.1012827701546986</c:v>
                </c:pt>
                <c:pt idx="2">
                  <c:v>4.0617259238897097</c:v>
                </c:pt>
                <c:pt idx="3">
                  <c:v>4.4338906172527768</c:v>
                </c:pt>
                <c:pt idx="4">
                  <c:v>4.4465781570834437</c:v>
                </c:pt>
                <c:pt idx="5">
                  <c:v>4.3185006838465334</c:v>
                </c:pt>
                <c:pt idx="6">
                  <c:v>4.5767987728415358</c:v>
                </c:pt>
                <c:pt idx="7">
                  <c:v>4.7574550975684788</c:v>
                </c:pt>
                <c:pt idx="8">
                  <c:v>5.2037227890776219</c:v>
                </c:pt>
                <c:pt idx="9">
                  <c:v>5.8732006416258065</c:v>
                </c:pt>
                <c:pt idx="10">
                  <c:v>4.8713750243700655</c:v>
                </c:pt>
                <c:pt idx="11">
                  <c:v>6.0032145857325103</c:v>
                </c:pt>
                <c:pt idx="12">
                  <c:v>6.4963046356150418</c:v>
                </c:pt>
              </c:numCache>
            </c:numRef>
          </c:val>
          <c:extLst>
            <c:ext xmlns:c16="http://schemas.microsoft.com/office/drawing/2014/chart" uri="{C3380CC4-5D6E-409C-BE32-E72D297353CC}">
              <c16:uniqueId val="{00000001-3595-1848-BBA6-1A0CBE24F7AA}"/>
            </c:ext>
          </c:extLst>
        </c:ser>
        <c:ser>
          <c:idx val="2"/>
          <c:order val="2"/>
          <c:tx>
            <c:strRef>
              <c:f>Sheet1!$D$1</c:f>
              <c:strCache>
                <c:ptCount val="1"/>
                <c:pt idx="0">
                  <c:v>2016</c:v>
                </c:pt>
              </c:strCache>
            </c:strRef>
          </c:tx>
          <c:spPr>
            <a:solidFill>
              <a:srgbClr val="D4582A"/>
            </a:solidFill>
            <a:ln w="9525">
              <a:solidFill>
                <a:srgbClr val="FFFFFF"/>
              </a:solidFill>
            </a:ln>
          </c:spPr>
          <c:invertIfNegative val="0"/>
          <c:dPt>
            <c:idx val="1"/>
            <c:invertIfNegative val="0"/>
            <c:bubble3D val="0"/>
            <c:spPr>
              <a:solidFill>
                <a:srgbClr val="621214"/>
              </a:solidFill>
              <a:ln w="9525">
                <a:solidFill>
                  <a:srgbClr val="FFFFFF"/>
                </a:solidFill>
              </a:ln>
            </c:spPr>
            <c:extLst>
              <c:ext xmlns:c16="http://schemas.microsoft.com/office/drawing/2014/chart" uri="{C3380CC4-5D6E-409C-BE32-E72D297353CC}">
                <c16:uniqueId val="{00000009-3595-1848-BBA6-1A0CBE24F7AA}"/>
              </c:ext>
            </c:extLst>
          </c:dPt>
          <c:dPt>
            <c:idx val="6"/>
            <c:invertIfNegative val="0"/>
            <c:bubble3D val="0"/>
            <c:spPr>
              <a:solidFill>
                <a:srgbClr val="621214"/>
              </a:solidFill>
              <a:ln w="9525">
                <a:solidFill>
                  <a:srgbClr val="FFFFFF"/>
                </a:solidFill>
              </a:ln>
            </c:spPr>
            <c:extLst>
              <c:ext xmlns:c16="http://schemas.microsoft.com/office/drawing/2014/chart" uri="{C3380CC4-5D6E-409C-BE32-E72D297353CC}">
                <c16:uniqueId val="{00000006-3595-1848-BBA6-1A0CBE24F7AA}"/>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3.3780474227398098</c:v>
                </c:pt>
                <c:pt idx="1">
                  <c:v>3.2123058364639601</c:v>
                </c:pt>
                <c:pt idx="2">
                  <c:v>3.8493425861196569</c:v>
                </c:pt>
                <c:pt idx="3">
                  <c:v>4.6143792193529585</c:v>
                </c:pt>
                <c:pt idx="4">
                  <c:v>4.638550432294406</c:v>
                </c:pt>
                <c:pt idx="5">
                  <c:v>4.1817406006371769</c:v>
                </c:pt>
                <c:pt idx="6">
                  <c:v>4.6085930319917052</c:v>
                </c:pt>
                <c:pt idx="7">
                  <c:v>4.7463343624487004</c:v>
                </c:pt>
                <c:pt idx="8">
                  <c:v>4.9235251764560113</c:v>
                </c:pt>
                <c:pt idx="9">
                  <c:v>5.6540231135653007</c:v>
                </c:pt>
                <c:pt idx="10">
                  <c:v>4.7670411536932322</c:v>
                </c:pt>
                <c:pt idx="11">
                  <c:v>5.7567885688859679</c:v>
                </c:pt>
                <c:pt idx="12">
                  <c:v>6.7201097182775467</c:v>
                </c:pt>
              </c:numCache>
            </c:numRef>
          </c:val>
          <c:extLst>
            <c:ext xmlns:c16="http://schemas.microsoft.com/office/drawing/2014/chart" uri="{C3380CC4-5D6E-409C-BE32-E72D297353CC}">
              <c16:uniqueId val="{00000002-3595-1848-BBA6-1A0CBE24F7AA}"/>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1"/>
        <c:axPos val="b"/>
        <c:numFmt formatCode="General" sourceLinked="1"/>
        <c:majorTickMark val="none"/>
        <c:minorTickMark val="none"/>
        <c:tickLblPos val="nextTo"/>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57.057600752865902</c:v>
                </c:pt>
                <c:pt idx="1">
                  <c:v>56.383711429418511</c:v>
                </c:pt>
                <c:pt idx="2">
                  <c:v>56.138924128634088</c:v>
                </c:pt>
                <c:pt idx="3">
                  <c:v>#N/A</c:v>
                </c:pt>
                <c:pt idx="4">
                  <c:v>41.01483421146807</c:v>
                </c:pt>
                <c:pt idx="5">
                  <c:v>39.833964761862532</c:v>
                </c:pt>
                <c:pt idx="6">
                  <c:v>41.743249525768405</c:v>
                </c:pt>
                <c:pt idx="7">
                  <c:v>#N/A</c:v>
                </c:pt>
                <c:pt idx="8">
                  <c:v>40.754144333215876</c:v>
                </c:pt>
                <c:pt idx="9">
                  <c:v>40.576793546561362</c:v>
                </c:pt>
                <c:pt idx="10">
                  <c:v>40.782060386763163</c:v>
                </c:pt>
                <c:pt idx="11">
                  <c:v>#N/A</c:v>
                </c:pt>
                <c:pt idx="12">
                  <c:v>33.995544498893118</c:v>
                </c:pt>
                <c:pt idx="13">
                  <c:v>33.523162590928457</c:v>
                </c:pt>
                <c:pt idx="14">
                  <c:v>34.46132599621312</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22.391236096198988</c:v>
                </c:pt>
                <c:pt idx="1">
                  <c:v>22.660812284502427</c:v>
                </c:pt>
                <c:pt idx="2">
                  <c:v>24.202443092766771</c:v>
                </c:pt>
                <c:pt idx="3">
                  <c:v>#N/A</c:v>
                </c:pt>
                <c:pt idx="4">
                  <c:v>36.120440722870676</c:v>
                </c:pt>
                <c:pt idx="5">
                  <c:v>37.119670020335754</c:v>
                </c:pt>
                <c:pt idx="6">
                  <c:v>37.798140933440777</c:v>
                </c:pt>
                <c:pt idx="7">
                  <c:v>#N/A</c:v>
                </c:pt>
                <c:pt idx="8">
                  <c:v>23.184246399455667</c:v>
                </c:pt>
                <c:pt idx="9">
                  <c:v>22.686562473522034</c:v>
                </c:pt>
                <c:pt idx="10">
                  <c:v>23.556783540096099</c:v>
                </c:pt>
                <c:pt idx="11">
                  <c:v>#N/A</c:v>
                </c:pt>
                <c:pt idx="12">
                  <c:v>33.176602513724028</c:v>
                </c:pt>
                <c:pt idx="13">
                  <c:v>33.816708202483298</c:v>
                </c:pt>
                <c:pt idx="14">
                  <c:v>33.158694649480431</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6.4447735544461953</c:v>
                </c:pt>
                <c:pt idx="1">
                  <c:v>7.5357710659346377</c:v>
                </c:pt>
                <c:pt idx="2">
                  <c:v>7.54961700036114</c:v>
                </c:pt>
                <c:pt idx="3">
                  <c:v>#N/A</c:v>
                </c:pt>
                <c:pt idx="4">
                  <c:v>5.0251613957749486</c:v>
                </c:pt>
                <c:pt idx="5">
                  <c:v>5.3536753238420349</c:v>
                </c:pt>
                <c:pt idx="6">
                  <c:v>4.8095272699401166</c:v>
                </c:pt>
                <c:pt idx="7">
                  <c:v>#N/A</c:v>
                </c:pt>
                <c:pt idx="8">
                  <c:v>5.0394136214810672</c:v>
                </c:pt>
                <c:pt idx="9">
                  <c:v>5.5993100905200901</c:v>
                </c:pt>
                <c:pt idx="10">
                  <c:v>5.6168384371971358</c:v>
                </c:pt>
                <c:pt idx="11">
                  <c:v>#N/A</c:v>
                </c:pt>
                <c:pt idx="12">
                  <c:v>3.9520548581917199</c:v>
                </c:pt>
                <c:pt idx="13">
                  <c:v>4.026549009832312</c:v>
                </c:pt>
                <c:pt idx="14">
                  <c:v>3.6625878534870289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1.5273523112815857</c:v>
                </c:pt>
                <c:pt idx="1">
                  <c:v>1.8518147583586568</c:v>
                </c:pt>
                <c:pt idx="2">
                  <c:v>2.135256304506985</c:v>
                </c:pt>
                <c:pt idx="3">
                  <c:v>#N/A</c:v>
                </c:pt>
                <c:pt idx="4">
                  <c:v>1.801041067938101</c:v>
                </c:pt>
                <c:pt idx="5">
                  <c:v>2.0584050531106115</c:v>
                </c:pt>
                <c:pt idx="6">
                  <c:v>2.5041783073286226</c:v>
                </c:pt>
                <c:pt idx="7">
                  <c:v>#N/A</c:v>
                </c:pt>
                <c:pt idx="8">
                  <c:v>3.083388730300709</c:v>
                </c:pt>
                <c:pt idx="9">
                  <c:v>3.2992056590521925</c:v>
                </c:pt>
                <c:pt idx="10">
                  <c:v>3.9214698538177934</c:v>
                </c:pt>
                <c:pt idx="11">
                  <c:v>#N/A</c:v>
                </c:pt>
                <c:pt idx="12">
                  <c:v>2.8472188983827968</c:v>
                </c:pt>
                <c:pt idx="13">
                  <c:v>2.926703293039703</c:v>
                </c:pt>
                <c:pt idx="14">
                  <c:v>3.7146590033781317</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12.579037285207315</c:v>
                </c:pt>
                <c:pt idx="1">
                  <c:v>11.567890461785776</c:v>
                </c:pt>
                <c:pt idx="2">
                  <c:v>9.9737594737310058</c:v>
                </c:pt>
                <c:pt idx="3">
                  <c:v>#N/A</c:v>
                </c:pt>
                <c:pt idx="4">
                  <c:v>16.038522601948202</c:v>
                </c:pt>
                <c:pt idx="5">
                  <c:v>15.634284840849059</c:v>
                </c:pt>
                <c:pt idx="6">
                  <c:v>13.144903963522074</c:v>
                </c:pt>
                <c:pt idx="7">
                  <c:v>#N/A</c:v>
                </c:pt>
                <c:pt idx="8">
                  <c:v>27.938806915546685</c:v>
                </c:pt>
                <c:pt idx="9">
                  <c:v>27.838128230344324</c:v>
                </c:pt>
                <c:pt idx="10">
                  <c:v>26.12284778212582</c:v>
                </c:pt>
                <c:pt idx="11">
                  <c:v>#N/A</c:v>
                </c:pt>
                <c:pt idx="12">
                  <c:v>26.028579230808333</c:v>
                </c:pt>
                <c:pt idx="13">
                  <c:v>25.706876903716243</c:v>
                </c:pt>
                <c:pt idx="14">
                  <c:v>25.002732497441293</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dPt>
            <c:idx val="1"/>
            <c:invertIfNegative val="0"/>
            <c:bubble3D val="0"/>
            <c:spPr>
              <a:solidFill>
                <a:srgbClr val="A02226"/>
              </a:solidFill>
              <a:ln w="9525">
                <a:solidFill>
                  <a:srgbClr val="FFFFFF"/>
                </a:solidFill>
              </a:ln>
            </c:spPr>
            <c:extLst>
              <c:ext xmlns:c16="http://schemas.microsoft.com/office/drawing/2014/chart" uri="{C3380CC4-5D6E-409C-BE32-E72D297353CC}">
                <c16:uniqueId val="{00000003-B7D2-1749-BB86-5F5A6BBD54EC}"/>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1.3845984388152448</c:v>
                </c:pt>
                <c:pt idx="1">
                  <c:v>1.2753646466442372</c:v>
                </c:pt>
                <c:pt idx="2">
                  <c:v>1.6107808079196815</c:v>
                </c:pt>
                <c:pt idx="3">
                  <c:v>1.7956075509092353</c:v>
                </c:pt>
                <c:pt idx="4">
                  <c:v>1.9235021550370976</c:v>
                </c:pt>
                <c:pt idx="5">
                  <c:v>1.7618968414090197</c:v>
                </c:pt>
                <c:pt idx="6">
                  <c:v>1.8800678279899339</c:v>
                </c:pt>
                <c:pt idx="7">
                  <c:v>1.9342006167710288</c:v>
                </c:pt>
                <c:pt idx="8">
                  <c:v>2.1615467665726023</c:v>
                </c:pt>
                <c:pt idx="9">
                  <c:v>1.8000586313060052</c:v>
                </c:pt>
                <c:pt idx="10">
                  <c:v>1.9993131007810832</c:v>
                </c:pt>
                <c:pt idx="11">
                  <c:v>2.621671750787443</c:v>
                </c:pt>
                <c:pt idx="12">
                  <c:v>3.0705778995696362</c:v>
                </c:pt>
              </c:numCache>
            </c:numRef>
          </c:val>
          <c:extLst>
            <c:ext xmlns:c16="http://schemas.microsoft.com/office/drawing/2014/chart" uri="{C3380CC4-5D6E-409C-BE32-E72D297353CC}">
              <c16:uniqueId val="{00000000-B7D2-1749-BB86-5F5A6BBD54EC}"/>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1.4047606323618442</c:v>
                </c:pt>
                <c:pt idx="1">
                  <c:v>1.3509920464012946</c:v>
                </c:pt>
                <c:pt idx="2">
                  <c:v>1.6534592991835237</c:v>
                </c:pt>
                <c:pt idx="3">
                  <c:v>1.944156901619196</c:v>
                </c:pt>
                <c:pt idx="4">
                  <c:v>2.0172875033692055</c:v>
                </c:pt>
                <c:pt idx="5">
                  <c:v>1.8012598797414345</c:v>
                </c:pt>
                <c:pt idx="6">
                  <c:v>1.977099560201969</c:v>
                </c:pt>
                <c:pt idx="7">
                  <c:v>1.9832087787571357</c:v>
                </c:pt>
                <c:pt idx="8">
                  <c:v>2.278228835352536</c:v>
                </c:pt>
                <c:pt idx="9">
                  <c:v>2.0279491672038157</c:v>
                </c:pt>
                <c:pt idx="10">
                  <c:v>2.0627088417931385</c:v>
                </c:pt>
                <c:pt idx="11">
                  <c:v>2.7330782189296614</c:v>
                </c:pt>
                <c:pt idx="12">
                  <c:v>3.2009395651775159</c:v>
                </c:pt>
              </c:numCache>
            </c:numRef>
          </c:val>
          <c:extLst>
            <c:ext xmlns:c16="http://schemas.microsoft.com/office/drawing/2014/chart" uri="{C3380CC4-5D6E-409C-BE32-E72D297353CC}">
              <c16:uniqueId val="{00000001-B7D2-1749-BB86-5F5A6BBD54EC}"/>
            </c:ext>
          </c:extLst>
        </c:ser>
        <c:ser>
          <c:idx val="2"/>
          <c:order val="2"/>
          <c:tx>
            <c:strRef>
              <c:f>Sheet1!$D$1</c:f>
              <c:strCache>
                <c:ptCount val="1"/>
                <c:pt idx="0">
                  <c:v>2016</c:v>
                </c:pt>
              </c:strCache>
            </c:strRef>
          </c:tx>
          <c:spPr>
            <a:solidFill>
              <a:schemeClr val="accent3"/>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1.4338900027462573</c:v>
                </c:pt>
                <c:pt idx="1">
                  <c:v>1.4060272470859609</c:v>
                </c:pt>
                <c:pt idx="2">
                  <c:v>1.6389675653307234</c:v>
                </c:pt>
                <c:pt idx="3">
                  <c:v>2.0597417549157173</c:v>
                </c:pt>
                <c:pt idx="4">
                  <c:v>2.1167942981887413</c:v>
                </c:pt>
                <c:pt idx="5">
                  <c:v>1.8366746129150577</c:v>
                </c:pt>
                <c:pt idx="6">
                  <c:v>1.9912006971264504</c:v>
                </c:pt>
                <c:pt idx="7">
                  <c:v>2.0175785182379067</c:v>
                </c:pt>
                <c:pt idx="8">
                  <c:v>2.2734362671067005</c:v>
                </c:pt>
                <c:pt idx="9">
                  <c:v>2.0659693767290448</c:v>
                </c:pt>
                <c:pt idx="10">
                  <c:v>2.0739020750330863</c:v>
                </c:pt>
                <c:pt idx="11">
                  <c:v>2.7380207127496665</c:v>
                </c:pt>
                <c:pt idx="12">
                  <c:v>3.5518469732487632</c:v>
                </c:pt>
              </c:numCache>
            </c:numRef>
          </c:val>
          <c:extLst>
            <c:ext xmlns:c16="http://schemas.microsoft.com/office/drawing/2014/chart" uri="{C3380CC4-5D6E-409C-BE32-E72D297353CC}">
              <c16:uniqueId val="{00000002-B7D2-1749-BB86-5F5A6BBD54EC}"/>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out"/>
        <c:minorTickMark val="none"/>
        <c:tickLblPos val="nextTo"/>
        <c:txPr>
          <a:bodyPr rot="-5400000" vert="horz"/>
          <a:lstStyle/>
          <a:p>
            <a:pPr>
              <a:defRPr/>
            </a:pPr>
            <a:endParaRPr lang="en-US"/>
          </a:p>
        </c:txPr>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chemeClr val="tx2"/>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1.7203283251291077</c:v>
                </c:pt>
                <c:pt idx="1">
                  <c:v>1.890644338306728</c:v>
                </c:pt>
                <c:pt idx="2">
                  <c:v>1.936938538192706</c:v>
                </c:pt>
                <c:pt idx="3">
                  <c:v>2.3725889444604835</c:v>
                </c:pt>
                <c:pt idx="4">
                  <c:v>2.3712367072849365</c:v>
                </c:pt>
                <c:pt idx="5">
                  <c:v>2.4533109525394265</c:v>
                </c:pt>
                <c:pt idx="6">
                  <c:v>2.6935024335067492</c:v>
                </c:pt>
                <c:pt idx="7">
                  <c:v>2.6996703913249394</c:v>
                </c:pt>
                <c:pt idx="8">
                  <c:v>2.7905326517416498</c:v>
                </c:pt>
                <c:pt idx="9">
                  <c:v>2.935106691562531</c:v>
                </c:pt>
                <c:pt idx="10">
                  <c:v>2.9877879042471092</c:v>
                </c:pt>
                <c:pt idx="11">
                  <c:v>3.5382729929057972</c:v>
                </c:pt>
                <c:pt idx="12">
                  <c:v>3.6669760114450396</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1.8111079065093199</c:v>
                </c:pt>
                <c:pt idx="1">
                  <c:v>1.95900410269614</c:v>
                </c:pt>
                <c:pt idx="2">
                  <c:v>2.0450531072410305</c:v>
                </c:pt>
                <c:pt idx="3">
                  <c:v>2.4868686266708826</c:v>
                </c:pt>
                <c:pt idx="4">
                  <c:v>2.5678832662270037</c:v>
                </c:pt>
                <c:pt idx="5">
                  <c:v>2.5884630641523039</c:v>
                </c:pt>
                <c:pt idx="6">
                  <c:v>2.8308837591205109</c:v>
                </c:pt>
                <c:pt idx="7">
                  <c:v>2.7934190696635923</c:v>
                </c:pt>
                <c:pt idx="8">
                  <c:v>2.9060027514404658</c:v>
                </c:pt>
                <c:pt idx="9">
                  <c:v>3.1453347322885326</c:v>
                </c:pt>
                <c:pt idx="10">
                  <c:v>3.0386430366200243</c:v>
                </c:pt>
                <c:pt idx="11">
                  <c:v>3.3009167761302898</c:v>
                </c:pt>
                <c:pt idx="12">
                  <c:v>3.3211536423131549</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chemeClr val="accent3"/>
            </a:solidFill>
            <a:ln w="9525">
              <a:solidFill>
                <a:srgbClr val="FFFFFF"/>
              </a:solidFill>
            </a:ln>
          </c:spPr>
          <c:invertIfNegative val="0"/>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1.7874941402990527</c:v>
                </c:pt>
                <c:pt idx="1">
                  <c:v>1.9503594451429558</c:v>
                </c:pt>
                <c:pt idx="2">
                  <c:v>2.0470029587021168</c:v>
                </c:pt>
                <c:pt idx="3">
                  <c:v>2.5367879776717164</c:v>
                </c:pt>
                <c:pt idx="4">
                  <c:v>2.6298803548089502</c:v>
                </c:pt>
                <c:pt idx="5">
                  <c:v>2.4891391616228353</c:v>
                </c:pt>
                <c:pt idx="6">
                  <c:v>2.7389256040145726</c:v>
                </c:pt>
                <c:pt idx="7">
                  <c:v>2.7245578180583014</c:v>
                </c:pt>
                <c:pt idx="8">
                  <c:v>2.8893965323916184</c:v>
                </c:pt>
                <c:pt idx="9">
                  <c:v>3.0772313082636038</c:v>
                </c:pt>
                <c:pt idx="10">
                  <c:v>2.9777274494913613</c:v>
                </c:pt>
                <c:pt idx="11">
                  <c:v>3.7947799701597011</c:v>
                </c:pt>
                <c:pt idx="12">
                  <c:v>4.1608156317344589</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rot="-5400000" vert="horz"/>
          <a:lstStyle/>
          <a:p>
            <a:pPr>
              <a:defRPr sz="1800"/>
            </a:pPr>
            <a:endParaRPr lang="en-US"/>
          </a:p>
        </c:txPr>
        <c:crossAx val="327427200"/>
        <c:crosses val="autoZero"/>
        <c:auto val="1"/>
        <c:lblAlgn val="ctr"/>
        <c:lblOffset val="100"/>
        <c:noMultiLvlLbl val="0"/>
      </c:catAx>
      <c:valAx>
        <c:axId val="327427200"/>
        <c:scaling>
          <c:orientation val="minMax"/>
          <c:max val="4"/>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Pt>
            <c:idx val="1"/>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1-0BA9-684B-9538-7B3B47317EF4}"/>
              </c:ext>
            </c:extLst>
          </c:dPt>
          <c:dPt>
            <c:idx val="6"/>
            <c:invertIfNegative val="0"/>
            <c:bubble3D val="0"/>
            <c:spPr>
              <a:solidFill>
                <a:srgbClr val="621214">
                  <a:lumMod val="60000"/>
                  <a:lumOff val="40000"/>
                </a:srgbClr>
              </a:solidFill>
              <a:ln w="9525">
                <a:solidFill>
                  <a:srgbClr val="FFFFFF"/>
                </a:solidFill>
              </a:ln>
            </c:spPr>
            <c:extLst>
              <c:ext xmlns:c16="http://schemas.microsoft.com/office/drawing/2014/chart" uri="{C3380CC4-5D6E-409C-BE32-E72D297353CC}">
                <c16:uniqueId val="{00000003-0BA9-684B-9538-7B3B47317EF4}"/>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Sheet1!$B$2:$B$14</c:f>
              <c:numCache>
                <c:formatCode>General</c:formatCode>
                <c:ptCount val="13"/>
                <c:pt idx="0">
                  <c:v>3.7067565775849114</c:v>
                </c:pt>
                <c:pt idx="1">
                  <c:v>4.1286218028345507</c:v>
                </c:pt>
                <c:pt idx="2">
                  <c:v>4.1527091518533519</c:v>
                </c:pt>
                <c:pt idx="3">
                  <c:v>5.3264637842067541</c:v>
                </c:pt>
                <c:pt idx="4">
                  <c:v>5.1436529433620484</c:v>
                </c:pt>
                <c:pt idx="5">
                  <c:v>4.8996989993622577</c:v>
                </c:pt>
                <c:pt idx="6">
                  <c:v>5.5767313044455067</c:v>
                </c:pt>
                <c:pt idx="7">
                  <c:v>5.544063497488894</c:v>
                </c:pt>
                <c:pt idx="8">
                  <c:v>5.8865630486528131</c:v>
                </c:pt>
                <c:pt idx="9">
                  <c:v>6.3929265111723401</c:v>
                </c:pt>
                <c:pt idx="10">
                  <c:v>5.9582621121721875</c:v>
                </c:pt>
                <c:pt idx="11">
                  <c:v>6.9016868066422967</c:v>
                </c:pt>
                <c:pt idx="12">
                  <c:v>7.3758023203126655</c:v>
                </c:pt>
              </c:numCache>
            </c:numRef>
          </c:val>
          <c:extLst>
            <c:ext xmlns:c16="http://schemas.microsoft.com/office/drawing/2014/chart" uri="{C3380CC4-5D6E-409C-BE32-E72D297353CC}">
              <c16:uniqueId val="{00000004-0BA9-684B-9538-7B3B47317EF4}"/>
            </c:ext>
          </c:extLst>
        </c:ser>
        <c:ser>
          <c:idx val="1"/>
          <c:order val="1"/>
          <c:tx>
            <c:strRef>
              <c:f>Sheet1!$C$1</c:f>
              <c:strCache>
                <c:ptCount val="1"/>
                <c:pt idx="0">
                  <c:v>2011</c:v>
                </c:pt>
              </c:strCache>
            </c:strRef>
          </c:tx>
          <c:spPr>
            <a:solidFill>
              <a:schemeClr val="accent2"/>
            </a:solidFill>
            <a:ln w="9525">
              <a:solidFill>
                <a:srgbClr val="FFFFFF"/>
              </a:solidFill>
            </a:ln>
          </c:spPr>
          <c:invertIfNegative val="0"/>
          <c:dPt>
            <c:idx val="1"/>
            <c:invertIfNegative val="0"/>
            <c:bubble3D val="0"/>
            <c:spPr>
              <a:solidFill>
                <a:srgbClr val="A02226"/>
              </a:solidFill>
              <a:ln w="9525">
                <a:solidFill>
                  <a:srgbClr val="FFFFFF"/>
                </a:solidFill>
              </a:ln>
            </c:spPr>
            <c:extLst>
              <c:ext xmlns:c16="http://schemas.microsoft.com/office/drawing/2014/chart" uri="{C3380CC4-5D6E-409C-BE32-E72D297353CC}">
                <c16:uniqueId val="{00000006-0BA9-684B-9538-7B3B47317EF4}"/>
              </c:ext>
            </c:extLst>
          </c:dPt>
          <c:dPt>
            <c:idx val="6"/>
            <c:invertIfNegative val="0"/>
            <c:bubble3D val="0"/>
            <c:spPr>
              <a:solidFill>
                <a:srgbClr val="A02226"/>
              </a:solidFill>
              <a:ln w="9525">
                <a:solidFill>
                  <a:srgbClr val="FFFFFF"/>
                </a:solidFill>
              </a:ln>
            </c:spPr>
            <c:extLst>
              <c:ext xmlns:c16="http://schemas.microsoft.com/office/drawing/2014/chart" uri="{C3380CC4-5D6E-409C-BE32-E72D297353CC}">
                <c16:uniqueId val="{00000008-0BA9-684B-9538-7B3B47317EF4}"/>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Sheet1!$C$2:$C$14</c:f>
              <c:numCache>
                <c:formatCode>General</c:formatCode>
                <c:ptCount val="13"/>
                <c:pt idx="0">
                  <c:v>3.8151232914930677</c:v>
                </c:pt>
                <c:pt idx="1">
                  <c:v>4.2860459539822804</c:v>
                </c:pt>
                <c:pt idx="2">
                  <c:v>4.3007872476697164</c:v>
                </c:pt>
                <c:pt idx="3">
                  <c:v>5.4717852602744106</c:v>
                </c:pt>
                <c:pt idx="4">
                  <c:v>5.3675056766203788</c:v>
                </c:pt>
                <c:pt idx="5">
                  <c:v>5.0959871667815149</c:v>
                </c:pt>
                <c:pt idx="6">
                  <c:v>5.7654396229115985</c:v>
                </c:pt>
                <c:pt idx="7">
                  <c:v>5.7335569254556606</c:v>
                </c:pt>
                <c:pt idx="8">
                  <c:v>5.9644542828343141</c:v>
                </c:pt>
                <c:pt idx="9">
                  <c:v>6.8790639375397733</c:v>
                </c:pt>
                <c:pt idx="10">
                  <c:v>5.9213959063156825</c:v>
                </c:pt>
                <c:pt idx="11">
                  <c:v>6.8324091047995994</c:v>
                </c:pt>
                <c:pt idx="12">
                  <c:v>7.0702377443819051</c:v>
                </c:pt>
              </c:numCache>
            </c:numRef>
          </c:val>
          <c:extLst>
            <c:ext xmlns:c16="http://schemas.microsoft.com/office/drawing/2014/chart" uri="{C3380CC4-5D6E-409C-BE32-E72D297353CC}">
              <c16:uniqueId val="{00000009-0BA9-684B-9538-7B3B47317EF4}"/>
            </c:ext>
          </c:extLst>
        </c:ser>
        <c:ser>
          <c:idx val="2"/>
          <c:order val="2"/>
          <c:tx>
            <c:strRef>
              <c:f>Sheet1!$D$1</c:f>
              <c:strCache>
                <c:ptCount val="1"/>
                <c:pt idx="0">
                  <c:v>2016</c:v>
                </c:pt>
              </c:strCache>
            </c:strRef>
          </c:tx>
          <c:spPr>
            <a:solidFill>
              <a:srgbClr val="D4582A"/>
            </a:solidFill>
            <a:ln w="9525">
              <a:solidFill>
                <a:srgbClr val="FFFFFF"/>
              </a:solidFill>
            </a:ln>
          </c:spPr>
          <c:invertIfNegative val="0"/>
          <c:dPt>
            <c:idx val="1"/>
            <c:invertIfNegative val="0"/>
            <c:bubble3D val="0"/>
            <c:spPr>
              <a:solidFill>
                <a:srgbClr val="621214"/>
              </a:solidFill>
              <a:ln w="9525">
                <a:solidFill>
                  <a:srgbClr val="FFFFFF"/>
                </a:solidFill>
              </a:ln>
            </c:spPr>
            <c:extLst>
              <c:ext xmlns:c16="http://schemas.microsoft.com/office/drawing/2014/chart" uri="{C3380CC4-5D6E-409C-BE32-E72D297353CC}">
                <c16:uniqueId val="{0000000B-0BA9-684B-9538-7B3B47317EF4}"/>
              </c:ext>
            </c:extLst>
          </c:dPt>
          <c:dPt>
            <c:idx val="6"/>
            <c:invertIfNegative val="0"/>
            <c:bubble3D val="0"/>
            <c:spPr>
              <a:solidFill>
                <a:srgbClr val="621214"/>
              </a:solidFill>
              <a:ln w="9525">
                <a:solidFill>
                  <a:srgbClr val="FFFFFF"/>
                </a:solidFill>
              </a:ln>
            </c:spPr>
            <c:extLst>
              <c:ext xmlns:c16="http://schemas.microsoft.com/office/drawing/2014/chart" uri="{C3380CC4-5D6E-409C-BE32-E72D297353CC}">
                <c16:uniqueId val="{0000000D-0BA9-684B-9538-7B3B47317EF4}"/>
              </c:ext>
            </c:extLst>
          </c:dPt>
          <c:cat>
            <c:strRef>
              <c:f>Sheet1!$A$2:$A$14</c:f>
              <c:strCache>
                <c:ptCount val="13"/>
                <c:pt idx="0">
                  <c:v>Performing arts</c:v>
                </c:pt>
                <c:pt idx="1">
                  <c:v>Year 12</c:v>
                </c:pt>
                <c:pt idx="2">
                  <c:v>Humanities</c:v>
                </c:pt>
                <c:pt idx="3">
                  <c:v>Nursing</c:v>
                </c:pt>
                <c:pt idx="4">
                  <c:v>Education</c:v>
                </c:pt>
                <c:pt idx="5">
                  <c:v>Science</c:v>
                </c:pt>
                <c:pt idx="6">
                  <c:v>Bachalor (all)</c:v>
                </c:pt>
                <c:pt idx="7">
                  <c:v>Other health</c:v>
                </c:pt>
                <c:pt idx="8">
                  <c:v>IT</c:v>
                </c:pt>
                <c:pt idx="9">
                  <c:v>Engneering</c:v>
                </c:pt>
                <c:pt idx="10">
                  <c:v>Commerce</c:v>
                </c:pt>
                <c:pt idx="11">
                  <c:v>Law</c:v>
                </c:pt>
                <c:pt idx="12">
                  <c:v>Medicine</c:v>
                </c:pt>
              </c:strCache>
            </c:strRef>
          </c:cat>
          <c:val>
            <c:numRef>
              <c:f>Sheet1!$D$2:$D$14</c:f>
              <c:numCache>
                <c:formatCode>General</c:formatCode>
                <c:ptCount val="13"/>
                <c:pt idx="0">
                  <c:v>3.6913576869448157</c:v>
                </c:pt>
                <c:pt idx="1">
                  <c:v>4.1594031011529484</c:v>
                </c:pt>
                <c:pt idx="2">
                  <c:v>4.134751117194905</c:v>
                </c:pt>
                <c:pt idx="3">
                  <c:v>5.3720291602626578</c:v>
                </c:pt>
                <c:pt idx="4">
                  <c:v>5.4823949462535202</c:v>
                </c:pt>
                <c:pt idx="5">
                  <c:v>4.6029689729489887</c:v>
                </c:pt>
                <c:pt idx="6">
                  <c:v>5.4348416174317311</c:v>
                </c:pt>
                <c:pt idx="7">
                  <c:v>5.4972259724144967</c:v>
                </c:pt>
                <c:pt idx="8">
                  <c:v>5.704467109295992</c:v>
                </c:pt>
                <c:pt idx="9">
                  <c:v>6.3656597673460427</c:v>
                </c:pt>
                <c:pt idx="10">
                  <c:v>5.5221742357856201</c:v>
                </c:pt>
                <c:pt idx="11">
                  <c:v>6.3989179557218137</c:v>
                </c:pt>
                <c:pt idx="12">
                  <c:v>7.4777884785047535</c:v>
                </c:pt>
              </c:numCache>
            </c:numRef>
          </c:val>
          <c:extLst>
            <c:ext xmlns:c16="http://schemas.microsoft.com/office/drawing/2014/chart" uri="{C3380CC4-5D6E-409C-BE32-E72D297353CC}">
              <c16:uniqueId val="{0000000E-0BA9-684B-9538-7B3B47317EF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1"/>
        <c:axPos val="b"/>
        <c:numFmt formatCode="General" sourceLinked="1"/>
        <c:majorTickMark val="none"/>
        <c:minorTickMark val="none"/>
        <c:tickLblPos val="nextTo"/>
        <c:crossAx val="327427200"/>
        <c:crosses val="autoZero"/>
        <c:auto val="1"/>
        <c:lblAlgn val="ctr"/>
        <c:lblOffset val="100"/>
        <c:noMultiLvlLbl val="0"/>
      </c:catAx>
      <c:valAx>
        <c:axId val="32742720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324265856"/>
        <c:crosses val="autoZero"/>
        <c:crossBetween val="between"/>
        <c:majorUnit val="2"/>
      </c:valAx>
    </c:plotArea>
    <c:plotVisOnly val="1"/>
    <c:dispBlanksAs val="gap"/>
    <c:showDLblsOverMax val="0"/>
  </c:chart>
  <c:txPr>
    <a:bodyPr/>
    <a:lstStyle/>
    <a:p>
      <a:pPr>
        <a:defRPr sz="1800"/>
      </a:pPr>
      <a:endParaRPr lang="en-US"/>
    </a:p>
  </c:txPr>
  <c:externalData r:id="rId2">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bar"/>
        <c:grouping val="clustered"/>
        <c:varyColors val="0"/>
        <c:ser>
          <c:idx val="1"/>
          <c:order val="0"/>
          <c:tx>
            <c:strRef>
              <c:f>Sheet1!$C$1</c:f>
              <c:strCache>
                <c:ptCount val="1"/>
                <c:pt idx="0">
                  <c:v>Male</c:v>
                </c:pt>
              </c:strCache>
            </c:strRef>
          </c:tx>
          <c:spPr>
            <a:solidFill>
              <a:schemeClr val="accent2"/>
            </a:solidFill>
            <a:ln w="9525">
              <a:solidFill>
                <a:srgbClr val="FFFFFF"/>
              </a:solidFill>
            </a:ln>
          </c:spPr>
          <c:invertIfNegative val="0"/>
          <c:cat>
            <c:strRef>
              <c:f>Sheet1!$A$2:$A$14</c:f>
              <c:strCache>
                <c:ptCount val="13"/>
                <c:pt idx="0">
                  <c:v>IT</c:v>
                </c:pt>
                <c:pt idx="1">
                  <c:v>Agriculture</c:v>
                </c:pt>
                <c:pt idx="2">
                  <c:v>Medical</c:v>
                </c:pt>
                <c:pt idx="3">
                  <c:v>Engineering</c:v>
                </c:pt>
                <c:pt idx="4">
                  <c:v>Architecture</c:v>
                </c:pt>
                <c:pt idx="5">
                  <c:v>Law</c:v>
                </c:pt>
                <c:pt idx="6">
                  <c:v>Creative arts</c:v>
                </c:pt>
                <c:pt idx="7">
                  <c:v>Science</c:v>
                </c:pt>
                <c:pt idx="8">
                  <c:v>Education</c:v>
                </c:pt>
                <c:pt idx="9">
                  <c:v>Other health</c:v>
                </c:pt>
                <c:pt idx="10">
                  <c:v>Nursing</c:v>
                </c:pt>
                <c:pt idx="11">
                  <c:v>Commerce</c:v>
                </c:pt>
                <c:pt idx="12">
                  <c:v>Humanities</c:v>
                </c:pt>
              </c:strCache>
            </c:strRef>
          </c:cat>
          <c:val>
            <c:numRef>
              <c:f>Sheet1!$C$2:$C$14</c:f>
              <c:numCache>
                <c:formatCode>General</c:formatCode>
                <c:ptCount val="13"/>
                <c:pt idx="0">
                  <c:v>6.6399229187125943</c:v>
                </c:pt>
                <c:pt idx="1">
                  <c:v>1.4730678722970594</c:v>
                </c:pt>
                <c:pt idx="2">
                  <c:v>0.93757527469473212</c:v>
                </c:pt>
                <c:pt idx="3">
                  <c:v>11.605736626581926</c:v>
                </c:pt>
                <c:pt idx="4">
                  <c:v>3.5511126757953639</c:v>
                </c:pt>
                <c:pt idx="5">
                  <c:v>2.5486853564083085</c:v>
                </c:pt>
                <c:pt idx="6">
                  <c:v>3.7567863032481608</c:v>
                </c:pt>
                <c:pt idx="7">
                  <c:v>12.684133484037133</c:v>
                </c:pt>
                <c:pt idx="8">
                  <c:v>5.4410865496859309</c:v>
                </c:pt>
                <c:pt idx="9">
                  <c:v>8.7179677222108989</c:v>
                </c:pt>
                <c:pt idx="10">
                  <c:v>2.6246548944764587</c:v>
                </c:pt>
                <c:pt idx="11">
                  <c:v>21.811595545590986</c:v>
                </c:pt>
                <c:pt idx="12">
                  <c:v>18.207674776260447</c:v>
                </c:pt>
              </c:numCache>
            </c:numRef>
          </c:val>
          <c:extLst>
            <c:ext xmlns:c16="http://schemas.microsoft.com/office/drawing/2014/chart" uri="{C3380CC4-5D6E-409C-BE32-E72D297353CC}">
              <c16:uniqueId val="{00000006-DEB2-4D56-9DA7-FE1AF632FA3A}"/>
            </c:ext>
          </c:extLst>
        </c:ser>
        <c:ser>
          <c:idx val="0"/>
          <c:order val="1"/>
          <c:tx>
            <c:strRef>
              <c:f>Sheet1!$B$1</c:f>
              <c:strCache>
                <c:ptCount val="1"/>
                <c:pt idx="0">
                  <c:v>Female</c:v>
                </c:pt>
              </c:strCache>
            </c:strRef>
          </c:tx>
          <c:spPr>
            <a:solidFill>
              <a:schemeClr val="tx2"/>
            </a:solidFill>
            <a:ln w="9525">
              <a:solidFill>
                <a:srgbClr val="FFFFFF"/>
              </a:solidFill>
            </a:ln>
          </c:spPr>
          <c:invertIfNegative val="0"/>
          <c:cat>
            <c:strRef>
              <c:f>Sheet1!$A$2:$A$14</c:f>
              <c:strCache>
                <c:ptCount val="13"/>
                <c:pt idx="0">
                  <c:v>IT</c:v>
                </c:pt>
                <c:pt idx="1">
                  <c:v>Agriculture</c:v>
                </c:pt>
                <c:pt idx="2">
                  <c:v>Medical</c:v>
                </c:pt>
                <c:pt idx="3">
                  <c:v>Engineering</c:v>
                </c:pt>
                <c:pt idx="4">
                  <c:v>Architecture</c:v>
                </c:pt>
                <c:pt idx="5">
                  <c:v>Law</c:v>
                </c:pt>
                <c:pt idx="6">
                  <c:v>Creative arts</c:v>
                </c:pt>
                <c:pt idx="7">
                  <c:v>Science</c:v>
                </c:pt>
                <c:pt idx="8">
                  <c:v>Education</c:v>
                </c:pt>
                <c:pt idx="9">
                  <c:v>Other health</c:v>
                </c:pt>
                <c:pt idx="10">
                  <c:v>Nursing</c:v>
                </c:pt>
                <c:pt idx="11">
                  <c:v>Commerce</c:v>
                </c:pt>
                <c:pt idx="12">
                  <c:v>Humanities</c:v>
                </c:pt>
              </c:strCache>
            </c:strRef>
          </c:cat>
          <c:val>
            <c:numRef>
              <c:f>Sheet1!$B$2:$B$14</c:f>
              <c:numCache>
                <c:formatCode>General</c:formatCode>
                <c:ptCount val="13"/>
                <c:pt idx="0">
                  <c:v>0.76159689241861883</c:v>
                </c:pt>
                <c:pt idx="1">
                  <c:v>1.2425004323475808</c:v>
                </c:pt>
                <c:pt idx="2">
                  <c:v>1.4739726756328904</c:v>
                </c:pt>
                <c:pt idx="3">
                  <c:v>1.5238589349616209</c:v>
                </c:pt>
                <c:pt idx="4">
                  <c:v>1.6475768580968724</c:v>
                </c:pt>
                <c:pt idx="5">
                  <c:v>3.0290936664405157</c:v>
                </c:pt>
                <c:pt idx="6">
                  <c:v>4.304186454882867</c:v>
                </c:pt>
                <c:pt idx="7">
                  <c:v>10.052413829801386</c:v>
                </c:pt>
                <c:pt idx="8">
                  <c:v>11.25234465418845</c:v>
                </c:pt>
                <c:pt idx="9">
                  <c:v>11.441247289513242</c:v>
                </c:pt>
                <c:pt idx="10">
                  <c:v>12.86466855569302</c:v>
                </c:pt>
                <c:pt idx="11">
                  <c:v>13.31896609064666</c:v>
                </c:pt>
                <c:pt idx="12">
                  <c:v>27.087573665376276</c:v>
                </c:pt>
              </c:numCache>
            </c:numRef>
          </c:val>
          <c:extLst>
            <c:ext xmlns:c16="http://schemas.microsoft.com/office/drawing/2014/chart" uri="{C3380CC4-5D6E-409C-BE32-E72D297353CC}">
              <c16:uniqueId val="{00000004-DEB2-4D56-9DA7-FE1AF632FA3A}"/>
            </c:ext>
          </c:extLst>
        </c:ser>
        <c:dLbls>
          <c:showLegendKey val="0"/>
          <c:showVal val="0"/>
          <c:showCatName val="0"/>
          <c:showSerName val="0"/>
          <c:showPercent val="0"/>
          <c:showBubbleSize val="0"/>
        </c:dLbls>
        <c:gapWidth val="100"/>
        <c:overlap val="-5"/>
        <c:axId val="342402176"/>
        <c:axId val="342778624"/>
      </c:barChart>
      <c:catAx>
        <c:axId val="342402176"/>
        <c:scaling>
          <c:orientation val="minMax"/>
        </c:scaling>
        <c:delete val="0"/>
        <c:axPos val="l"/>
        <c:numFmt formatCode="General" sourceLinked="1"/>
        <c:majorTickMark val="none"/>
        <c:minorTickMark val="none"/>
        <c:tickLblPos val="nextTo"/>
        <c:spPr>
          <a:ln>
            <a:solidFill>
              <a:schemeClr val="tx1"/>
            </a:solidFill>
          </a:ln>
        </c:spPr>
        <c:txPr>
          <a:bodyPr/>
          <a:lstStyle/>
          <a:p>
            <a:pPr>
              <a:defRPr sz="1800"/>
            </a:pPr>
            <a:endParaRPr lang="en-US"/>
          </a:p>
        </c:txPr>
        <c:crossAx val="342778624"/>
        <c:crosses val="autoZero"/>
        <c:auto val="1"/>
        <c:lblAlgn val="ctr"/>
        <c:lblOffset val="100"/>
        <c:noMultiLvlLbl val="0"/>
      </c:catAx>
      <c:valAx>
        <c:axId val="342778624"/>
        <c:scaling>
          <c:orientation val="minMax"/>
        </c:scaling>
        <c:delete val="0"/>
        <c:axPos val="b"/>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4240217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areaChart>
        <c:grouping val="standard"/>
        <c:varyColors val="0"/>
        <c:ser>
          <c:idx val="0"/>
          <c:order val="0"/>
          <c:tx>
            <c:strRef>
              <c:f>Sheet1!$B$1</c:f>
              <c:strCache>
                <c:ptCount val="1"/>
                <c:pt idx="0">
                  <c:v>Pension</c:v>
                </c:pt>
              </c:strCache>
            </c:strRef>
          </c:tx>
          <c:spPr>
            <a:solidFill>
              <a:srgbClr val="A02226"/>
            </a:solidFill>
            <a:ln w="9525">
              <a:solidFill>
                <a:srgbClr val="FFFFFF"/>
              </a:solidFill>
            </a:ln>
          </c:spPr>
          <c:cat>
            <c:numRef>
              <c:f>Sheet1!$A$2:$A$27</c:f>
              <c:numCache>
                <c:formatCode>General</c:formatCode>
                <c:ptCount val="26"/>
                <c:pt idx="0">
                  <c:v>40</c:v>
                </c:pt>
                <c:pt idx="1">
                  <c:v>41</c:v>
                </c:pt>
                <c:pt idx="2">
                  <c:v>42</c:v>
                </c:pt>
                <c:pt idx="3">
                  <c:v>43</c:v>
                </c:pt>
                <c:pt idx="4">
                  <c:v>44</c:v>
                </c:pt>
                <c:pt idx="5">
                  <c:v>45</c:v>
                </c:pt>
                <c:pt idx="6">
                  <c:v>46</c:v>
                </c:pt>
                <c:pt idx="7">
                  <c:v>47</c:v>
                </c:pt>
                <c:pt idx="8">
                  <c:v>48</c:v>
                </c:pt>
                <c:pt idx="9">
                  <c:v>49</c:v>
                </c:pt>
                <c:pt idx="10">
                  <c:v>50</c:v>
                </c:pt>
                <c:pt idx="11">
                  <c:v>51</c:v>
                </c:pt>
                <c:pt idx="12">
                  <c:v>52</c:v>
                </c:pt>
                <c:pt idx="13">
                  <c:v>53</c:v>
                </c:pt>
                <c:pt idx="14">
                  <c:v>54</c:v>
                </c:pt>
                <c:pt idx="15">
                  <c:v>55</c:v>
                </c:pt>
                <c:pt idx="16">
                  <c:v>56</c:v>
                </c:pt>
                <c:pt idx="17">
                  <c:v>57</c:v>
                </c:pt>
                <c:pt idx="18">
                  <c:v>58</c:v>
                </c:pt>
                <c:pt idx="19">
                  <c:v>59</c:v>
                </c:pt>
                <c:pt idx="20">
                  <c:v>60</c:v>
                </c:pt>
                <c:pt idx="21">
                  <c:v>61</c:v>
                </c:pt>
                <c:pt idx="22">
                  <c:v>62</c:v>
                </c:pt>
                <c:pt idx="23">
                  <c:v>63</c:v>
                </c:pt>
                <c:pt idx="24">
                  <c:v>64</c:v>
                </c:pt>
                <c:pt idx="25">
                  <c:v>65</c:v>
                </c:pt>
              </c:numCache>
            </c:numRef>
          </c:cat>
          <c:val>
            <c:numRef>
              <c:f>Sheet1!$B$2:$B$27</c:f>
              <c:numCache>
                <c:formatCode>General</c:formatCode>
                <c:ptCount val="26"/>
                <c:pt idx="17">
                  <c:v>1</c:v>
                </c:pt>
                <c:pt idx="18">
                  <c:v>1</c:v>
                </c:pt>
                <c:pt idx="19">
                  <c:v>1</c:v>
                </c:pt>
                <c:pt idx="20">
                  <c:v>1</c:v>
                </c:pt>
                <c:pt idx="21">
                  <c:v>1</c:v>
                </c:pt>
                <c:pt idx="22">
                  <c:v>1</c:v>
                </c:pt>
                <c:pt idx="23">
                  <c:v>1</c:v>
                </c:pt>
                <c:pt idx="24">
                  <c:v>1</c:v>
                </c:pt>
                <c:pt idx="25">
                  <c:v>1</c:v>
                </c:pt>
              </c:numCache>
            </c:numRef>
          </c:val>
          <c:extLst>
            <c:ext xmlns:c16="http://schemas.microsoft.com/office/drawing/2014/chart" uri="{C3380CC4-5D6E-409C-BE32-E72D297353CC}">
              <c16:uniqueId val="{00000004-8D57-44E4-A006-D0C0291B2316}"/>
            </c:ext>
          </c:extLst>
        </c:ser>
        <c:ser>
          <c:idx val="1"/>
          <c:order val="1"/>
          <c:tx>
            <c:strRef>
              <c:f>Sheet1!$C$1</c:f>
              <c:strCache>
                <c:ptCount val="1"/>
                <c:pt idx="0">
                  <c:v>Preservation age</c:v>
                </c:pt>
              </c:strCache>
            </c:strRef>
          </c:tx>
          <c:spPr>
            <a:solidFill>
              <a:srgbClr val="F68B33"/>
            </a:solidFill>
            <a:ln w="9525">
              <a:solidFill>
                <a:srgbClr val="FFFFFF"/>
              </a:solidFill>
            </a:ln>
          </c:spPr>
          <c:cat>
            <c:numRef>
              <c:f>Sheet1!$A$2:$A$27</c:f>
              <c:numCache>
                <c:formatCode>General</c:formatCode>
                <c:ptCount val="26"/>
                <c:pt idx="0">
                  <c:v>40</c:v>
                </c:pt>
                <c:pt idx="1">
                  <c:v>41</c:v>
                </c:pt>
                <c:pt idx="2">
                  <c:v>42</c:v>
                </c:pt>
                <c:pt idx="3">
                  <c:v>43</c:v>
                </c:pt>
                <c:pt idx="4">
                  <c:v>44</c:v>
                </c:pt>
                <c:pt idx="5">
                  <c:v>45</c:v>
                </c:pt>
                <c:pt idx="6">
                  <c:v>46</c:v>
                </c:pt>
                <c:pt idx="7">
                  <c:v>47</c:v>
                </c:pt>
                <c:pt idx="8">
                  <c:v>48</c:v>
                </c:pt>
                <c:pt idx="9">
                  <c:v>49</c:v>
                </c:pt>
                <c:pt idx="10">
                  <c:v>50</c:v>
                </c:pt>
                <c:pt idx="11">
                  <c:v>51</c:v>
                </c:pt>
                <c:pt idx="12">
                  <c:v>52</c:v>
                </c:pt>
                <c:pt idx="13">
                  <c:v>53</c:v>
                </c:pt>
                <c:pt idx="14">
                  <c:v>54</c:v>
                </c:pt>
                <c:pt idx="15">
                  <c:v>55</c:v>
                </c:pt>
                <c:pt idx="16">
                  <c:v>56</c:v>
                </c:pt>
                <c:pt idx="17">
                  <c:v>57</c:v>
                </c:pt>
                <c:pt idx="18">
                  <c:v>58</c:v>
                </c:pt>
                <c:pt idx="19">
                  <c:v>59</c:v>
                </c:pt>
                <c:pt idx="20">
                  <c:v>60</c:v>
                </c:pt>
                <c:pt idx="21">
                  <c:v>61</c:v>
                </c:pt>
                <c:pt idx="22">
                  <c:v>62</c:v>
                </c:pt>
                <c:pt idx="23">
                  <c:v>63</c:v>
                </c:pt>
                <c:pt idx="24">
                  <c:v>64</c:v>
                </c:pt>
                <c:pt idx="25">
                  <c:v>65</c:v>
                </c:pt>
              </c:numCache>
            </c:numRef>
          </c:cat>
          <c:val>
            <c:numRef>
              <c:f>Sheet1!$C$2:$C$27</c:f>
              <c:numCache>
                <c:formatCode>General</c:formatCode>
                <c:ptCount val="26"/>
                <c:pt idx="2">
                  <c:v>1</c:v>
                </c:pt>
                <c:pt idx="3">
                  <c:v>1</c:v>
                </c:pt>
                <c:pt idx="4">
                  <c:v>1</c:v>
                </c:pt>
                <c:pt idx="5">
                  <c:v>1</c:v>
                </c:pt>
                <c:pt idx="6">
                  <c:v>1</c:v>
                </c:pt>
              </c:numCache>
            </c:numRef>
          </c:val>
          <c:extLst>
            <c:ext xmlns:c16="http://schemas.microsoft.com/office/drawing/2014/chart" uri="{C3380CC4-5D6E-409C-BE32-E72D297353CC}">
              <c16:uniqueId val="{00000006-8D57-44E4-A006-D0C0291B2316}"/>
            </c:ext>
          </c:extLst>
        </c:ser>
        <c:dLbls>
          <c:showLegendKey val="0"/>
          <c:showVal val="0"/>
          <c:showCatName val="0"/>
          <c:showSerName val="0"/>
          <c:showPercent val="0"/>
          <c:showBubbleSize val="0"/>
        </c:dLbls>
        <c:axId val="331917184"/>
        <c:axId val="331948800"/>
      </c:areaChart>
      <c:catAx>
        <c:axId val="331917184"/>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331948800"/>
        <c:crosses val="autoZero"/>
        <c:auto val="1"/>
        <c:lblAlgn val="ctr"/>
        <c:lblOffset val="100"/>
        <c:noMultiLvlLbl val="0"/>
      </c:catAx>
      <c:valAx>
        <c:axId val="331948800"/>
        <c:scaling>
          <c:orientation val="minMax"/>
          <c:max val="1"/>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7184"/>
        <c:crosses val="autoZero"/>
        <c:crossBetween val="midCat"/>
        <c:majorUnit val="1"/>
      </c:valAx>
    </c:plotArea>
    <c:plotVisOnly val="1"/>
    <c:dispBlanksAs val="zero"/>
    <c:showDLblsOverMax val="0"/>
  </c:chart>
  <c:txPr>
    <a:bodyPr/>
    <a:lstStyle/>
    <a:p>
      <a:pPr>
        <a:defRPr sz="1800"/>
      </a:pPr>
      <a:endParaRPr lang="en-US"/>
    </a:p>
  </c:txPr>
  <c:externalData r:id="rId2">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areaChart>
        <c:grouping val="standard"/>
        <c:varyColors val="0"/>
        <c:ser>
          <c:idx val="0"/>
          <c:order val="0"/>
          <c:tx>
            <c:strRef>
              <c:f>Sheet1!$B$1</c:f>
              <c:strCache>
                <c:ptCount val="1"/>
                <c:pt idx="0">
                  <c:v>Pension</c:v>
                </c:pt>
              </c:strCache>
            </c:strRef>
          </c:tx>
          <c:spPr>
            <a:solidFill>
              <a:srgbClr val="A02226"/>
            </a:solidFill>
            <a:ln w="9525">
              <a:solidFill>
                <a:srgbClr val="FFFFFF"/>
              </a:solidFill>
            </a:ln>
          </c:spPr>
          <c:cat>
            <c:numRef>
              <c:f>Sheet1!$A$2:$A$27</c:f>
              <c:numCache>
                <c:formatCode>General</c:formatCode>
                <c:ptCount val="26"/>
                <c:pt idx="0">
                  <c:v>40</c:v>
                </c:pt>
                <c:pt idx="1">
                  <c:v>41</c:v>
                </c:pt>
                <c:pt idx="2">
                  <c:v>42</c:v>
                </c:pt>
                <c:pt idx="3">
                  <c:v>43</c:v>
                </c:pt>
                <c:pt idx="4">
                  <c:v>44</c:v>
                </c:pt>
                <c:pt idx="5">
                  <c:v>45</c:v>
                </c:pt>
                <c:pt idx="6">
                  <c:v>46</c:v>
                </c:pt>
                <c:pt idx="7">
                  <c:v>47</c:v>
                </c:pt>
                <c:pt idx="8">
                  <c:v>48</c:v>
                </c:pt>
                <c:pt idx="9">
                  <c:v>49</c:v>
                </c:pt>
                <c:pt idx="10">
                  <c:v>50</c:v>
                </c:pt>
                <c:pt idx="11">
                  <c:v>51</c:v>
                </c:pt>
                <c:pt idx="12">
                  <c:v>52</c:v>
                </c:pt>
                <c:pt idx="13">
                  <c:v>53</c:v>
                </c:pt>
                <c:pt idx="14">
                  <c:v>54</c:v>
                </c:pt>
                <c:pt idx="15">
                  <c:v>55</c:v>
                </c:pt>
                <c:pt idx="16">
                  <c:v>56</c:v>
                </c:pt>
                <c:pt idx="17">
                  <c:v>57</c:v>
                </c:pt>
                <c:pt idx="18">
                  <c:v>58</c:v>
                </c:pt>
                <c:pt idx="19">
                  <c:v>59</c:v>
                </c:pt>
                <c:pt idx="20">
                  <c:v>60</c:v>
                </c:pt>
                <c:pt idx="21">
                  <c:v>61</c:v>
                </c:pt>
                <c:pt idx="22">
                  <c:v>62</c:v>
                </c:pt>
                <c:pt idx="23">
                  <c:v>63</c:v>
                </c:pt>
                <c:pt idx="24">
                  <c:v>64</c:v>
                </c:pt>
                <c:pt idx="25">
                  <c:v>65</c:v>
                </c:pt>
              </c:numCache>
            </c:numRef>
          </c:cat>
          <c:val>
            <c:numRef>
              <c:f>Sheet1!$B$2:$B$27</c:f>
              <c:numCache>
                <c:formatCode>General</c:formatCode>
                <c:ptCount val="26"/>
                <c:pt idx="22">
                  <c:v>1</c:v>
                </c:pt>
                <c:pt idx="23">
                  <c:v>1</c:v>
                </c:pt>
                <c:pt idx="24">
                  <c:v>1</c:v>
                </c:pt>
                <c:pt idx="25">
                  <c:v>1</c:v>
                </c:pt>
              </c:numCache>
            </c:numRef>
          </c:val>
          <c:extLst>
            <c:ext xmlns:c16="http://schemas.microsoft.com/office/drawing/2014/chart" uri="{C3380CC4-5D6E-409C-BE32-E72D297353CC}">
              <c16:uniqueId val="{00000000-9C93-D041-955F-2DD1475B4DEF}"/>
            </c:ext>
          </c:extLst>
        </c:ser>
        <c:ser>
          <c:idx val="1"/>
          <c:order val="1"/>
          <c:tx>
            <c:strRef>
              <c:f>Sheet1!$C$1</c:f>
              <c:strCache>
                <c:ptCount val="1"/>
                <c:pt idx="0">
                  <c:v>Preservation age</c:v>
                </c:pt>
              </c:strCache>
            </c:strRef>
          </c:tx>
          <c:spPr>
            <a:solidFill>
              <a:srgbClr val="F68B33"/>
            </a:solidFill>
            <a:ln w="9525">
              <a:solidFill>
                <a:srgbClr val="FFFFFF"/>
              </a:solidFill>
            </a:ln>
          </c:spPr>
          <c:cat>
            <c:numRef>
              <c:f>Sheet1!$A$2:$A$27</c:f>
              <c:numCache>
                <c:formatCode>General</c:formatCode>
                <c:ptCount val="26"/>
                <c:pt idx="0">
                  <c:v>40</c:v>
                </c:pt>
                <c:pt idx="1">
                  <c:v>41</c:v>
                </c:pt>
                <c:pt idx="2">
                  <c:v>42</c:v>
                </c:pt>
                <c:pt idx="3">
                  <c:v>43</c:v>
                </c:pt>
                <c:pt idx="4">
                  <c:v>44</c:v>
                </c:pt>
                <c:pt idx="5">
                  <c:v>45</c:v>
                </c:pt>
                <c:pt idx="6">
                  <c:v>46</c:v>
                </c:pt>
                <c:pt idx="7">
                  <c:v>47</c:v>
                </c:pt>
                <c:pt idx="8">
                  <c:v>48</c:v>
                </c:pt>
                <c:pt idx="9">
                  <c:v>49</c:v>
                </c:pt>
                <c:pt idx="10">
                  <c:v>50</c:v>
                </c:pt>
                <c:pt idx="11">
                  <c:v>51</c:v>
                </c:pt>
                <c:pt idx="12">
                  <c:v>52</c:v>
                </c:pt>
                <c:pt idx="13">
                  <c:v>53</c:v>
                </c:pt>
                <c:pt idx="14">
                  <c:v>54</c:v>
                </c:pt>
                <c:pt idx="15">
                  <c:v>55</c:v>
                </c:pt>
                <c:pt idx="16">
                  <c:v>56</c:v>
                </c:pt>
                <c:pt idx="17">
                  <c:v>57</c:v>
                </c:pt>
                <c:pt idx="18">
                  <c:v>58</c:v>
                </c:pt>
                <c:pt idx="19">
                  <c:v>59</c:v>
                </c:pt>
                <c:pt idx="20">
                  <c:v>60</c:v>
                </c:pt>
                <c:pt idx="21">
                  <c:v>61</c:v>
                </c:pt>
                <c:pt idx="22">
                  <c:v>62</c:v>
                </c:pt>
                <c:pt idx="23">
                  <c:v>63</c:v>
                </c:pt>
                <c:pt idx="24">
                  <c:v>64</c:v>
                </c:pt>
                <c:pt idx="25">
                  <c:v>65</c:v>
                </c:pt>
              </c:numCache>
            </c:numRef>
          </c:cat>
          <c:val>
            <c:numRef>
              <c:f>Sheet1!$C$2:$C$27</c:f>
              <c:numCache>
                <c:formatCode>General</c:formatCode>
                <c:ptCount val="26"/>
                <c:pt idx="7">
                  <c:v>1</c:v>
                </c:pt>
                <c:pt idx="8">
                  <c:v>1</c:v>
                </c:pt>
                <c:pt idx="9">
                  <c:v>1</c:v>
                </c:pt>
                <c:pt idx="10">
                  <c:v>1</c:v>
                </c:pt>
                <c:pt idx="11">
                  <c:v>1</c:v>
                </c:pt>
              </c:numCache>
            </c:numRef>
          </c:val>
          <c:extLst>
            <c:ext xmlns:c16="http://schemas.microsoft.com/office/drawing/2014/chart" uri="{C3380CC4-5D6E-409C-BE32-E72D297353CC}">
              <c16:uniqueId val="{00000001-9C93-D041-955F-2DD1475B4DEF}"/>
            </c:ext>
          </c:extLst>
        </c:ser>
        <c:dLbls>
          <c:showLegendKey val="0"/>
          <c:showVal val="0"/>
          <c:showCatName val="0"/>
          <c:showSerName val="0"/>
          <c:showPercent val="0"/>
          <c:showBubbleSize val="0"/>
        </c:dLbls>
        <c:axId val="331917184"/>
        <c:axId val="331948800"/>
      </c:areaChart>
      <c:catAx>
        <c:axId val="331917184"/>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331948800"/>
        <c:crosses val="autoZero"/>
        <c:auto val="1"/>
        <c:lblAlgn val="ctr"/>
        <c:lblOffset val="100"/>
        <c:noMultiLvlLbl val="0"/>
      </c:catAx>
      <c:valAx>
        <c:axId val="331948800"/>
        <c:scaling>
          <c:orientation val="minMax"/>
          <c:max val="1"/>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7184"/>
        <c:crosses val="autoZero"/>
        <c:crossBetween val="midCat"/>
        <c:majorUnit val="1"/>
      </c:valAx>
    </c:plotArea>
    <c:plotVisOnly val="1"/>
    <c:dispBlanksAs val="zero"/>
    <c:showDLblsOverMax val="0"/>
  </c:chart>
  <c:txPr>
    <a:bodyPr/>
    <a:lstStyle/>
    <a:p>
      <a:pPr>
        <a:defRPr sz="1800"/>
      </a:pPr>
      <a:endParaRPr lang="en-US"/>
    </a:p>
  </c:txPr>
  <c:externalData r:id="rId2">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areaChart>
        <c:grouping val="standard"/>
        <c:varyColors val="0"/>
        <c:ser>
          <c:idx val="0"/>
          <c:order val="0"/>
          <c:tx>
            <c:strRef>
              <c:f>Sheet1!$B$1</c:f>
              <c:strCache>
                <c:ptCount val="1"/>
                <c:pt idx="0">
                  <c:v>Pension</c:v>
                </c:pt>
              </c:strCache>
            </c:strRef>
          </c:tx>
          <c:spPr>
            <a:solidFill>
              <a:srgbClr val="A02226"/>
            </a:solidFill>
            <a:ln w="9525">
              <a:solidFill>
                <a:srgbClr val="FFFFFF"/>
              </a:solidFill>
            </a:ln>
          </c:spPr>
          <c:cat>
            <c:numRef>
              <c:f>Sheet1!$A$2:$A$27</c:f>
              <c:numCache>
                <c:formatCode>General</c:formatCode>
                <c:ptCount val="26"/>
                <c:pt idx="0">
                  <c:v>40</c:v>
                </c:pt>
                <c:pt idx="1">
                  <c:v>41</c:v>
                </c:pt>
                <c:pt idx="2">
                  <c:v>42</c:v>
                </c:pt>
                <c:pt idx="3">
                  <c:v>43</c:v>
                </c:pt>
                <c:pt idx="4">
                  <c:v>44</c:v>
                </c:pt>
                <c:pt idx="5">
                  <c:v>45</c:v>
                </c:pt>
                <c:pt idx="6">
                  <c:v>46</c:v>
                </c:pt>
                <c:pt idx="7">
                  <c:v>47</c:v>
                </c:pt>
                <c:pt idx="8">
                  <c:v>48</c:v>
                </c:pt>
                <c:pt idx="9">
                  <c:v>49</c:v>
                </c:pt>
                <c:pt idx="10">
                  <c:v>50</c:v>
                </c:pt>
                <c:pt idx="11">
                  <c:v>51</c:v>
                </c:pt>
                <c:pt idx="12">
                  <c:v>52</c:v>
                </c:pt>
                <c:pt idx="13">
                  <c:v>53</c:v>
                </c:pt>
                <c:pt idx="14">
                  <c:v>54</c:v>
                </c:pt>
                <c:pt idx="15">
                  <c:v>55</c:v>
                </c:pt>
                <c:pt idx="16">
                  <c:v>56</c:v>
                </c:pt>
                <c:pt idx="17">
                  <c:v>57</c:v>
                </c:pt>
                <c:pt idx="18">
                  <c:v>58</c:v>
                </c:pt>
                <c:pt idx="19">
                  <c:v>59</c:v>
                </c:pt>
                <c:pt idx="20">
                  <c:v>60</c:v>
                </c:pt>
                <c:pt idx="21">
                  <c:v>61</c:v>
                </c:pt>
                <c:pt idx="22">
                  <c:v>62</c:v>
                </c:pt>
                <c:pt idx="23">
                  <c:v>63</c:v>
                </c:pt>
                <c:pt idx="24">
                  <c:v>64</c:v>
                </c:pt>
                <c:pt idx="25">
                  <c:v>65</c:v>
                </c:pt>
              </c:numCache>
            </c:numRef>
          </c:cat>
          <c:val>
            <c:numRef>
              <c:f>Sheet1!$B$2:$B$27</c:f>
              <c:numCache>
                <c:formatCode>General</c:formatCode>
                <c:ptCount val="26"/>
              </c:numCache>
            </c:numRef>
          </c:val>
          <c:extLst>
            <c:ext xmlns:c16="http://schemas.microsoft.com/office/drawing/2014/chart" uri="{C3380CC4-5D6E-409C-BE32-E72D297353CC}">
              <c16:uniqueId val="{00000000-9788-DC43-A6C3-D500F5793FEB}"/>
            </c:ext>
          </c:extLst>
        </c:ser>
        <c:ser>
          <c:idx val="1"/>
          <c:order val="1"/>
          <c:tx>
            <c:strRef>
              <c:f>Sheet1!$C$1</c:f>
              <c:strCache>
                <c:ptCount val="1"/>
                <c:pt idx="0">
                  <c:v>Preservation age</c:v>
                </c:pt>
              </c:strCache>
            </c:strRef>
          </c:tx>
          <c:spPr>
            <a:solidFill>
              <a:srgbClr val="F68B33"/>
            </a:solidFill>
            <a:ln w="9525">
              <a:solidFill>
                <a:srgbClr val="FFFFFF"/>
              </a:solidFill>
            </a:ln>
          </c:spPr>
          <c:cat>
            <c:numRef>
              <c:f>Sheet1!$A$2:$A$27</c:f>
              <c:numCache>
                <c:formatCode>General</c:formatCode>
                <c:ptCount val="26"/>
                <c:pt idx="0">
                  <c:v>40</c:v>
                </c:pt>
                <c:pt idx="1">
                  <c:v>41</c:v>
                </c:pt>
                <c:pt idx="2">
                  <c:v>42</c:v>
                </c:pt>
                <c:pt idx="3">
                  <c:v>43</c:v>
                </c:pt>
                <c:pt idx="4">
                  <c:v>44</c:v>
                </c:pt>
                <c:pt idx="5">
                  <c:v>45</c:v>
                </c:pt>
                <c:pt idx="6">
                  <c:v>46</c:v>
                </c:pt>
                <c:pt idx="7">
                  <c:v>47</c:v>
                </c:pt>
                <c:pt idx="8">
                  <c:v>48</c:v>
                </c:pt>
                <c:pt idx="9">
                  <c:v>49</c:v>
                </c:pt>
                <c:pt idx="10">
                  <c:v>50</c:v>
                </c:pt>
                <c:pt idx="11">
                  <c:v>51</c:v>
                </c:pt>
                <c:pt idx="12">
                  <c:v>52</c:v>
                </c:pt>
                <c:pt idx="13">
                  <c:v>53</c:v>
                </c:pt>
                <c:pt idx="14">
                  <c:v>54</c:v>
                </c:pt>
                <c:pt idx="15">
                  <c:v>55</c:v>
                </c:pt>
                <c:pt idx="16">
                  <c:v>56</c:v>
                </c:pt>
                <c:pt idx="17">
                  <c:v>57</c:v>
                </c:pt>
                <c:pt idx="18">
                  <c:v>58</c:v>
                </c:pt>
                <c:pt idx="19">
                  <c:v>59</c:v>
                </c:pt>
                <c:pt idx="20">
                  <c:v>60</c:v>
                </c:pt>
                <c:pt idx="21">
                  <c:v>61</c:v>
                </c:pt>
                <c:pt idx="22">
                  <c:v>62</c:v>
                </c:pt>
                <c:pt idx="23">
                  <c:v>63</c:v>
                </c:pt>
                <c:pt idx="24">
                  <c:v>64</c:v>
                </c:pt>
                <c:pt idx="25">
                  <c:v>65</c:v>
                </c:pt>
              </c:numCache>
            </c:numRef>
          </c:cat>
          <c:val>
            <c:numRef>
              <c:f>Sheet1!$C$2:$C$27</c:f>
              <c:numCache>
                <c:formatCode>General</c:formatCode>
                <c:ptCount val="26"/>
                <c:pt idx="12">
                  <c:v>1</c:v>
                </c:pt>
                <c:pt idx="13">
                  <c:v>1</c:v>
                </c:pt>
                <c:pt idx="14">
                  <c:v>1</c:v>
                </c:pt>
                <c:pt idx="15">
                  <c:v>1</c:v>
                </c:pt>
                <c:pt idx="16">
                  <c:v>1</c:v>
                </c:pt>
              </c:numCache>
            </c:numRef>
          </c:val>
          <c:extLst>
            <c:ext xmlns:c16="http://schemas.microsoft.com/office/drawing/2014/chart" uri="{C3380CC4-5D6E-409C-BE32-E72D297353CC}">
              <c16:uniqueId val="{00000001-9788-DC43-A6C3-D500F5793FEB}"/>
            </c:ext>
          </c:extLst>
        </c:ser>
        <c:dLbls>
          <c:showLegendKey val="0"/>
          <c:showVal val="0"/>
          <c:showCatName val="0"/>
          <c:showSerName val="0"/>
          <c:showPercent val="0"/>
          <c:showBubbleSize val="0"/>
        </c:dLbls>
        <c:axId val="331917184"/>
        <c:axId val="331948800"/>
      </c:areaChart>
      <c:catAx>
        <c:axId val="331917184"/>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331948800"/>
        <c:crosses val="autoZero"/>
        <c:auto val="1"/>
        <c:lblAlgn val="ctr"/>
        <c:lblOffset val="100"/>
        <c:noMultiLvlLbl val="0"/>
      </c:catAx>
      <c:valAx>
        <c:axId val="331948800"/>
        <c:scaling>
          <c:orientation val="minMax"/>
          <c:max val="1"/>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1800"/>
            </a:pPr>
            <a:endParaRPr lang="en-US"/>
          </a:p>
        </c:txPr>
        <c:crossAx val="331917184"/>
        <c:crosses val="autoZero"/>
        <c:crossBetween val="midCat"/>
        <c:majorUnit val="1"/>
      </c:valAx>
    </c:plotArea>
    <c:plotVisOnly val="1"/>
    <c:dispBlanksAs val="zero"/>
    <c:showDLblsOverMax val="0"/>
  </c:chart>
  <c:txPr>
    <a:bodyPr/>
    <a:lstStyle/>
    <a:p>
      <a:pPr>
        <a:defRPr sz="1800"/>
      </a:pPr>
      <a:endParaRPr lang="en-US"/>
    </a:p>
  </c:txPr>
  <c:externalData r:id="rId2">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4665354330708664"/>
          <c:h val="0.88585331000291634"/>
        </c:manualLayout>
      </c:layout>
      <c:lineChart>
        <c:grouping val="standard"/>
        <c:varyColors val="0"/>
        <c:ser>
          <c:idx val="0"/>
          <c:order val="0"/>
          <c:tx>
            <c:strRef>
              <c:f>Sheet1!$B$1</c:f>
              <c:strCache>
                <c:ptCount val="1"/>
                <c:pt idx="0">
                  <c:v>2006_Y12_50th percentile_Male</c:v>
                </c:pt>
              </c:strCache>
            </c:strRef>
          </c:tx>
          <c:spPr>
            <a:ln w="28575">
              <a:solidFill>
                <a:srgbClr val="D4582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37371.199805179232</c:v>
                </c:pt>
                <c:pt idx="1">
                  <c:v>38268.214860100205</c:v>
                </c:pt>
                <c:pt idx="2">
                  <c:v>39417.835941522259</c:v>
                </c:pt>
                <c:pt idx="3">
                  <c:v>40529.815769040302</c:v>
                </c:pt>
                <c:pt idx="4">
                  <c:v>41369.401960115938</c:v>
                </c:pt>
                <c:pt idx="5">
                  <c:v>41713.861202493601</c:v>
                </c:pt>
                <c:pt idx="6">
                  <c:v>42432.080107654474</c:v>
                </c:pt>
                <c:pt idx="7">
                  <c:v>42768.790757105991</c:v>
                </c:pt>
                <c:pt idx="8">
                  <c:v>44151.126817748314</c:v>
                </c:pt>
                <c:pt idx="9">
                  <c:v>44839.853062494731</c:v>
                </c:pt>
                <c:pt idx="10">
                  <c:v>45501.045616327698</c:v>
                </c:pt>
                <c:pt idx="11">
                  <c:v>45849.496627958732</c:v>
                </c:pt>
                <c:pt idx="12">
                  <c:v>46518.756217033042</c:v>
                </c:pt>
                <c:pt idx="13">
                  <c:v>46718.735714171016</c:v>
                </c:pt>
                <c:pt idx="14">
                  <c:v>47030.876891222855</c:v>
                </c:pt>
                <c:pt idx="15">
                  <c:v>46504.550249965607</c:v>
                </c:pt>
                <c:pt idx="16">
                  <c:v>45933.686265081247</c:v>
                </c:pt>
                <c:pt idx="17">
                  <c:v>45579.550110279146</c:v>
                </c:pt>
                <c:pt idx="18">
                  <c:v>45843.718582997695</c:v>
                </c:pt>
                <c:pt idx="19">
                  <c:v>46132.382676573434</c:v>
                </c:pt>
                <c:pt idx="20">
                  <c:v>45882.051614137279</c:v>
                </c:pt>
                <c:pt idx="21">
                  <c:v>45644.176486825709</c:v>
                </c:pt>
                <c:pt idx="22">
                  <c:v>45662.347009531768</c:v>
                </c:pt>
                <c:pt idx="23">
                  <c:v>44824.459746472763</c:v>
                </c:pt>
                <c:pt idx="24">
                  <c:v>44079.760231066219</c:v>
                </c:pt>
                <c:pt idx="25">
                  <c:v>43469.601109263254</c:v>
                </c:pt>
                <c:pt idx="26">
                  <c:v>43934.450034017369</c:v>
                </c:pt>
                <c:pt idx="27">
                  <c:v>43331.416006009968</c:v>
                </c:pt>
                <c:pt idx="28">
                  <c:v>42806.295102217984</c:v>
                </c:pt>
                <c:pt idx="29">
                  <c:v>42341.079899319317</c:v>
                </c:pt>
                <c:pt idx="30">
                  <c:v>41017.908854788366</c:v>
                </c:pt>
                <c:pt idx="31">
                  <c:v>40295.995385183836</c:v>
                </c:pt>
                <c:pt idx="32">
                  <c:v>39315.751949110258</c:v>
                </c:pt>
                <c:pt idx="33">
                  <c:v>37978.095965772911</c:v>
                </c:pt>
                <c:pt idx="34">
                  <c:v>36886.823125354829</c:v>
                </c:pt>
                <c:pt idx="35">
                  <c:v>34941.858318003295</c:v>
                </c:pt>
                <c:pt idx="36">
                  <c:v>32582.717721976886</c:v>
                </c:pt>
                <c:pt idx="37">
                  <c:v>30491.59576526118</c:v>
                </c:pt>
                <c:pt idx="38">
                  <c:v>29402.658928917237</c:v>
                </c:pt>
                <c:pt idx="39">
                  <c:v>26543.123198303641</c:v>
                </c:pt>
                <c:pt idx="40">
                  <c:v>24042.117911357564</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2006_Y12_50th percentile_Female</c:v>
                </c:pt>
              </c:strCache>
            </c:strRef>
          </c:tx>
          <c:spPr>
            <a:ln w="28575">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31326.412444178553</c:v>
                </c:pt>
                <c:pt idx="1">
                  <c:v>31571.918317739692</c:v>
                </c:pt>
                <c:pt idx="2">
                  <c:v>31292.085020384355</c:v>
                </c:pt>
                <c:pt idx="3">
                  <c:v>29980.842804875148</c:v>
                </c:pt>
                <c:pt idx="4">
                  <c:v>29459.273902492729</c:v>
                </c:pt>
                <c:pt idx="5">
                  <c:v>28031.046161521826</c:v>
                </c:pt>
                <c:pt idx="6">
                  <c:v>27437.049276611699</c:v>
                </c:pt>
                <c:pt idx="7">
                  <c:v>27209.815985489931</c:v>
                </c:pt>
                <c:pt idx="8">
                  <c:v>26827.383484670398</c:v>
                </c:pt>
                <c:pt idx="9">
                  <c:v>27012.397132918439</c:v>
                </c:pt>
                <c:pt idx="10">
                  <c:v>26841.963675566873</c:v>
                </c:pt>
                <c:pt idx="11">
                  <c:v>26553.811230722335</c:v>
                </c:pt>
                <c:pt idx="12">
                  <c:v>27139.607655730921</c:v>
                </c:pt>
                <c:pt idx="13">
                  <c:v>27529.375527290827</c:v>
                </c:pt>
                <c:pt idx="14">
                  <c:v>27698.00806820712</c:v>
                </c:pt>
                <c:pt idx="15">
                  <c:v>28081.876970323243</c:v>
                </c:pt>
                <c:pt idx="16">
                  <c:v>28717.400702032231</c:v>
                </c:pt>
                <c:pt idx="17">
                  <c:v>29100.341933854859</c:v>
                </c:pt>
                <c:pt idx="18">
                  <c:v>28624.648070639352</c:v>
                </c:pt>
                <c:pt idx="19">
                  <c:v>29545.589337564434</c:v>
                </c:pt>
                <c:pt idx="20">
                  <c:v>29589.444344469743</c:v>
                </c:pt>
                <c:pt idx="21">
                  <c:v>29928.667097278936</c:v>
                </c:pt>
                <c:pt idx="22">
                  <c:v>29776.480559369906</c:v>
                </c:pt>
                <c:pt idx="23">
                  <c:v>29334.234384873376</c:v>
                </c:pt>
                <c:pt idx="24">
                  <c:v>29434.189053381284</c:v>
                </c:pt>
                <c:pt idx="25">
                  <c:v>29133.649702703617</c:v>
                </c:pt>
                <c:pt idx="26">
                  <c:v>28539.061743760678</c:v>
                </c:pt>
                <c:pt idx="27">
                  <c:v>28571.123758615708</c:v>
                </c:pt>
                <c:pt idx="28">
                  <c:v>27644.815830677515</c:v>
                </c:pt>
                <c:pt idx="29">
                  <c:v>27360.060537104728</c:v>
                </c:pt>
                <c:pt idx="30">
                  <c:v>25812.55610757905</c:v>
                </c:pt>
                <c:pt idx="31">
                  <c:v>25069.190513246253</c:v>
                </c:pt>
                <c:pt idx="32">
                  <c:v>23714.188924275924</c:v>
                </c:pt>
                <c:pt idx="33">
                  <c:v>22857.663495800221</c:v>
                </c:pt>
                <c:pt idx="34">
                  <c:v>21605.848520057134</c:v>
                </c:pt>
                <c:pt idx="35">
                  <c:v>20709.181916973088</c:v>
                </c:pt>
                <c:pt idx="36">
                  <c:v>19621.791580613382</c:v>
                </c:pt>
                <c:pt idx="37">
                  <c:v>17850.568563517976</c:v>
                </c:pt>
                <c:pt idx="38">
                  <c:v>18738.016519395613</c:v>
                </c:pt>
                <c:pt idx="39">
                  <c:v>18629.813949789706</c:v>
                </c:pt>
                <c:pt idx="40">
                  <c:v>17873.26403121874</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2006_Bachelor_50th percentile_Male</c:v>
                </c:pt>
              </c:strCache>
            </c:strRef>
          </c:tx>
          <c:spPr>
            <a:ln w="28575">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44396.878223786131</c:v>
                </c:pt>
                <c:pt idx="1">
                  <c:v>46955.03173291462</c:v>
                </c:pt>
                <c:pt idx="2">
                  <c:v>49503.783154141936</c:v>
                </c:pt>
                <c:pt idx="3">
                  <c:v>51717.247711400312</c:v>
                </c:pt>
                <c:pt idx="4">
                  <c:v>54012.259369593477</c:v>
                </c:pt>
                <c:pt idx="5">
                  <c:v>55813.892020016494</c:v>
                </c:pt>
                <c:pt idx="6">
                  <c:v>59162.913733864465</c:v>
                </c:pt>
                <c:pt idx="7">
                  <c:v>64029.875481744355</c:v>
                </c:pt>
                <c:pt idx="8">
                  <c:v>65508.810057515628</c:v>
                </c:pt>
                <c:pt idx="9">
                  <c:v>66572.438959573206</c:v>
                </c:pt>
                <c:pt idx="10">
                  <c:v>67568.33674327677</c:v>
                </c:pt>
                <c:pt idx="11">
                  <c:v>68359.017781634175</c:v>
                </c:pt>
                <c:pt idx="12">
                  <c:v>70004.960717214883</c:v>
                </c:pt>
                <c:pt idx="13">
                  <c:v>69760.086495548036</c:v>
                </c:pt>
                <c:pt idx="14">
                  <c:v>70690.820719446085</c:v>
                </c:pt>
                <c:pt idx="15">
                  <c:v>70384.34939202528</c:v>
                </c:pt>
                <c:pt idx="16">
                  <c:v>70564.721129612648</c:v>
                </c:pt>
                <c:pt idx="17">
                  <c:v>69999.656274001332</c:v>
                </c:pt>
                <c:pt idx="18">
                  <c:v>69990.893993250327</c:v>
                </c:pt>
                <c:pt idx="19">
                  <c:v>70722.301433652538</c:v>
                </c:pt>
                <c:pt idx="20">
                  <c:v>70169.606089218025</c:v>
                </c:pt>
                <c:pt idx="21">
                  <c:v>70957.718310480763</c:v>
                </c:pt>
                <c:pt idx="22">
                  <c:v>70642.458853156058</c:v>
                </c:pt>
                <c:pt idx="23">
                  <c:v>69969.009698740963</c:v>
                </c:pt>
                <c:pt idx="24">
                  <c:v>69904.409796637105</c:v>
                </c:pt>
                <c:pt idx="25">
                  <c:v>68721.794914736412</c:v>
                </c:pt>
                <c:pt idx="26">
                  <c:v>68810.983057756457</c:v>
                </c:pt>
                <c:pt idx="27">
                  <c:v>68680.105674029284</c:v>
                </c:pt>
                <c:pt idx="28">
                  <c:v>68442.439111395011</c:v>
                </c:pt>
                <c:pt idx="29">
                  <c:v>68507.027471637848</c:v>
                </c:pt>
                <c:pt idx="30">
                  <c:v>66555.208968262436</c:v>
                </c:pt>
                <c:pt idx="31">
                  <c:v>65029.142951033617</c:v>
                </c:pt>
                <c:pt idx="32">
                  <c:v>63141.913008128606</c:v>
                </c:pt>
                <c:pt idx="33">
                  <c:v>61381.052060920214</c:v>
                </c:pt>
                <c:pt idx="34">
                  <c:v>58704.82129538992</c:v>
                </c:pt>
                <c:pt idx="35">
                  <c:v>55440.236372001862</c:v>
                </c:pt>
                <c:pt idx="36">
                  <c:v>52561.65056205837</c:v>
                </c:pt>
                <c:pt idx="37">
                  <c:v>50169.880962913681</c:v>
                </c:pt>
                <c:pt idx="38">
                  <c:v>48107.830143651227</c:v>
                </c:pt>
                <c:pt idx="39">
                  <c:v>44298.075376659588</c:v>
                </c:pt>
                <c:pt idx="40">
                  <c:v>41825.890749781094</c:v>
                </c:pt>
              </c:numCache>
            </c:numRef>
          </c:val>
          <c:smooth val="0"/>
          <c:extLst>
            <c:ext xmlns:c16="http://schemas.microsoft.com/office/drawing/2014/chart" uri="{C3380CC4-5D6E-409C-BE32-E72D297353CC}">
              <c16:uniqueId val="{00000008-E303-476E-B1D1-34916A464221}"/>
            </c:ext>
          </c:extLst>
        </c:ser>
        <c:ser>
          <c:idx val="3"/>
          <c:order val="3"/>
          <c:tx>
            <c:strRef>
              <c:f>Sheet1!$E$1</c:f>
              <c:strCache>
                <c:ptCount val="1"/>
                <c:pt idx="0">
                  <c:v>2006_Bachelor_50th percentile_Female</c:v>
                </c:pt>
              </c:strCache>
            </c:strRef>
          </c:tx>
          <c:spPr>
            <a:ln>
              <a:solidFill>
                <a:srgbClr val="F3901D"/>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42403.179742705768</c:v>
                </c:pt>
                <c:pt idx="1">
                  <c:v>43957.879367980633</c:v>
                </c:pt>
                <c:pt idx="2">
                  <c:v>45063.582061522255</c:v>
                </c:pt>
                <c:pt idx="3">
                  <c:v>45823.617611075257</c:v>
                </c:pt>
                <c:pt idx="4">
                  <c:v>45890.469671048755</c:v>
                </c:pt>
                <c:pt idx="5">
                  <c:v>45505.907034823729</c:v>
                </c:pt>
                <c:pt idx="6">
                  <c:v>44425.934054548474</c:v>
                </c:pt>
                <c:pt idx="7">
                  <c:v>42897.844255902877</c:v>
                </c:pt>
                <c:pt idx="8">
                  <c:v>43901.480126647511</c:v>
                </c:pt>
                <c:pt idx="9">
                  <c:v>42714.68455698734</c:v>
                </c:pt>
                <c:pt idx="10">
                  <c:v>41810.138757473731</c:v>
                </c:pt>
                <c:pt idx="11">
                  <c:v>41483.17439083261</c:v>
                </c:pt>
                <c:pt idx="12">
                  <c:v>40908.560858615594</c:v>
                </c:pt>
                <c:pt idx="13">
                  <c:v>41175.542266631091</c:v>
                </c:pt>
                <c:pt idx="14">
                  <c:v>42225.484797609468</c:v>
                </c:pt>
                <c:pt idx="15">
                  <c:v>42516.023595246246</c:v>
                </c:pt>
                <c:pt idx="16">
                  <c:v>43396.073768415255</c:v>
                </c:pt>
                <c:pt idx="17">
                  <c:v>44259.964620427803</c:v>
                </c:pt>
                <c:pt idx="18">
                  <c:v>42508.258368315568</c:v>
                </c:pt>
                <c:pt idx="19">
                  <c:v>43756.788615121775</c:v>
                </c:pt>
                <c:pt idx="20">
                  <c:v>44742.787581417942</c:v>
                </c:pt>
                <c:pt idx="21">
                  <c:v>47382.955501455901</c:v>
                </c:pt>
                <c:pt idx="22">
                  <c:v>48365.117706971789</c:v>
                </c:pt>
                <c:pt idx="23">
                  <c:v>48757.751815969452</c:v>
                </c:pt>
                <c:pt idx="24">
                  <c:v>49581.820590578005</c:v>
                </c:pt>
                <c:pt idx="25">
                  <c:v>49689.055090170434</c:v>
                </c:pt>
                <c:pt idx="26">
                  <c:v>49586.45118926069</c:v>
                </c:pt>
                <c:pt idx="27">
                  <c:v>49737.785802193153</c:v>
                </c:pt>
                <c:pt idx="28">
                  <c:v>48721.368756693824</c:v>
                </c:pt>
                <c:pt idx="29">
                  <c:v>48328.401597574833</c:v>
                </c:pt>
                <c:pt idx="30">
                  <c:v>46045.328095029028</c:v>
                </c:pt>
                <c:pt idx="31">
                  <c:v>44057.929644003416</c:v>
                </c:pt>
                <c:pt idx="32">
                  <c:v>42258.029063070906</c:v>
                </c:pt>
                <c:pt idx="33">
                  <c:v>40920.202593503855</c:v>
                </c:pt>
                <c:pt idx="34">
                  <c:v>38020.765491197642</c:v>
                </c:pt>
                <c:pt idx="35">
                  <c:v>35369.62780405613</c:v>
                </c:pt>
                <c:pt idx="36">
                  <c:v>33099.359407863718</c:v>
                </c:pt>
                <c:pt idx="37">
                  <c:v>30939.87470545121</c:v>
                </c:pt>
                <c:pt idx="38">
                  <c:v>29521.706616884076</c:v>
                </c:pt>
                <c:pt idx="39">
                  <c:v>27425.520135812796</c:v>
                </c:pt>
                <c:pt idx="40">
                  <c:v>26487.77861786394</c:v>
                </c:pt>
              </c:numCache>
            </c:numRef>
          </c:val>
          <c:smooth val="0"/>
          <c:extLst>
            <c:ext xmlns:c16="http://schemas.microsoft.com/office/drawing/2014/chart" uri="{C3380CC4-5D6E-409C-BE32-E72D297353CC}">
              <c16:uniqueId val="{00000006-52AF-3D4E-BCFB-3DC621A8D447}"/>
            </c:ext>
          </c:extLst>
        </c:ser>
        <c:ser>
          <c:idx val="4"/>
          <c:order val="4"/>
          <c:tx>
            <c:strRef>
              <c:f>Sheet1!$F$1</c:f>
              <c:strCache>
                <c:ptCount val="1"/>
                <c:pt idx="0">
                  <c:v>2011_Y12_50th percentile_Male</c:v>
                </c:pt>
              </c:strCache>
            </c:strRef>
          </c:tx>
          <c:spPr>
            <a:ln>
              <a:solidFill>
                <a:srgbClr val="D4582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38099.512292518288</c:v>
                </c:pt>
                <c:pt idx="1">
                  <c:v>39385.736430953861</c:v>
                </c:pt>
                <c:pt idx="2">
                  <c:v>40901.872467673056</c:v>
                </c:pt>
                <c:pt idx="3">
                  <c:v>42344.910325184821</c:v>
                </c:pt>
                <c:pt idx="4">
                  <c:v>43086.789223122658</c:v>
                </c:pt>
                <c:pt idx="5">
                  <c:v>43669.403867111228</c:v>
                </c:pt>
                <c:pt idx="6">
                  <c:v>44435.059261848372</c:v>
                </c:pt>
                <c:pt idx="7">
                  <c:v>45158.443560427484</c:v>
                </c:pt>
                <c:pt idx="8">
                  <c:v>45615.894599267012</c:v>
                </c:pt>
                <c:pt idx="9">
                  <c:v>45906.973370121304</c:v>
                </c:pt>
                <c:pt idx="10">
                  <c:v>46134.185573336072</c:v>
                </c:pt>
                <c:pt idx="11">
                  <c:v>46547.075198797756</c:v>
                </c:pt>
                <c:pt idx="12">
                  <c:v>46727.352896231227</c:v>
                </c:pt>
                <c:pt idx="13">
                  <c:v>47229.319308500832</c:v>
                </c:pt>
                <c:pt idx="14">
                  <c:v>47827.070536494313</c:v>
                </c:pt>
                <c:pt idx="15">
                  <c:v>47714.091515130385</c:v>
                </c:pt>
                <c:pt idx="16">
                  <c:v>47572.771794355496</c:v>
                </c:pt>
                <c:pt idx="17">
                  <c:v>48181.047847685069</c:v>
                </c:pt>
                <c:pt idx="18">
                  <c:v>48490.67898298784</c:v>
                </c:pt>
                <c:pt idx="19">
                  <c:v>48289.477851332435</c:v>
                </c:pt>
                <c:pt idx="20">
                  <c:v>47105.377665971042</c:v>
                </c:pt>
                <c:pt idx="21">
                  <c:v>46754.170705043609</c:v>
                </c:pt>
                <c:pt idx="22">
                  <c:v>46256.847532211737</c:v>
                </c:pt>
                <c:pt idx="23">
                  <c:v>46169.433494446486</c:v>
                </c:pt>
                <c:pt idx="24">
                  <c:v>46413.817511084155</c:v>
                </c:pt>
                <c:pt idx="25">
                  <c:v>45393.110075778161</c:v>
                </c:pt>
                <c:pt idx="26">
                  <c:v>46060.34764686491</c:v>
                </c:pt>
                <c:pt idx="27">
                  <c:v>45131.546668935909</c:v>
                </c:pt>
                <c:pt idx="28">
                  <c:v>44249.849435172</c:v>
                </c:pt>
                <c:pt idx="29">
                  <c:v>43467.148933296303</c:v>
                </c:pt>
                <c:pt idx="30">
                  <c:v>42528.380505809393</c:v>
                </c:pt>
                <c:pt idx="31">
                  <c:v>41669.831137579073</c:v>
                </c:pt>
                <c:pt idx="32">
                  <c:v>40584.818440015311</c:v>
                </c:pt>
                <c:pt idx="33">
                  <c:v>39820.905342185259</c:v>
                </c:pt>
                <c:pt idx="34">
                  <c:v>38627.730945855874</c:v>
                </c:pt>
                <c:pt idx="35">
                  <c:v>36896.792475536982</c:v>
                </c:pt>
                <c:pt idx="36">
                  <c:v>35599.615401654795</c:v>
                </c:pt>
                <c:pt idx="37">
                  <c:v>34399.92589727819</c:v>
                </c:pt>
                <c:pt idx="38">
                  <c:v>32146.524950161718</c:v>
                </c:pt>
                <c:pt idx="39">
                  <c:v>30357.442814989165</c:v>
                </c:pt>
                <c:pt idx="40">
                  <c:v>27809.314209904893</c:v>
                </c:pt>
              </c:numCache>
            </c:numRef>
          </c:val>
          <c:smooth val="0"/>
          <c:extLst>
            <c:ext xmlns:c16="http://schemas.microsoft.com/office/drawing/2014/chart" uri="{C3380CC4-5D6E-409C-BE32-E72D297353CC}">
              <c16:uniqueId val="{00000007-52AF-3D4E-BCFB-3DC621A8D447}"/>
            </c:ext>
          </c:extLst>
        </c:ser>
        <c:ser>
          <c:idx val="5"/>
          <c:order val="5"/>
          <c:tx>
            <c:strRef>
              <c:f>Sheet1!$G$1</c:f>
              <c:strCache>
                <c:ptCount val="1"/>
                <c:pt idx="0">
                  <c:v>2011_Y12_50th percentile_Female</c:v>
                </c:pt>
              </c:strCache>
            </c:strRef>
          </c:tx>
          <c:spPr>
            <a:ln>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Sheet1!$G$2:$G$42</c:f>
              <c:numCache>
                <c:formatCode>General</c:formatCode>
                <c:ptCount val="41"/>
                <c:pt idx="0">
                  <c:v>33059.267179349314</c:v>
                </c:pt>
                <c:pt idx="1">
                  <c:v>33274.499333777712</c:v>
                </c:pt>
                <c:pt idx="2">
                  <c:v>33010.033332704756</c:v>
                </c:pt>
                <c:pt idx="3">
                  <c:v>32133.81302283538</c:v>
                </c:pt>
                <c:pt idx="4">
                  <c:v>31578.377609557298</c:v>
                </c:pt>
                <c:pt idx="5">
                  <c:v>30801.44270119246</c:v>
                </c:pt>
                <c:pt idx="6">
                  <c:v>30298.604004479748</c:v>
                </c:pt>
                <c:pt idx="7">
                  <c:v>29052.517090158071</c:v>
                </c:pt>
                <c:pt idx="8">
                  <c:v>28369.461904473461</c:v>
                </c:pt>
                <c:pt idx="9">
                  <c:v>28550.260836941678</c:v>
                </c:pt>
                <c:pt idx="10">
                  <c:v>27772.986216260699</c:v>
                </c:pt>
                <c:pt idx="11">
                  <c:v>28099.812415768982</c:v>
                </c:pt>
                <c:pt idx="12">
                  <c:v>28102.1085504242</c:v>
                </c:pt>
                <c:pt idx="13">
                  <c:v>28205.438262059321</c:v>
                </c:pt>
                <c:pt idx="14">
                  <c:v>28812.329051979774</c:v>
                </c:pt>
                <c:pt idx="15">
                  <c:v>29392.834420277686</c:v>
                </c:pt>
                <c:pt idx="16">
                  <c:v>29665.075463062196</c:v>
                </c:pt>
                <c:pt idx="17">
                  <c:v>29877.471279882284</c:v>
                </c:pt>
                <c:pt idx="18">
                  <c:v>30745.233515675736</c:v>
                </c:pt>
                <c:pt idx="19">
                  <c:v>31244.079380611096</c:v>
                </c:pt>
                <c:pt idx="20">
                  <c:v>31562.209791710524</c:v>
                </c:pt>
                <c:pt idx="21">
                  <c:v>31843.633502001856</c:v>
                </c:pt>
                <c:pt idx="22">
                  <c:v>32243.196222957951</c:v>
                </c:pt>
                <c:pt idx="23">
                  <c:v>31643.576883679125</c:v>
                </c:pt>
                <c:pt idx="24">
                  <c:v>31695.528287771962</c:v>
                </c:pt>
                <c:pt idx="25">
                  <c:v>30909.645831315902</c:v>
                </c:pt>
                <c:pt idx="26">
                  <c:v>31052.40973359485</c:v>
                </c:pt>
                <c:pt idx="27">
                  <c:v>30651.725728027017</c:v>
                </c:pt>
                <c:pt idx="28">
                  <c:v>29174.309767748844</c:v>
                </c:pt>
                <c:pt idx="29">
                  <c:v>28494.79056485918</c:v>
                </c:pt>
                <c:pt idx="30">
                  <c:v>27909.767129380707</c:v>
                </c:pt>
                <c:pt idx="31">
                  <c:v>27265.149473196798</c:v>
                </c:pt>
                <c:pt idx="32">
                  <c:v>25743.801686744195</c:v>
                </c:pt>
                <c:pt idx="33">
                  <c:v>24685.216490258834</c:v>
                </c:pt>
                <c:pt idx="34">
                  <c:v>23557.49908867116</c:v>
                </c:pt>
                <c:pt idx="35">
                  <c:v>22228.961620356164</c:v>
                </c:pt>
                <c:pt idx="36">
                  <c:v>21203.360779821513</c:v>
                </c:pt>
                <c:pt idx="37">
                  <c:v>20085.278360457673</c:v>
                </c:pt>
                <c:pt idx="38">
                  <c:v>19716.322596542283</c:v>
                </c:pt>
                <c:pt idx="39">
                  <c:v>20101.515724791992</c:v>
                </c:pt>
                <c:pt idx="40">
                  <c:v>19831.433050812026</c:v>
                </c:pt>
              </c:numCache>
            </c:numRef>
          </c:val>
          <c:smooth val="0"/>
          <c:extLst>
            <c:ext xmlns:c16="http://schemas.microsoft.com/office/drawing/2014/chart" uri="{C3380CC4-5D6E-409C-BE32-E72D297353CC}">
              <c16:uniqueId val="{00000008-52AF-3D4E-BCFB-3DC621A8D447}"/>
            </c:ext>
          </c:extLst>
        </c:ser>
        <c:ser>
          <c:idx val="6"/>
          <c:order val="6"/>
          <c:tx>
            <c:strRef>
              <c:f>Sheet1!$H$1</c:f>
              <c:strCache>
                <c:ptCount val="1"/>
                <c:pt idx="0">
                  <c:v>2011_Bachelor_50th percentile_Male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45855.569469918977</c:v>
                </c:pt>
                <c:pt idx="1">
                  <c:v>48502.030913808034</c:v>
                </c:pt>
                <c:pt idx="2">
                  <c:v>51087.442298859816</c:v>
                </c:pt>
                <c:pt idx="3">
                  <c:v>53615.055853845639</c:v>
                </c:pt>
                <c:pt idx="4">
                  <c:v>54985.671813883666</c:v>
                </c:pt>
                <c:pt idx="5">
                  <c:v>57145.651863275845</c:v>
                </c:pt>
                <c:pt idx="6">
                  <c:v>61025.578939298961</c:v>
                </c:pt>
                <c:pt idx="7">
                  <c:v>66453.453153059163</c:v>
                </c:pt>
                <c:pt idx="8">
                  <c:v>67849.488520603016</c:v>
                </c:pt>
                <c:pt idx="9">
                  <c:v>70024.019464606827</c:v>
                </c:pt>
                <c:pt idx="10">
                  <c:v>70807.898724820014</c:v>
                </c:pt>
                <c:pt idx="11">
                  <c:v>72322.072924087392</c:v>
                </c:pt>
                <c:pt idx="12">
                  <c:v>72705.507432889397</c:v>
                </c:pt>
                <c:pt idx="13">
                  <c:v>73765.421001951836</c:v>
                </c:pt>
                <c:pt idx="14">
                  <c:v>74010.45547480887</c:v>
                </c:pt>
                <c:pt idx="15">
                  <c:v>74919.369207692551</c:v>
                </c:pt>
                <c:pt idx="16">
                  <c:v>74235.529486789907</c:v>
                </c:pt>
                <c:pt idx="17">
                  <c:v>75458.989975016026</c:v>
                </c:pt>
                <c:pt idx="18">
                  <c:v>75147.421920488239</c:v>
                </c:pt>
                <c:pt idx="19">
                  <c:v>75819.261842663502</c:v>
                </c:pt>
                <c:pt idx="20">
                  <c:v>75117.764105094611</c:v>
                </c:pt>
                <c:pt idx="21">
                  <c:v>74509.348081332006</c:v>
                </c:pt>
                <c:pt idx="22">
                  <c:v>74632.461720645268</c:v>
                </c:pt>
                <c:pt idx="23">
                  <c:v>73954.827610196095</c:v>
                </c:pt>
                <c:pt idx="24">
                  <c:v>74090.865436497625</c:v>
                </c:pt>
                <c:pt idx="25">
                  <c:v>73956.352725765828</c:v>
                </c:pt>
                <c:pt idx="26">
                  <c:v>73996.545249265298</c:v>
                </c:pt>
                <c:pt idx="27">
                  <c:v>73479.405668177889</c:v>
                </c:pt>
                <c:pt idx="28">
                  <c:v>72955.714313480741</c:v>
                </c:pt>
                <c:pt idx="29">
                  <c:v>71907.494980965814</c:v>
                </c:pt>
                <c:pt idx="30">
                  <c:v>70104.169814732202</c:v>
                </c:pt>
                <c:pt idx="31">
                  <c:v>69373.145476544683</c:v>
                </c:pt>
                <c:pt idx="32">
                  <c:v>68448.080020235444</c:v>
                </c:pt>
                <c:pt idx="33">
                  <c:v>67044.099070028184</c:v>
                </c:pt>
                <c:pt idx="34">
                  <c:v>65548.30978889222</c:v>
                </c:pt>
                <c:pt idx="35">
                  <c:v>59676.124597870439</c:v>
                </c:pt>
                <c:pt idx="36">
                  <c:v>55449.952249393449</c:v>
                </c:pt>
                <c:pt idx="37">
                  <c:v>52463.545122452451</c:v>
                </c:pt>
                <c:pt idx="38">
                  <c:v>49404.7978411777</c:v>
                </c:pt>
                <c:pt idx="39">
                  <c:v>46543.951464504578</c:v>
                </c:pt>
                <c:pt idx="40">
                  <c:v>44133.469851616319</c:v>
                </c:pt>
              </c:numCache>
            </c:numRef>
          </c:val>
          <c:smooth val="0"/>
          <c:extLst>
            <c:ext xmlns:c16="http://schemas.microsoft.com/office/drawing/2014/chart" uri="{C3380CC4-5D6E-409C-BE32-E72D297353CC}">
              <c16:uniqueId val="{00000009-52AF-3D4E-BCFB-3DC621A8D447}"/>
            </c:ext>
          </c:extLst>
        </c:ser>
        <c:ser>
          <c:idx val="7"/>
          <c:order val="7"/>
          <c:tx>
            <c:strRef>
              <c:f>Sheet1!$I$1</c:f>
              <c:strCache>
                <c:ptCount val="1"/>
                <c:pt idx="0">
                  <c:v>2011_Bachelor_50th percentile_Female</c:v>
                </c:pt>
              </c:strCache>
            </c:strRef>
          </c:tx>
          <c:spPr>
            <a:ln>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43679.887988119095</c:v>
                </c:pt>
                <c:pt idx="1">
                  <c:v>45572.228746195557</c:v>
                </c:pt>
                <c:pt idx="2">
                  <c:v>46585.342309308486</c:v>
                </c:pt>
                <c:pt idx="3">
                  <c:v>47462.055664636762</c:v>
                </c:pt>
                <c:pt idx="4">
                  <c:v>47619.769601451168</c:v>
                </c:pt>
                <c:pt idx="5">
                  <c:v>47500.148363081724</c:v>
                </c:pt>
                <c:pt idx="6">
                  <c:v>46325.363379224887</c:v>
                </c:pt>
                <c:pt idx="7">
                  <c:v>45463.678487033525</c:v>
                </c:pt>
                <c:pt idx="8">
                  <c:v>43903.119702373537</c:v>
                </c:pt>
                <c:pt idx="9">
                  <c:v>43568.283042728821</c:v>
                </c:pt>
                <c:pt idx="10">
                  <c:v>44292.201791187174</c:v>
                </c:pt>
                <c:pt idx="11">
                  <c:v>44186.281776917203</c:v>
                </c:pt>
                <c:pt idx="12">
                  <c:v>44236.025577945882</c:v>
                </c:pt>
                <c:pt idx="13">
                  <c:v>43339.379632495162</c:v>
                </c:pt>
                <c:pt idx="14">
                  <c:v>44170.21325993057</c:v>
                </c:pt>
                <c:pt idx="15">
                  <c:v>44906.388853578399</c:v>
                </c:pt>
                <c:pt idx="16">
                  <c:v>45214.317474457937</c:v>
                </c:pt>
                <c:pt idx="17">
                  <c:v>46123.662026325255</c:v>
                </c:pt>
                <c:pt idx="18">
                  <c:v>46696.161596128099</c:v>
                </c:pt>
                <c:pt idx="19">
                  <c:v>48133.759408064645</c:v>
                </c:pt>
                <c:pt idx="20">
                  <c:v>48245.637581364143</c:v>
                </c:pt>
                <c:pt idx="21">
                  <c:v>49074.653700209827</c:v>
                </c:pt>
                <c:pt idx="22">
                  <c:v>49542.551857957122</c:v>
                </c:pt>
                <c:pt idx="23">
                  <c:v>49609.166558977005</c:v>
                </c:pt>
                <c:pt idx="24">
                  <c:v>50340.753559308381</c:v>
                </c:pt>
                <c:pt idx="25">
                  <c:v>50905.749051332634</c:v>
                </c:pt>
                <c:pt idx="26">
                  <c:v>50861.683252888579</c:v>
                </c:pt>
                <c:pt idx="27">
                  <c:v>51397.748187462959</c:v>
                </c:pt>
                <c:pt idx="28">
                  <c:v>50649.440134917437</c:v>
                </c:pt>
                <c:pt idx="29">
                  <c:v>51118.593713305469</c:v>
                </c:pt>
                <c:pt idx="30">
                  <c:v>49848.545902507125</c:v>
                </c:pt>
                <c:pt idx="31">
                  <c:v>48256.220462824436</c:v>
                </c:pt>
                <c:pt idx="32">
                  <c:v>46551.084793823611</c:v>
                </c:pt>
                <c:pt idx="33">
                  <c:v>45038.092787659436</c:v>
                </c:pt>
                <c:pt idx="34">
                  <c:v>42928.086668224511</c:v>
                </c:pt>
                <c:pt idx="35">
                  <c:v>39961.999453430522</c:v>
                </c:pt>
                <c:pt idx="36">
                  <c:v>36598.938382575929</c:v>
                </c:pt>
                <c:pt idx="37">
                  <c:v>34685.566800416476</c:v>
                </c:pt>
                <c:pt idx="38">
                  <c:v>32643.343716767104</c:v>
                </c:pt>
                <c:pt idx="39">
                  <c:v>29501.126483237953</c:v>
                </c:pt>
                <c:pt idx="40">
                  <c:v>27843.69409845036</c:v>
                </c:pt>
              </c:numCache>
            </c:numRef>
          </c:val>
          <c:smooth val="0"/>
          <c:extLst>
            <c:ext xmlns:c16="http://schemas.microsoft.com/office/drawing/2014/chart" uri="{C3380CC4-5D6E-409C-BE32-E72D297353CC}">
              <c16:uniqueId val="{0000000A-52AF-3D4E-BCFB-3DC621A8D447}"/>
            </c:ext>
          </c:extLst>
        </c:ser>
        <c:ser>
          <c:idx val="8"/>
          <c:order val="8"/>
          <c:tx>
            <c:strRef>
              <c:f>Sheet1!$J$1</c:f>
              <c:strCache>
                <c:ptCount val="1"/>
                <c:pt idx="0">
                  <c:v>2016_Y12_50th percentile_Male</c:v>
                </c:pt>
              </c:strCache>
            </c:strRef>
          </c:tx>
          <c:spPr>
            <a:ln>
              <a:solidFill>
                <a:srgbClr val="D4582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35580.60080846896</c:v>
                </c:pt>
                <c:pt idx="1">
                  <c:v>37322.058338557996</c:v>
                </c:pt>
                <c:pt idx="2">
                  <c:v>39005.606963666964</c:v>
                </c:pt>
                <c:pt idx="3">
                  <c:v>39989.767262120826</c:v>
                </c:pt>
                <c:pt idx="4">
                  <c:v>41711.449044440917</c:v>
                </c:pt>
                <c:pt idx="5">
                  <c:v>42736.726346396965</c:v>
                </c:pt>
                <c:pt idx="6">
                  <c:v>43572.053889921903</c:v>
                </c:pt>
                <c:pt idx="7">
                  <c:v>44811.977929645545</c:v>
                </c:pt>
                <c:pt idx="8">
                  <c:v>45428.227342555707</c:v>
                </c:pt>
                <c:pt idx="9">
                  <c:v>45781.842189519026</c:v>
                </c:pt>
                <c:pt idx="10">
                  <c:v>46420.058569654677</c:v>
                </c:pt>
                <c:pt idx="11">
                  <c:v>46852.900294379491</c:v>
                </c:pt>
                <c:pt idx="12">
                  <c:v>46674.510926097711</c:v>
                </c:pt>
                <c:pt idx="13">
                  <c:v>47676.32002912389</c:v>
                </c:pt>
                <c:pt idx="14">
                  <c:v>47428.752776141388</c:v>
                </c:pt>
                <c:pt idx="15">
                  <c:v>46916.504241901748</c:v>
                </c:pt>
                <c:pt idx="16">
                  <c:v>47468.342424472146</c:v>
                </c:pt>
                <c:pt idx="17">
                  <c:v>47023.056246224412</c:v>
                </c:pt>
                <c:pt idx="18">
                  <c:v>47593.006352897748</c:v>
                </c:pt>
                <c:pt idx="19">
                  <c:v>47781.264471874616</c:v>
                </c:pt>
                <c:pt idx="20">
                  <c:v>48127.209653793274</c:v>
                </c:pt>
                <c:pt idx="21">
                  <c:v>47777.960269315052</c:v>
                </c:pt>
                <c:pt idx="22">
                  <c:v>48165.679256455274</c:v>
                </c:pt>
                <c:pt idx="23">
                  <c:v>47348.554283822639</c:v>
                </c:pt>
                <c:pt idx="24">
                  <c:v>47437.365920514327</c:v>
                </c:pt>
                <c:pt idx="25">
                  <c:v>46696.30727686399</c:v>
                </c:pt>
                <c:pt idx="26">
                  <c:v>45968.267849247626</c:v>
                </c:pt>
                <c:pt idx="27">
                  <c:v>45095.793553593721</c:v>
                </c:pt>
                <c:pt idx="28">
                  <c:v>45412.233367346947</c:v>
                </c:pt>
                <c:pt idx="29">
                  <c:v>44587.067502918202</c:v>
                </c:pt>
                <c:pt idx="30">
                  <c:v>44281.166564604471</c:v>
                </c:pt>
                <c:pt idx="31">
                  <c:v>42966.539406528194</c:v>
                </c:pt>
                <c:pt idx="32">
                  <c:v>42067.61951519968</c:v>
                </c:pt>
                <c:pt idx="33">
                  <c:v>40750.851054541796</c:v>
                </c:pt>
                <c:pt idx="34">
                  <c:v>39472.053410266621</c:v>
                </c:pt>
                <c:pt idx="35">
                  <c:v>37632.518083109928</c:v>
                </c:pt>
                <c:pt idx="36">
                  <c:v>36459.118571428575</c:v>
                </c:pt>
                <c:pt idx="37">
                  <c:v>35172.092932503278</c:v>
                </c:pt>
                <c:pt idx="38">
                  <c:v>33221.975558554819</c:v>
                </c:pt>
                <c:pt idx="39">
                  <c:v>30911.76527982327</c:v>
                </c:pt>
                <c:pt idx="40">
                  <c:v>28062.625676801334</c:v>
                </c:pt>
              </c:numCache>
            </c:numRef>
          </c:val>
          <c:smooth val="0"/>
          <c:extLst>
            <c:ext xmlns:c16="http://schemas.microsoft.com/office/drawing/2014/chart" uri="{C3380CC4-5D6E-409C-BE32-E72D297353CC}">
              <c16:uniqueId val="{0000000B-52AF-3D4E-BCFB-3DC621A8D447}"/>
            </c:ext>
          </c:extLst>
        </c:ser>
        <c:ser>
          <c:idx val="9"/>
          <c:order val="9"/>
          <c:tx>
            <c:strRef>
              <c:f>Sheet1!$K$1</c:f>
              <c:strCache>
                <c:ptCount val="1"/>
                <c:pt idx="0">
                  <c:v>2016_Y12_50th percentile_Female</c:v>
                </c:pt>
              </c:strCache>
            </c:strRef>
          </c:tx>
          <c:spPr>
            <a:ln>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Sheet1!$K$2:$K$42</c:f>
              <c:numCache>
                <c:formatCode>General</c:formatCode>
                <c:ptCount val="41"/>
                <c:pt idx="0">
                  <c:v>32663.175715428115</c:v>
                </c:pt>
                <c:pt idx="1">
                  <c:v>33336.662108191937</c:v>
                </c:pt>
                <c:pt idx="2">
                  <c:v>33183.78615252726</c:v>
                </c:pt>
                <c:pt idx="3">
                  <c:v>33255.743371177829</c:v>
                </c:pt>
                <c:pt idx="4">
                  <c:v>32961.487510643332</c:v>
                </c:pt>
                <c:pt idx="5">
                  <c:v>31741.781478937726</c:v>
                </c:pt>
                <c:pt idx="6">
                  <c:v>31580.00402170567</c:v>
                </c:pt>
                <c:pt idx="7">
                  <c:v>31123.87053571429</c:v>
                </c:pt>
                <c:pt idx="8">
                  <c:v>30666.759065034312</c:v>
                </c:pt>
                <c:pt idx="9">
                  <c:v>30717.313687035508</c:v>
                </c:pt>
                <c:pt idx="10">
                  <c:v>30520.990946238282</c:v>
                </c:pt>
                <c:pt idx="11">
                  <c:v>30574.734411996847</c:v>
                </c:pt>
                <c:pt idx="12">
                  <c:v>30188.071835737555</c:v>
                </c:pt>
                <c:pt idx="13">
                  <c:v>30415.675314224405</c:v>
                </c:pt>
                <c:pt idx="14">
                  <c:v>30430.457142857147</c:v>
                </c:pt>
                <c:pt idx="15">
                  <c:v>31018.532512646474</c:v>
                </c:pt>
                <c:pt idx="16">
                  <c:v>30964.228152208969</c:v>
                </c:pt>
                <c:pt idx="17">
                  <c:v>31295.848768472908</c:v>
                </c:pt>
                <c:pt idx="18">
                  <c:v>31308.551211138667</c:v>
                </c:pt>
                <c:pt idx="19">
                  <c:v>32256.351550584648</c:v>
                </c:pt>
                <c:pt idx="20">
                  <c:v>32560.041460866265</c:v>
                </c:pt>
                <c:pt idx="21">
                  <c:v>32408.228388645981</c:v>
                </c:pt>
                <c:pt idx="22">
                  <c:v>32915.575787734109</c:v>
                </c:pt>
                <c:pt idx="23">
                  <c:v>32965.420369871987</c:v>
                </c:pt>
                <c:pt idx="24">
                  <c:v>33112.927180766164</c:v>
                </c:pt>
                <c:pt idx="25">
                  <c:v>33018.033158703882</c:v>
                </c:pt>
                <c:pt idx="26">
                  <c:v>32849.688542056872</c:v>
                </c:pt>
                <c:pt idx="27">
                  <c:v>32159.401544401546</c:v>
                </c:pt>
                <c:pt idx="28">
                  <c:v>31987.216845441246</c:v>
                </c:pt>
                <c:pt idx="29">
                  <c:v>31644.063582552044</c:v>
                </c:pt>
                <c:pt idx="30">
                  <c:v>30445.090392474038</c:v>
                </c:pt>
                <c:pt idx="31">
                  <c:v>29586.348915482424</c:v>
                </c:pt>
                <c:pt idx="32">
                  <c:v>28457.278278806487</c:v>
                </c:pt>
                <c:pt idx="33">
                  <c:v>26645.592165898619</c:v>
                </c:pt>
                <c:pt idx="34">
                  <c:v>24925.622249388758</c:v>
                </c:pt>
                <c:pt idx="35">
                  <c:v>23803.346445824707</c:v>
                </c:pt>
                <c:pt idx="36">
                  <c:v>22959.609247042768</c:v>
                </c:pt>
                <c:pt idx="37">
                  <c:v>22019.737853233553</c:v>
                </c:pt>
                <c:pt idx="38">
                  <c:v>21646.554878048784</c:v>
                </c:pt>
                <c:pt idx="39">
                  <c:v>20399.294642857145</c:v>
                </c:pt>
                <c:pt idx="40">
                  <c:v>21569.582901334241</c:v>
                </c:pt>
              </c:numCache>
            </c:numRef>
          </c:val>
          <c:smooth val="0"/>
          <c:extLst>
            <c:ext xmlns:c16="http://schemas.microsoft.com/office/drawing/2014/chart" uri="{C3380CC4-5D6E-409C-BE32-E72D297353CC}">
              <c16:uniqueId val="{0000000C-52AF-3D4E-BCFB-3DC621A8D447}"/>
            </c:ext>
          </c:extLst>
        </c:ser>
        <c:ser>
          <c:idx val="10"/>
          <c:order val="10"/>
          <c:tx>
            <c:strRef>
              <c:f>Sheet1!$L$1</c:f>
              <c:strCache>
                <c:ptCount val="1"/>
                <c:pt idx="0">
                  <c:v>2016_Bachelor_50th percentile_Male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Sheet1!$L$2:$L$42</c:f>
              <c:numCache>
                <c:formatCode>General</c:formatCode>
                <c:ptCount val="41"/>
                <c:pt idx="0">
                  <c:v>44295.833746072996</c:v>
                </c:pt>
                <c:pt idx="1">
                  <c:v>45925.409919102385</c:v>
                </c:pt>
                <c:pt idx="2">
                  <c:v>48862.005255731929</c:v>
                </c:pt>
                <c:pt idx="3">
                  <c:v>51286.816886966139</c:v>
                </c:pt>
                <c:pt idx="4">
                  <c:v>53489.947818863016</c:v>
                </c:pt>
                <c:pt idx="5">
                  <c:v>55709.064399038471</c:v>
                </c:pt>
                <c:pt idx="6">
                  <c:v>57114.725940686949</c:v>
                </c:pt>
                <c:pt idx="7">
                  <c:v>58886.680513455816</c:v>
                </c:pt>
                <c:pt idx="8">
                  <c:v>60592.870774803763</c:v>
                </c:pt>
                <c:pt idx="9">
                  <c:v>67320.806488451664</c:v>
                </c:pt>
                <c:pt idx="10">
                  <c:v>68515.725262918437</c:v>
                </c:pt>
                <c:pt idx="11">
                  <c:v>69671.677924679068</c:v>
                </c:pt>
                <c:pt idx="12">
                  <c:v>70792.317856083086</c:v>
                </c:pt>
                <c:pt idx="13">
                  <c:v>71391.727195976928</c:v>
                </c:pt>
                <c:pt idx="14">
                  <c:v>72240.306871921173</c:v>
                </c:pt>
                <c:pt idx="15">
                  <c:v>73109.329822880376</c:v>
                </c:pt>
                <c:pt idx="16">
                  <c:v>73617.679829512053</c:v>
                </c:pt>
                <c:pt idx="17">
                  <c:v>73954.30653742612</c:v>
                </c:pt>
                <c:pt idx="18">
                  <c:v>74331.49825142631</c:v>
                </c:pt>
                <c:pt idx="19">
                  <c:v>74653.060341487682</c:v>
                </c:pt>
                <c:pt idx="20">
                  <c:v>74434.075166905954</c:v>
                </c:pt>
                <c:pt idx="21">
                  <c:v>74300.049271786716</c:v>
                </c:pt>
                <c:pt idx="22">
                  <c:v>74325.936874999999</c:v>
                </c:pt>
                <c:pt idx="23">
                  <c:v>73587.683956043969</c:v>
                </c:pt>
                <c:pt idx="24">
                  <c:v>73928.068069259214</c:v>
                </c:pt>
                <c:pt idx="25">
                  <c:v>72528.299952090601</c:v>
                </c:pt>
                <c:pt idx="26">
                  <c:v>72566.853557993745</c:v>
                </c:pt>
                <c:pt idx="27">
                  <c:v>71828.687844648055</c:v>
                </c:pt>
                <c:pt idx="28">
                  <c:v>71022.385936110877</c:v>
                </c:pt>
                <c:pt idx="29">
                  <c:v>71046.531883886259</c:v>
                </c:pt>
                <c:pt idx="30">
                  <c:v>70265.460720295319</c:v>
                </c:pt>
                <c:pt idx="31">
                  <c:v>69228.077637362629</c:v>
                </c:pt>
                <c:pt idx="32">
                  <c:v>67885.03595206952</c:v>
                </c:pt>
                <c:pt idx="33">
                  <c:v>66597.116190476198</c:v>
                </c:pt>
                <c:pt idx="34">
                  <c:v>64235.700855928764</c:v>
                </c:pt>
                <c:pt idx="35">
                  <c:v>60568.478615446176</c:v>
                </c:pt>
                <c:pt idx="36">
                  <c:v>56735.399699896283</c:v>
                </c:pt>
                <c:pt idx="37">
                  <c:v>53529.822581336186</c:v>
                </c:pt>
                <c:pt idx="38">
                  <c:v>50505.398972953219</c:v>
                </c:pt>
                <c:pt idx="39">
                  <c:v>48434.403456068278</c:v>
                </c:pt>
                <c:pt idx="40">
                  <c:v>45307.197582199544</c:v>
                </c:pt>
              </c:numCache>
            </c:numRef>
          </c:val>
          <c:smooth val="0"/>
          <c:extLst>
            <c:ext xmlns:c16="http://schemas.microsoft.com/office/drawing/2014/chart" uri="{C3380CC4-5D6E-409C-BE32-E72D297353CC}">
              <c16:uniqueId val="{0000000D-52AF-3D4E-BCFB-3DC621A8D447}"/>
            </c:ext>
          </c:extLst>
        </c:ser>
        <c:ser>
          <c:idx val="11"/>
          <c:order val="11"/>
          <c:tx>
            <c:strRef>
              <c:f>Sheet1!$M$1</c:f>
              <c:strCache>
                <c:ptCount val="1"/>
                <c:pt idx="0">
                  <c:v>2016_Bachelor_50th percentile_Female</c:v>
                </c:pt>
              </c:strCache>
            </c:strRef>
          </c:tx>
          <c:spPr>
            <a:ln>
              <a:solidFill>
                <a:srgbClr val="F3901D"/>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Sheet1!$M$2:$M$42</c:f>
              <c:numCache>
                <c:formatCode>General</c:formatCode>
                <c:ptCount val="41"/>
                <c:pt idx="0">
                  <c:v>43961.008238858965</c:v>
                </c:pt>
                <c:pt idx="1">
                  <c:v>44002.837007270842</c:v>
                </c:pt>
                <c:pt idx="2">
                  <c:v>45783.634834183678</c:v>
                </c:pt>
                <c:pt idx="3">
                  <c:v>47127.723265546789</c:v>
                </c:pt>
                <c:pt idx="4">
                  <c:v>47618.0552028905</c:v>
                </c:pt>
                <c:pt idx="5">
                  <c:v>47539.838632841056</c:v>
                </c:pt>
                <c:pt idx="6">
                  <c:v>47307.53220863243</c:v>
                </c:pt>
                <c:pt idx="7">
                  <c:v>46175.878391279657</c:v>
                </c:pt>
                <c:pt idx="8">
                  <c:v>46034.839399303448</c:v>
                </c:pt>
                <c:pt idx="9">
                  <c:v>45307.956018363118</c:v>
                </c:pt>
                <c:pt idx="10">
                  <c:v>44642.995349299308</c:v>
                </c:pt>
                <c:pt idx="11">
                  <c:v>44190.218751207482</c:v>
                </c:pt>
                <c:pt idx="12">
                  <c:v>44404.133598242224</c:v>
                </c:pt>
                <c:pt idx="13">
                  <c:v>44329.996943230566</c:v>
                </c:pt>
                <c:pt idx="14">
                  <c:v>46671.522431981597</c:v>
                </c:pt>
                <c:pt idx="15">
                  <c:v>47491.638504751259</c:v>
                </c:pt>
                <c:pt idx="16">
                  <c:v>48149.422184229035</c:v>
                </c:pt>
                <c:pt idx="17">
                  <c:v>48708.432118511184</c:v>
                </c:pt>
                <c:pt idx="18">
                  <c:v>48731.00433396353</c:v>
                </c:pt>
                <c:pt idx="19">
                  <c:v>49681.292666024245</c:v>
                </c:pt>
                <c:pt idx="20">
                  <c:v>49957.119985455727</c:v>
                </c:pt>
                <c:pt idx="21">
                  <c:v>50518.57053736299</c:v>
                </c:pt>
                <c:pt idx="22">
                  <c:v>50455.917532600237</c:v>
                </c:pt>
                <c:pt idx="23">
                  <c:v>51270.619152955864</c:v>
                </c:pt>
                <c:pt idx="24">
                  <c:v>51581.603384885209</c:v>
                </c:pt>
                <c:pt idx="25">
                  <c:v>50794.543951000698</c:v>
                </c:pt>
                <c:pt idx="26">
                  <c:v>51554.664786508685</c:v>
                </c:pt>
                <c:pt idx="27">
                  <c:v>50939.871001862855</c:v>
                </c:pt>
                <c:pt idx="28">
                  <c:v>50896.480854288151</c:v>
                </c:pt>
                <c:pt idx="29">
                  <c:v>50970.187218969564</c:v>
                </c:pt>
                <c:pt idx="30">
                  <c:v>50328.138257604929</c:v>
                </c:pt>
                <c:pt idx="31">
                  <c:v>49343.131012812897</c:v>
                </c:pt>
                <c:pt idx="32">
                  <c:v>48551.010696312071</c:v>
                </c:pt>
                <c:pt idx="33">
                  <c:v>46863.41369525675</c:v>
                </c:pt>
                <c:pt idx="34">
                  <c:v>44814.45506557959</c:v>
                </c:pt>
                <c:pt idx="35">
                  <c:v>42728.071928181103</c:v>
                </c:pt>
                <c:pt idx="36">
                  <c:v>40034.249932556711</c:v>
                </c:pt>
                <c:pt idx="37">
                  <c:v>37560.188933901918</c:v>
                </c:pt>
                <c:pt idx="38">
                  <c:v>35461.982779503109</c:v>
                </c:pt>
                <c:pt idx="39">
                  <c:v>33094.043967880665</c:v>
                </c:pt>
                <c:pt idx="40">
                  <c:v>30471.434139784946</c:v>
                </c:pt>
              </c:numCache>
            </c:numRef>
          </c:val>
          <c:smooth val="0"/>
          <c:extLst>
            <c:ext xmlns:c16="http://schemas.microsoft.com/office/drawing/2014/chart" uri="{C3380CC4-5D6E-409C-BE32-E72D297353CC}">
              <c16:uniqueId val="{0000000E-52AF-3D4E-BCFB-3DC621A8D447}"/>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4665354330708664"/>
          <c:h val="0.88585331000291634"/>
        </c:manualLayout>
      </c:layout>
      <c:lineChart>
        <c:grouping val="standard"/>
        <c:varyColors val="0"/>
        <c:ser>
          <c:idx val="8"/>
          <c:order val="0"/>
          <c:tx>
            <c:strRef>
              <c:f>Sheet1!$J$1</c:f>
              <c:strCache>
                <c:ptCount val="1"/>
                <c:pt idx="0">
                  <c:v>2016_Y12_50th percentile_Male</c:v>
                </c:pt>
              </c:strCache>
            </c:strRef>
          </c:tx>
          <c:spPr>
            <a:ln>
              <a:solidFill>
                <a:srgbClr val="D4582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35580.60080846896</c:v>
                </c:pt>
                <c:pt idx="1">
                  <c:v>37322.058338557996</c:v>
                </c:pt>
                <c:pt idx="2">
                  <c:v>39005.606963666964</c:v>
                </c:pt>
                <c:pt idx="3">
                  <c:v>39989.767262120826</c:v>
                </c:pt>
                <c:pt idx="4">
                  <c:v>41711.449044440917</c:v>
                </c:pt>
                <c:pt idx="5">
                  <c:v>42736.726346396965</c:v>
                </c:pt>
                <c:pt idx="6">
                  <c:v>43572.053889921903</c:v>
                </c:pt>
                <c:pt idx="7">
                  <c:v>44811.977929645545</c:v>
                </c:pt>
                <c:pt idx="8">
                  <c:v>45428.227342555707</c:v>
                </c:pt>
                <c:pt idx="9">
                  <c:v>45781.842189519026</c:v>
                </c:pt>
                <c:pt idx="10">
                  <c:v>46420.058569654677</c:v>
                </c:pt>
                <c:pt idx="11">
                  <c:v>46852.900294379491</c:v>
                </c:pt>
                <c:pt idx="12">
                  <c:v>46674.510926097711</c:v>
                </c:pt>
                <c:pt idx="13">
                  <c:v>47676.32002912389</c:v>
                </c:pt>
                <c:pt idx="14">
                  <c:v>47428.752776141388</c:v>
                </c:pt>
                <c:pt idx="15">
                  <c:v>46916.504241901748</c:v>
                </c:pt>
                <c:pt idx="16">
                  <c:v>47468.342424472146</c:v>
                </c:pt>
                <c:pt idx="17">
                  <c:v>47023.056246224412</c:v>
                </c:pt>
                <c:pt idx="18">
                  <c:v>47593.006352897748</c:v>
                </c:pt>
                <c:pt idx="19">
                  <c:v>47781.264471874616</c:v>
                </c:pt>
                <c:pt idx="20">
                  <c:v>48127.209653793274</c:v>
                </c:pt>
                <c:pt idx="21">
                  <c:v>47777.960269315052</c:v>
                </c:pt>
                <c:pt idx="22">
                  <c:v>48165.679256455274</c:v>
                </c:pt>
                <c:pt idx="23">
                  <c:v>47348.554283822639</c:v>
                </c:pt>
                <c:pt idx="24">
                  <c:v>47437.365920514327</c:v>
                </c:pt>
                <c:pt idx="25">
                  <c:v>46696.30727686399</c:v>
                </c:pt>
                <c:pt idx="26">
                  <c:v>45968.267849247626</c:v>
                </c:pt>
                <c:pt idx="27">
                  <c:v>45095.793553593721</c:v>
                </c:pt>
                <c:pt idx="28">
                  <c:v>45412.233367346947</c:v>
                </c:pt>
                <c:pt idx="29">
                  <c:v>44587.067502918202</c:v>
                </c:pt>
                <c:pt idx="30">
                  <c:v>44281.166564604471</c:v>
                </c:pt>
                <c:pt idx="31">
                  <c:v>42966.539406528194</c:v>
                </c:pt>
                <c:pt idx="32">
                  <c:v>42067.61951519968</c:v>
                </c:pt>
                <c:pt idx="33">
                  <c:v>40750.851054541796</c:v>
                </c:pt>
                <c:pt idx="34">
                  <c:v>39472.053410266621</c:v>
                </c:pt>
                <c:pt idx="35">
                  <c:v>37632.518083109928</c:v>
                </c:pt>
                <c:pt idx="36">
                  <c:v>36459.118571428575</c:v>
                </c:pt>
                <c:pt idx="37">
                  <c:v>35172.092932503278</c:v>
                </c:pt>
                <c:pt idx="38">
                  <c:v>33221.975558554819</c:v>
                </c:pt>
                <c:pt idx="39">
                  <c:v>30911.76527982327</c:v>
                </c:pt>
                <c:pt idx="40">
                  <c:v>28062.625676801334</c:v>
                </c:pt>
              </c:numCache>
            </c:numRef>
          </c:val>
          <c:smooth val="0"/>
          <c:extLst>
            <c:ext xmlns:c16="http://schemas.microsoft.com/office/drawing/2014/chart" uri="{C3380CC4-5D6E-409C-BE32-E72D297353CC}">
              <c16:uniqueId val="{0000000B-52AF-3D4E-BCFB-3DC621A8D447}"/>
            </c:ext>
          </c:extLst>
        </c:ser>
        <c:ser>
          <c:idx val="9"/>
          <c:order val="1"/>
          <c:tx>
            <c:strRef>
              <c:f>Sheet1!$K$1</c:f>
              <c:strCache>
                <c:ptCount val="1"/>
                <c:pt idx="0">
                  <c:v>2016_Y12_50th percentile_Female</c:v>
                </c:pt>
              </c:strCache>
            </c:strRef>
          </c:tx>
          <c:spPr>
            <a:ln>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Sheet1!$K$2:$K$42</c:f>
              <c:numCache>
                <c:formatCode>General</c:formatCode>
                <c:ptCount val="41"/>
                <c:pt idx="0">
                  <c:v>32663.175715428115</c:v>
                </c:pt>
                <c:pt idx="1">
                  <c:v>33336.662108191937</c:v>
                </c:pt>
                <c:pt idx="2">
                  <c:v>33183.78615252726</c:v>
                </c:pt>
                <c:pt idx="3">
                  <c:v>33255.743371177829</c:v>
                </c:pt>
                <c:pt idx="4">
                  <c:v>32961.487510643332</c:v>
                </c:pt>
                <c:pt idx="5">
                  <c:v>31741.781478937726</c:v>
                </c:pt>
                <c:pt idx="6">
                  <c:v>31580.00402170567</c:v>
                </c:pt>
                <c:pt idx="7">
                  <c:v>31123.87053571429</c:v>
                </c:pt>
                <c:pt idx="8">
                  <c:v>30666.759065034312</c:v>
                </c:pt>
                <c:pt idx="9">
                  <c:v>30717.313687035508</c:v>
                </c:pt>
                <c:pt idx="10">
                  <c:v>30520.990946238282</c:v>
                </c:pt>
                <c:pt idx="11">
                  <c:v>30574.734411996847</c:v>
                </c:pt>
                <c:pt idx="12">
                  <c:v>30188.071835737555</c:v>
                </c:pt>
                <c:pt idx="13">
                  <c:v>30415.675314224405</c:v>
                </c:pt>
                <c:pt idx="14">
                  <c:v>30430.457142857147</c:v>
                </c:pt>
                <c:pt idx="15">
                  <c:v>31018.532512646474</c:v>
                </c:pt>
                <c:pt idx="16">
                  <c:v>30964.228152208969</c:v>
                </c:pt>
                <c:pt idx="17">
                  <c:v>31295.848768472908</c:v>
                </c:pt>
                <c:pt idx="18">
                  <c:v>31308.551211138667</c:v>
                </c:pt>
                <c:pt idx="19">
                  <c:v>32256.351550584648</c:v>
                </c:pt>
                <c:pt idx="20">
                  <c:v>32560.041460866265</c:v>
                </c:pt>
                <c:pt idx="21">
                  <c:v>32408.228388645981</c:v>
                </c:pt>
                <c:pt idx="22">
                  <c:v>32915.575787734109</c:v>
                </c:pt>
                <c:pt idx="23">
                  <c:v>32965.420369871987</c:v>
                </c:pt>
                <c:pt idx="24">
                  <c:v>33112.927180766164</c:v>
                </c:pt>
                <c:pt idx="25">
                  <c:v>33018.033158703882</c:v>
                </c:pt>
                <c:pt idx="26">
                  <c:v>32849.688542056872</c:v>
                </c:pt>
                <c:pt idx="27">
                  <c:v>32159.401544401546</c:v>
                </c:pt>
                <c:pt idx="28">
                  <c:v>31987.216845441246</c:v>
                </c:pt>
                <c:pt idx="29">
                  <c:v>31644.063582552044</c:v>
                </c:pt>
                <c:pt idx="30">
                  <c:v>30445.090392474038</c:v>
                </c:pt>
                <c:pt idx="31">
                  <c:v>29586.348915482424</c:v>
                </c:pt>
                <c:pt idx="32">
                  <c:v>28457.278278806487</c:v>
                </c:pt>
                <c:pt idx="33">
                  <c:v>26645.592165898619</c:v>
                </c:pt>
                <c:pt idx="34">
                  <c:v>24925.622249388758</c:v>
                </c:pt>
                <c:pt idx="35">
                  <c:v>23803.346445824707</c:v>
                </c:pt>
                <c:pt idx="36">
                  <c:v>22959.609247042768</c:v>
                </c:pt>
                <c:pt idx="37">
                  <c:v>22019.737853233553</c:v>
                </c:pt>
                <c:pt idx="38">
                  <c:v>21646.554878048784</c:v>
                </c:pt>
                <c:pt idx="39">
                  <c:v>20399.294642857145</c:v>
                </c:pt>
                <c:pt idx="40">
                  <c:v>21569.582901334241</c:v>
                </c:pt>
              </c:numCache>
            </c:numRef>
          </c:val>
          <c:smooth val="0"/>
          <c:extLst>
            <c:ext xmlns:c16="http://schemas.microsoft.com/office/drawing/2014/chart" uri="{C3380CC4-5D6E-409C-BE32-E72D297353CC}">
              <c16:uniqueId val="{0000000C-52AF-3D4E-BCFB-3DC621A8D447}"/>
            </c:ext>
          </c:extLst>
        </c:ser>
        <c:ser>
          <c:idx val="10"/>
          <c:order val="2"/>
          <c:tx>
            <c:strRef>
              <c:f>Sheet1!$L$1</c:f>
              <c:strCache>
                <c:ptCount val="1"/>
                <c:pt idx="0">
                  <c:v>2016_Bachelor_50th percentile_Male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Sheet1!$L$2:$L$42</c:f>
              <c:numCache>
                <c:formatCode>General</c:formatCode>
                <c:ptCount val="41"/>
                <c:pt idx="0">
                  <c:v>44295.833746072996</c:v>
                </c:pt>
                <c:pt idx="1">
                  <c:v>45925.409919102385</c:v>
                </c:pt>
                <c:pt idx="2">
                  <c:v>48862.005255731929</c:v>
                </c:pt>
                <c:pt idx="3">
                  <c:v>51286.816886966139</c:v>
                </c:pt>
                <c:pt idx="4">
                  <c:v>53489.947818863016</c:v>
                </c:pt>
                <c:pt idx="5">
                  <c:v>55709.064399038471</c:v>
                </c:pt>
                <c:pt idx="6">
                  <c:v>57114.725940686949</c:v>
                </c:pt>
                <c:pt idx="7">
                  <c:v>58886.680513455816</c:v>
                </c:pt>
                <c:pt idx="8">
                  <c:v>60592.870774803763</c:v>
                </c:pt>
                <c:pt idx="9">
                  <c:v>67320.806488451664</c:v>
                </c:pt>
                <c:pt idx="10">
                  <c:v>68515.725262918437</c:v>
                </c:pt>
                <c:pt idx="11">
                  <c:v>69671.677924679068</c:v>
                </c:pt>
                <c:pt idx="12">
                  <c:v>70792.317856083086</c:v>
                </c:pt>
                <c:pt idx="13">
                  <c:v>71391.727195976928</c:v>
                </c:pt>
                <c:pt idx="14">
                  <c:v>72240.306871921173</c:v>
                </c:pt>
                <c:pt idx="15">
                  <c:v>73109.329822880376</c:v>
                </c:pt>
                <c:pt idx="16">
                  <c:v>73617.679829512053</c:v>
                </c:pt>
                <c:pt idx="17">
                  <c:v>73954.30653742612</c:v>
                </c:pt>
                <c:pt idx="18">
                  <c:v>74331.49825142631</c:v>
                </c:pt>
                <c:pt idx="19">
                  <c:v>74653.060341487682</c:v>
                </c:pt>
                <c:pt idx="20">
                  <c:v>74434.075166905954</c:v>
                </c:pt>
                <c:pt idx="21">
                  <c:v>74300.049271786716</c:v>
                </c:pt>
                <c:pt idx="22">
                  <c:v>74325.936874999999</c:v>
                </c:pt>
                <c:pt idx="23">
                  <c:v>73587.683956043969</c:v>
                </c:pt>
                <c:pt idx="24">
                  <c:v>73928.068069259214</c:v>
                </c:pt>
                <c:pt idx="25">
                  <c:v>72528.299952090601</c:v>
                </c:pt>
                <c:pt idx="26">
                  <c:v>72566.853557993745</c:v>
                </c:pt>
                <c:pt idx="27">
                  <c:v>71828.687844648055</c:v>
                </c:pt>
                <c:pt idx="28">
                  <c:v>71022.385936110877</c:v>
                </c:pt>
                <c:pt idx="29">
                  <c:v>71046.531883886259</c:v>
                </c:pt>
                <c:pt idx="30">
                  <c:v>70265.460720295319</c:v>
                </c:pt>
                <c:pt idx="31">
                  <c:v>69228.077637362629</c:v>
                </c:pt>
                <c:pt idx="32">
                  <c:v>67885.03595206952</c:v>
                </c:pt>
                <c:pt idx="33">
                  <c:v>66597.116190476198</c:v>
                </c:pt>
                <c:pt idx="34">
                  <c:v>64235.700855928764</c:v>
                </c:pt>
                <c:pt idx="35">
                  <c:v>60568.478615446176</c:v>
                </c:pt>
                <c:pt idx="36">
                  <c:v>56735.399699896283</c:v>
                </c:pt>
                <c:pt idx="37">
                  <c:v>53529.822581336186</c:v>
                </c:pt>
                <c:pt idx="38">
                  <c:v>50505.398972953219</c:v>
                </c:pt>
                <c:pt idx="39">
                  <c:v>48434.403456068278</c:v>
                </c:pt>
                <c:pt idx="40">
                  <c:v>45307.197582199544</c:v>
                </c:pt>
              </c:numCache>
            </c:numRef>
          </c:val>
          <c:smooth val="0"/>
          <c:extLst>
            <c:ext xmlns:c16="http://schemas.microsoft.com/office/drawing/2014/chart" uri="{C3380CC4-5D6E-409C-BE32-E72D297353CC}">
              <c16:uniqueId val="{0000000D-52AF-3D4E-BCFB-3DC621A8D447}"/>
            </c:ext>
          </c:extLst>
        </c:ser>
        <c:ser>
          <c:idx val="11"/>
          <c:order val="3"/>
          <c:tx>
            <c:strRef>
              <c:f>Sheet1!$M$1</c:f>
              <c:strCache>
                <c:ptCount val="1"/>
                <c:pt idx="0">
                  <c:v>2016_Bachelor_50th percentile_Female</c:v>
                </c:pt>
              </c:strCache>
            </c:strRef>
          </c:tx>
          <c:spPr>
            <a:ln>
              <a:solidFill>
                <a:srgbClr val="F3901D"/>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Sheet1!$M$2:$M$42</c:f>
              <c:numCache>
                <c:formatCode>General</c:formatCode>
                <c:ptCount val="41"/>
                <c:pt idx="0">
                  <c:v>43961.008238858965</c:v>
                </c:pt>
                <c:pt idx="1">
                  <c:v>44002.837007270842</c:v>
                </c:pt>
                <c:pt idx="2">
                  <c:v>45783.634834183678</c:v>
                </c:pt>
                <c:pt idx="3">
                  <c:v>47127.723265546789</c:v>
                </c:pt>
                <c:pt idx="4">
                  <c:v>47618.0552028905</c:v>
                </c:pt>
                <c:pt idx="5">
                  <c:v>47539.838632841056</c:v>
                </c:pt>
                <c:pt idx="6">
                  <c:v>47307.53220863243</c:v>
                </c:pt>
                <c:pt idx="7">
                  <c:v>46175.878391279657</c:v>
                </c:pt>
                <c:pt idx="8">
                  <c:v>46034.839399303448</c:v>
                </c:pt>
                <c:pt idx="9">
                  <c:v>45307.956018363118</c:v>
                </c:pt>
                <c:pt idx="10">
                  <c:v>44642.995349299308</c:v>
                </c:pt>
                <c:pt idx="11">
                  <c:v>44190.218751207482</c:v>
                </c:pt>
                <c:pt idx="12">
                  <c:v>44404.133598242224</c:v>
                </c:pt>
                <c:pt idx="13">
                  <c:v>44329.996943230566</c:v>
                </c:pt>
                <c:pt idx="14">
                  <c:v>46671.522431981597</c:v>
                </c:pt>
                <c:pt idx="15">
                  <c:v>47491.638504751259</c:v>
                </c:pt>
                <c:pt idx="16">
                  <c:v>48149.422184229035</c:v>
                </c:pt>
                <c:pt idx="17">
                  <c:v>48708.432118511184</c:v>
                </c:pt>
                <c:pt idx="18">
                  <c:v>48731.00433396353</c:v>
                </c:pt>
                <c:pt idx="19">
                  <c:v>49681.292666024245</c:v>
                </c:pt>
                <c:pt idx="20">
                  <c:v>49957.119985455727</c:v>
                </c:pt>
                <c:pt idx="21">
                  <c:v>50518.57053736299</c:v>
                </c:pt>
                <c:pt idx="22">
                  <c:v>50455.917532600237</c:v>
                </c:pt>
                <c:pt idx="23">
                  <c:v>51270.619152955864</c:v>
                </c:pt>
                <c:pt idx="24">
                  <c:v>51581.603384885209</c:v>
                </c:pt>
                <c:pt idx="25">
                  <c:v>50794.543951000698</c:v>
                </c:pt>
                <c:pt idx="26">
                  <c:v>51554.664786508685</c:v>
                </c:pt>
                <c:pt idx="27">
                  <c:v>50939.871001862855</c:v>
                </c:pt>
                <c:pt idx="28">
                  <c:v>50896.480854288151</c:v>
                </c:pt>
                <c:pt idx="29">
                  <c:v>50970.187218969564</c:v>
                </c:pt>
                <c:pt idx="30">
                  <c:v>50328.138257604929</c:v>
                </c:pt>
                <c:pt idx="31">
                  <c:v>49343.131012812897</c:v>
                </c:pt>
                <c:pt idx="32">
                  <c:v>48551.010696312071</c:v>
                </c:pt>
                <c:pt idx="33">
                  <c:v>46863.41369525675</c:v>
                </c:pt>
                <c:pt idx="34">
                  <c:v>44814.45506557959</c:v>
                </c:pt>
                <c:pt idx="35">
                  <c:v>42728.071928181103</c:v>
                </c:pt>
                <c:pt idx="36">
                  <c:v>40034.249932556711</c:v>
                </c:pt>
                <c:pt idx="37">
                  <c:v>37560.188933901918</c:v>
                </c:pt>
                <c:pt idx="38">
                  <c:v>35461.982779503109</c:v>
                </c:pt>
                <c:pt idx="39">
                  <c:v>33094.043967880665</c:v>
                </c:pt>
                <c:pt idx="40">
                  <c:v>30471.434139784946</c:v>
                </c:pt>
              </c:numCache>
            </c:numRef>
          </c:val>
          <c:smooth val="0"/>
          <c:extLst>
            <c:ext xmlns:c16="http://schemas.microsoft.com/office/drawing/2014/chart" uri="{C3380CC4-5D6E-409C-BE32-E72D297353CC}">
              <c16:uniqueId val="{0000000E-52AF-3D4E-BCFB-3DC621A8D447}"/>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8289166651371376"/>
          <c:h val="0.88585331000291634"/>
        </c:manualLayout>
      </c:layout>
      <c:lineChart>
        <c:grouping val="standard"/>
        <c:varyColors val="0"/>
        <c:ser>
          <c:idx val="0"/>
          <c:order val="0"/>
          <c:tx>
            <c:strRef>
              <c:f>Sheet1!$B$1</c:f>
              <c:strCache>
                <c:ptCount val="1"/>
                <c:pt idx="0">
                  <c:v>Men</c:v>
                </c:pt>
              </c:strCache>
            </c:strRef>
          </c:tx>
          <c:spPr>
            <a:ln w="38100">
              <a:solidFill>
                <a:srgbClr val="F68B33"/>
              </a:solidFill>
            </a:ln>
          </c:spPr>
          <c:marker>
            <c:symbol val="none"/>
          </c:marker>
          <c:cat>
            <c:numRef>
              <c:f>Sheet1!$A$2:$A$28</c:f>
              <c:numCache>
                <c:formatCode>General</c:formatCod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numCache>
            </c:numRef>
          </c:cat>
          <c:val>
            <c:numRef>
              <c:f>Sheet1!$B$2:$B$28</c:f>
              <c:numCache>
                <c:formatCode>General</c:formatCode>
                <c:ptCount val="27"/>
                <c:pt idx="0">
                  <c:v>62.496029147196943</c:v>
                </c:pt>
                <c:pt idx="1">
                  <c:v>62.278560974812088</c:v>
                </c:pt>
                <c:pt idx="2">
                  <c:v>62.391532117103203</c:v>
                </c:pt>
                <c:pt idx="3">
                  <c:v>62.764472394540569</c:v>
                </c:pt>
                <c:pt idx="4">
                  <c:v>62.589041826858249</c:v>
                </c:pt>
                <c:pt idx="5">
                  <c:v>62.324744557820281</c:v>
                </c:pt>
                <c:pt idx="6">
                  <c:v>62.083122726999363</c:v>
                </c:pt>
                <c:pt idx="7">
                  <c:v>61.860945764347029</c:v>
                </c:pt>
                <c:pt idx="8">
                  <c:v>61.487487548194629</c:v>
                </c:pt>
                <c:pt idx="9">
                  <c:v>62.16771580069598</c:v>
                </c:pt>
                <c:pt idx="10">
                  <c:v>61.981705596567899</c:v>
                </c:pt>
                <c:pt idx="11">
                  <c:v>62.105877386186457</c:v>
                </c:pt>
                <c:pt idx="12">
                  <c:v>62.961316078393487</c:v>
                </c:pt>
                <c:pt idx="13">
                  <c:v>63.093765719201187</c:v>
                </c:pt>
                <c:pt idx="14">
                  <c:v>62.828669945183648</c:v>
                </c:pt>
                <c:pt idx="15">
                  <c:v>63.684443957368487</c:v>
                </c:pt>
                <c:pt idx="16">
                  <c:v>63.885539463450236</c:v>
                </c:pt>
                <c:pt idx="17">
                  <c:v>63.993365779335797</c:v>
                </c:pt>
                <c:pt idx="18">
                  <c:v>63.716925037429803</c:v>
                </c:pt>
                <c:pt idx="19">
                  <c:v>64.416211035620194</c:v>
                </c:pt>
                <c:pt idx="20">
                  <c:v>64.544797595231628</c:v>
                </c:pt>
                <c:pt idx="21">
                  <c:v>64.89585128600325</c:v>
                </c:pt>
                <c:pt idx="22">
                  <c:v>64.782672707538993</c:v>
                </c:pt>
                <c:pt idx="23">
                  <c:v>65.367020245977315</c:v>
                </c:pt>
                <c:pt idx="24">
                  <c:v>65.047194708694576</c:v>
                </c:pt>
                <c:pt idx="25">
                  <c:v>65.378195969351324</c:v>
                </c:pt>
                <c:pt idx="26">
                  <c:v>65.178593816065856</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Women</c:v>
                </c:pt>
              </c:strCache>
            </c:strRef>
          </c:tx>
          <c:spPr>
            <a:ln w="38100">
              <a:solidFill>
                <a:srgbClr val="A02226"/>
              </a:solidFill>
            </a:ln>
          </c:spPr>
          <c:marker>
            <c:symbol val="none"/>
          </c:marker>
          <c:cat>
            <c:numRef>
              <c:f>Sheet1!$A$2:$A$28</c:f>
              <c:numCache>
                <c:formatCode>General</c:formatCode>
                <c:ptCount val="27"/>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numCache>
            </c:numRef>
          </c:cat>
          <c:val>
            <c:numRef>
              <c:f>Sheet1!$C$2:$C$28</c:f>
              <c:numCache>
                <c:formatCode>General</c:formatCode>
                <c:ptCount val="27"/>
                <c:pt idx="0">
                  <c:v>60.370352338022691</c:v>
                </c:pt>
                <c:pt idx="1">
                  <c:v>60.049377844429813</c:v>
                </c:pt>
                <c:pt idx="2">
                  <c:v>60.117850156220499</c:v>
                </c:pt>
                <c:pt idx="3">
                  <c:v>60.490467326925838</c:v>
                </c:pt>
                <c:pt idx="4">
                  <c:v>59.223949798951459</c:v>
                </c:pt>
                <c:pt idx="5">
                  <c:v>59.370113950981569</c:v>
                </c:pt>
                <c:pt idx="6">
                  <c:v>59.034055734846625</c:v>
                </c:pt>
                <c:pt idx="7">
                  <c:v>58.960610049302943</c:v>
                </c:pt>
                <c:pt idx="8">
                  <c:v>59.002341698946033</c:v>
                </c:pt>
                <c:pt idx="9">
                  <c:v>59.508131417380653</c:v>
                </c:pt>
                <c:pt idx="10">
                  <c:v>59.641611963213727</c:v>
                </c:pt>
                <c:pt idx="11">
                  <c:v>60.129620939756116</c:v>
                </c:pt>
                <c:pt idx="12">
                  <c:v>60.50192037870211</c:v>
                </c:pt>
                <c:pt idx="13">
                  <c:v>61.00551633256034</c:v>
                </c:pt>
                <c:pt idx="14">
                  <c:v>60.598406540517992</c:v>
                </c:pt>
                <c:pt idx="15">
                  <c:v>61.270313279874593</c:v>
                </c:pt>
                <c:pt idx="16">
                  <c:v>62.084734107140456</c:v>
                </c:pt>
                <c:pt idx="17">
                  <c:v>61.760557335611878</c:v>
                </c:pt>
                <c:pt idx="18">
                  <c:v>61.40492832884339</c:v>
                </c:pt>
                <c:pt idx="19">
                  <c:v>62.490007956299287</c:v>
                </c:pt>
                <c:pt idx="20">
                  <c:v>62.682709538564019</c:v>
                </c:pt>
                <c:pt idx="21">
                  <c:v>62.663492905126013</c:v>
                </c:pt>
                <c:pt idx="22">
                  <c:v>62.725500895166689</c:v>
                </c:pt>
                <c:pt idx="23">
                  <c:v>62.906986631364013</c:v>
                </c:pt>
                <c:pt idx="24">
                  <c:v>62.690410310355588</c:v>
                </c:pt>
                <c:pt idx="25">
                  <c:v>63.207118469170013</c:v>
                </c:pt>
                <c:pt idx="26">
                  <c:v>63.551350113089384</c:v>
                </c:pt>
              </c:numCache>
            </c:numRef>
          </c:val>
          <c:smooth val="0"/>
          <c:extLst>
            <c:ext xmlns:c16="http://schemas.microsoft.com/office/drawing/2014/chart" uri="{C3380CC4-5D6E-409C-BE32-E72D297353CC}">
              <c16:uniqueId val="{00000006-E303-476E-B1D1-34916A464221}"/>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rot="0" vert="horz"/>
          <a:lstStyle/>
          <a:p>
            <a:pPr>
              <a:defRPr sz="1800"/>
            </a:pPr>
            <a:endParaRPr lang="en-US"/>
          </a:p>
        </c:txPr>
        <c:crossAx val="250419840"/>
        <c:crosses val="autoZero"/>
        <c:auto val="1"/>
        <c:lblAlgn val="ctr"/>
        <c:lblOffset val="100"/>
        <c:tickLblSkip val="5"/>
        <c:noMultiLvlLbl val="0"/>
      </c:catAx>
      <c:valAx>
        <c:axId val="250419840"/>
        <c:scaling>
          <c:orientation val="minMax"/>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__FT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Sheet1!$B$2:$B$17</c:f>
              <c:numCache>
                <c:formatCode>_(* #,##0.00_);_(* \(#,##0.00\);_(* "-"??_);_(@_)</c:formatCode>
                <c:ptCount val="16"/>
                <c:pt idx="0">
                  <c:v>18.634748108528203</c:v>
                </c:pt>
                <c:pt idx="1">
                  <c:v>18.456957716953887</c:v>
                </c:pt>
                <c:pt idx="2">
                  <c:v>20.275304011480944</c:v>
                </c:pt>
                <c:pt idx="3">
                  <c:v>#N/A</c:v>
                </c:pt>
                <c:pt idx="4">
                  <c:v>76.358118310048383</c:v>
                </c:pt>
                <c:pt idx="5">
                  <c:v>75.888279074577852</c:v>
                </c:pt>
                <c:pt idx="6">
                  <c:v>74.443352386671691</c:v>
                </c:pt>
                <c:pt idx="7">
                  <c:v>#N/A</c:v>
                </c:pt>
                <c:pt idx="8">
                  <c:v>31.891539595031503</c:v>
                </c:pt>
                <c:pt idx="9">
                  <c:v>30.967083236504784</c:v>
                </c:pt>
                <c:pt idx="10">
                  <c:v>33.999273791239297</c:v>
                </c:pt>
                <c:pt idx="11">
                  <c:v>#N/A</c:v>
                </c:pt>
                <c:pt idx="12">
                  <c:v>68.755999829686573</c:v>
                </c:pt>
                <c:pt idx="13">
                  <c:v>69.541554090480147</c:v>
                </c:pt>
                <c:pt idx="14">
                  <c:v>69.341067080408436</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__PT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Sheet1!$C$2:$C$17</c:f>
              <c:numCache>
                <c:formatCode>_(* #,##0.00_);_(* \(#,##0.00\);_(* "-"??_);_(@_)</c:formatCode>
                <c:ptCount val="16"/>
                <c:pt idx="0">
                  <c:v>37.147658021551614</c:v>
                </c:pt>
                <c:pt idx="1">
                  <c:v>36.801249179817844</c:v>
                </c:pt>
                <c:pt idx="2">
                  <c:v>37.138818347117351</c:v>
                </c:pt>
                <c:pt idx="3">
                  <c:v>#N/A</c:v>
                </c:pt>
                <c:pt idx="4">
                  <c:v>13.860241514419211</c:v>
                </c:pt>
                <c:pt idx="5">
                  <c:v>14.045873600007226</c:v>
                </c:pt>
                <c:pt idx="6">
                  <c:v>15.856215642008602</c:v>
                </c:pt>
                <c:pt idx="7">
                  <c:v>#N/A</c:v>
                </c:pt>
                <c:pt idx="8">
                  <c:v>41.989321836068257</c:v>
                </c:pt>
                <c:pt idx="9">
                  <c:v>43.076949931327007</c:v>
                </c:pt>
                <c:pt idx="10">
                  <c:v>43.480109066115048</c:v>
                </c:pt>
                <c:pt idx="11">
                  <c:v>#N/A</c:v>
                </c:pt>
                <c:pt idx="12">
                  <c:v>17.801719263493229</c:v>
                </c:pt>
                <c:pt idx="13">
                  <c:v>16.659261544541529</c:v>
                </c:pt>
                <c:pt idx="14">
                  <c:v>16.940561528858932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__Away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Sheet1!$D$2:$D$17</c:f>
              <c:numCache>
                <c:formatCode>_(* #,##0.00_);_(* \(#,##0.00\);_(* "-"??_);_(@_)</c:formatCode>
                <c:ptCount val="16"/>
                <c:pt idx="0">
                  <c:v>11.858664360085871</c:v>
                </c:pt>
                <c:pt idx="1">
                  <c:v>16.256997080416042</c:v>
                </c:pt>
                <c:pt idx="2">
                  <c:v>17.635891678884665</c:v>
                </c:pt>
                <c:pt idx="3">
                  <c:v>#N/A</c:v>
                </c:pt>
                <c:pt idx="4">
                  <c:v>4.1013911087244352</c:v>
                </c:pt>
                <c:pt idx="5">
                  <c:v>3.9125507900933263</c:v>
                </c:pt>
                <c:pt idx="6">
                  <c:v>3.2142051922659647</c:v>
                </c:pt>
                <c:pt idx="7">
                  <c:v>#N/A</c:v>
                </c:pt>
                <c:pt idx="8">
                  <c:v>5.1738044128297478</c:v>
                </c:pt>
                <c:pt idx="9">
                  <c:v>5.7187153559620629</c:v>
                </c:pt>
                <c:pt idx="10">
                  <c:v>5.2286331140415303</c:v>
                </c:pt>
                <c:pt idx="11">
                  <c:v>#N/A</c:v>
                </c:pt>
                <c:pt idx="12">
                  <c:v>4.751097566284737</c:v>
                </c:pt>
                <c:pt idx="13">
                  <c:v>4.3563220749444396</c:v>
                </c:pt>
                <c:pt idx="14">
                  <c:v>3.6323839092520211</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__Unemp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Sheet1!$E$2:$E$17</c:f>
              <c:numCache>
                <c:formatCode>_(* #,##0.00_);_(* \(#,##0.00\);_(* "-"??_);_(@_)</c:formatCode>
                <c:ptCount val="16"/>
                <c:pt idx="0">
                  <c:v>1.4714708408340222</c:v>
                </c:pt>
                <c:pt idx="1">
                  <c:v>1.7925584960529402</c:v>
                </c:pt>
                <c:pt idx="2">
                  <c:v>2.1039710752953686</c:v>
                </c:pt>
                <c:pt idx="3">
                  <c:v>#N/A</c:v>
                </c:pt>
                <c:pt idx="4">
                  <c:v>1.5670681477080317</c:v>
                </c:pt>
                <c:pt idx="5">
                  <c:v>1.9294909256464756</c:v>
                </c:pt>
                <c:pt idx="6">
                  <c:v>2.193540292268148</c:v>
                </c:pt>
                <c:pt idx="7">
                  <c:v>#N/A</c:v>
                </c:pt>
                <c:pt idx="8">
                  <c:v>1.7138146282211408</c:v>
                </c:pt>
                <c:pt idx="9">
                  <c:v>1.9215192447875542</c:v>
                </c:pt>
                <c:pt idx="10">
                  <c:v>2.3687507318675984</c:v>
                </c:pt>
                <c:pt idx="11">
                  <c:v>#N/A</c:v>
                </c:pt>
                <c:pt idx="12">
                  <c:v>2.0083702155398826</c:v>
                </c:pt>
                <c:pt idx="13">
                  <c:v>2.5189253965079947</c:v>
                </c:pt>
                <c:pt idx="14">
                  <c:v>3.0138734522051469</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__NILF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Sheet1!$F$2:$F$17</c:f>
              <c:numCache>
                <c:formatCode>_(* #,##0.00_);_(* \(#,##0.00\);_(* "-"??_);_(@_)</c:formatCode>
                <c:ptCount val="16"/>
                <c:pt idx="0">
                  <c:v>30.887458669000289</c:v>
                </c:pt>
                <c:pt idx="1">
                  <c:v>26.692237526759282</c:v>
                </c:pt>
                <c:pt idx="2">
                  <c:v>22.846014887221664</c:v>
                </c:pt>
                <c:pt idx="3">
                  <c:v>#N/A</c:v>
                </c:pt>
                <c:pt idx="4">
                  <c:v>4.1131809190999329</c:v>
                </c:pt>
                <c:pt idx="5">
                  <c:v>4.2238056096751233</c:v>
                </c:pt>
                <c:pt idx="6">
                  <c:v>4.2926864867855912</c:v>
                </c:pt>
                <c:pt idx="7">
                  <c:v>#N/A</c:v>
                </c:pt>
                <c:pt idx="8">
                  <c:v>19.231519527849354</c:v>
                </c:pt>
                <c:pt idx="9">
                  <c:v>18.3157322314186</c:v>
                </c:pt>
                <c:pt idx="10">
                  <c:v>14.923233296736536</c:v>
                </c:pt>
                <c:pt idx="11">
                  <c:v>#N/A</c:v>
                </c:pt>
                <c:pt idx="12">
                  <c:v>6.6828131249955778</c:v>
                </c:pt>
                <c:pt idx="13">
                  <c:v>6.9239368935259051</c:v>
                </c:pt>
                <c:pt idx="14">
                  <c:v>7.0721140292754754</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0" spcFirstLastPara="1" vertOverflow="ellipsis"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1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44.661549976741412</c:v>
                </c:pt>
                <c:pt idx="1">
                  <c:v>43.959252229469335</c:v>
                </c:pt>
                <c:pt idx="2">
                  <c:v>43.535476379181297</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29.235232310825864</c:v>
                </c:pt>
                <c:pt idx="1">
                  <c:v>30.385442638631798</c:v>
                </c:pt>
                <c:pt idx="2">
                  <c:v>31.887481717716639</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4.9872576595172431</c:v>
                </c:pt>
                <c:pt idx="1">
                  <c:v>5.1310309646383869</c:v>
                </c:pt>
                <c:pt idx="2">
                  <c:v>4.5741140906489521</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1.8719515227814674</c:v>
                </c:pt>
                <c:pt idx="1">
                  <c:v>2.2881879088000523</c:v>
                </c:pt>
                <c:pt idx="2">
                  <c:v>3.0530572922360046</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19.24400853013401</c:v>
                </c:pt>
                <c:pt idx="1">
                  <c:v>18.23608625846045</c:v>
                </c:pt>
                <c:pt idx="2">
                  <c:v>16.949870520217111</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35.98528233449116</c:v>
                </c:pt>
                <c:pt idx="1">
                  <c:v>35.993813155988931</c:v>
                </c:pt>
                <c:pt idx="2">
                  <c:v>35.238957158586864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25.562055279880507</c:v>
                </c:pt>
                <c:pt idx="1">
                  <c:v>26.865892439337667</c:v>
                </c:pt>
                <c:pt idx="2">
                  <c:v>28.31852936289339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4.039775791396278</c:v>
                </c:pt>
                <c:pt idx="1">
                  <c:v>4.1652570849985908</c:v>
                </c:pt>
                <c:pt idx="2">
                  <c:v>3.6935406281614269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2.9844563787659215</c:v>
                </c:pt>
                <c:pt idx="1">
                  <c:v>3.2271722122542452</c:v>
                </c:pt>
                <c:pt idx="2">
                  <c:v>4.0515839978047454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31.428430215466125</c:v>
                </c:pt>
                <c:pt idx="1">
                  <c:v>29.747865107420566</c:v>
                </c:pt>
                <c:pt idx="2">
                  <c:v>28.697388852553573</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69.780625697780991</c:v>
                </c:pt>
                <c:pt idx="1">
                  <c:v>68.701362346677044</c:v>
                </c:pt>
                <c:pt idx="2">
                  <c:v>67.277016969318183</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12.930818215249909</c:v>
                </c:pt>
                <c:pt idx="1">
                  <c:v>13.665268979344241</c:v>
                </c:pt>
                <c:pt idx="2">
                  <c:v>14.90106449639376</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3.9353585253707526</c:v>
                </c:pt>
                <c:pt idx="1">
                  <c:v>3.5979728386685079</c:v>
                </c:pt>
                <c:pt idx="2">
                  <c:v>2.8612615878499912</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2.5151879361143021</c:v>
                </c:pt>
                <c:pt idx="1">
                  <c:v>3.1299568712833952</c:v>
                </c:pt>
                <c:pt idx="2">
                  <c:v>3.7961992287431436</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10.838009625484048</c:v>
                </c:pt>
                <c:pt idx="1">
                  <c:v>10.905438964026816</c:v>
                </c:pt>
                <c:pt idx="2">
                  <c:v>11.164457717694924</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64.693410550684959</c:v>
                </c:pt>
                <c:pt idx="1">
                  <c:v>63.620027913556534</c:v>
                </c:pt>
                <c:pt idx="2">
                  <c:v>60.508954707948163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11.768351747085573</c:v>
                </c:pt>
                <c:pt idx="1">
                  <c:v>12.55912305810404</c:v>
                </c:pt>
                <c:pt idx="2">
                  <c:v>14.088975191411288</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4.597973521061685</c:v>
                </c:pt>
                <c:pt idx="1">
                  <c:v>4.385087864947347</c:v>
                </c:pt>
                <c:pt idx="2">
                  <c:v>3.5736245922787249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4.0751263441049126</c:v>
                </c:pt>
                <c:pt idx="1">
                  <c:v>4.4729040836502723</c:v>
                </c:pt>
                <c:pt idx="2">
                  <c:v>5.6236603551258293</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14.865137837062889</c:v>
                </c:pt>
                <c:pt idx="1">
                  <c:v>14.962857079741818</c:v>
                </c:pt>
                <c:pt idx="2">
                  <c:v>16.204785153236006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57.057600752865902</c:v>
                </c:pt>
                <c:pt idx="1">
                  <c:v>56.383711429418511</c:v>
                </c:pt>
                <c:pt idx="2">
                  <c:v>56.138924128634088</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22.391236096198988</c:v>
                </c:pt>
                <c:pt idx="1">
                  <c:v>22.660812284502427</c:v>
                </c:pt>
                <c:pt idx="2">
                  <c:v>24.202443092766771</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6.4447735544461953</c:v>
                </c:pt>
                <c:pt idx="1">
                  <c:v>7.5357710659346377</c:v>
                </c:pt>
                <c:pt idx="2">
                  <c:v>7.54961700036114</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1.5273523112815857</c:v>
                </c:pt>
                <c:pt idx="1">
                  <c:v>1.8518147583586568</c:v>
                </c:pt>
                <c:pt idx="2">
                  <c:v>2.135256304506985</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12.579037285207315</c:v>
                </c:pt>
                <c:pt idx="1">
                  <c:v>11.567890461785776</c:v>
                </c:pt>
                <c:pt idx="2">
                  <c:v>9.9737594737310058</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40.754144333215876</c:v>
                </c:pt>
                <c:pt idx="1">
                  <c:v>40.576793546561362</c:v>
                </c:pt>
                <c:pt idx="2">
                  <c:v>40.782060386763163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23.184246399455667</c:v>
                </c:pt>
                <c:pt idx="1">
                  <c:v>22.686562473522034</c:v>
                </c:pt>
                <c:pt idx="2">
                  <c:v>23.556783540096099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5.0394136214810672</c:v>
                </c:pt>
                <c:pt idx="1">
                  <c:v>5.5993100905200901</c:v>
                </c:pt>
                <c:pt idx="2">
                  <c:v>5.6168384371971358</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3.083388730300709</c:v>
                </c:pt>
                <c:pt idx="1">
                  <c:v>3.2992056590521925</c:v>
                </c:pt>
                <c:pt idx="2">
                  <c:v>3.9214698538177934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27.938806915546685</c:v>
                </c:pt>
                <c:pt idx="1">
                  <c:v>27.838128230344324</c:v>
                </c:pt>
                <c:pt idx="2">
                  <c:v>26.12284778212582</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81.293574084586453</c:v>
                </c:pt>
                <c:pt idx="1">
                  <c:v>80.665135911752358</c:v>
                </c:pt>
                <c:pt idx="2">
                  <c:v>78.441029343379967</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9.1809360741946904</c:v>
                </c:pt>
                <c:pt idx="1">
                  <c:v>9.7268152629779099</c:v>
                </c:pt>
                <c:pt idx="2">
                  <c:v>11.382797236406599</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3.8264012640516869</c:v>
                </c:pt>
                <c:pt idx="1">
                  <c:v>3.3443466359471534</c:v>
                </c:pt>
                <c:pt idx="2">
                  <c:v>2.9151028060913475</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2.0171223664694198</c:v>
                </c:pt>
                <c:pt idx="1">
                  <c:v>2.3612181219082258</c:v>
                </c:pt>
                <c:pt idx="2">
                  <c:v>3.0184458983014859</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3.6819662106977504</c:v>
                </c:pt>
                <c:pt idx="1">
                  <c:v>3.9024840674143428</c:v>
                </c:pt>
                <c:pt idx="2">
                  <c:v>4.242624715820595</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74.435539636203075</c:v>
                </c:pt>
                <c:pt idx="1">
                  <c:v>72.569895110150782</c:v>
                </c:pt>
                <c:pt idx="2">
                  <c:v>67.159370434393466</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9.8169017023577503</c:v>
                </c:pt>
                <c:pt idx="1">
                  <c:v>10.301559518997053</c:v>
                </c:pt>
                <c:pt idx="2">
                  <c:v>12.683683905474043</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5.1722234825877171</c:v>
                </c:pt>
                <c:pt idx="1">
                  <c:v>4.8522057092346289</c:v>
                </c:pt>
                <c:pt idx="2">
                  <c:v>4.1121165122645209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4.2816791174719713</c:v>
                </c:pt>
                <c:pt idx="1">
                  <c:v>4.674437941027497</c:v>
                </c:pt>
                <c:pt idx="2">
                  <c:v>6.0310281642845975</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6.2936560613794885</c:v>
                </c:pt>
                <c:pt idx="1">
                  <c:v>7.6019017205900283</c:v>
                </c:pt>
                <c:pt idx="2">
                  <c:v>10.013800983583376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49.21008513278052</c:v>
                </c:pt>
                <c:pt idx="1">
                  <c:v>48.475950475284762</c:v>
                </c:pt>
                <c:pt idx="2">
                  <c:v>44.49251247509337</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24.243767586002757</c:v>
                </c:pt>
                <c:pt idx="1">
                  <c:v>25.227360117619053</c:v>
                </c:pt>
                <c:pt idx="2">
                  <c:v>28.506015652852817</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5.3015477626606069</c:v>
                </c:pt>
                <c:pt idx="1">
                  <c:v>6.0700271034979894</c:v>
                </c:pt>
                <c:pt idx="2">
                  <c:v>6.092373309926356</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2.589908067970756</c:v>
                </c:pt>
                <c:pt idx="1">
                  <c:v>2.9383461745381743</c:v>
                </c:pt>
                <c:pt idx="2">
                  <c:v>3.8235867572739748</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18.654691450585357</c:v>
                </c:pt>
                <c:pt idx="1">
                  <c:v>17.288316129060036</c:v>
                </c:pt>
                <c:pt idx="2">
                  <c:v>17.085511804853478</c:v>
                </c:pt>
              </c:numCache>
            </c:numRef>
          </c:val>
          <c:smooth val="0"/>
          <c:extLst>
            <c:ext xmlns:c16="http://schemas.microsoft.com/office/drawing/2014/chart" uri="{C3380CC4-5D6E-409C-BE32-E72D297353CC}">
              <c16:uniqueId val="{00000007-1863-FB4D-A0D6-EDCCD944625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57.057600752865902</c:v>
                </c:pt>
                <c:pt idx="1">
                  <c:v>56.383711429418511</c:v>
                </c:pt>
                <c:pt idx="2">
                  <c:v>56.138924128634088</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22.391236096198988</c:v>
                </c:pt>
                <c:pt idx="1">
                  <c:v>22.660812284502427</c:v>
                </c:pt>
                <c:pt idx="2">
                  <c:v>24.202443092766771</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6.4447735544461953</c:v>
                </c:pt>
                <c:pt idx="1">
                  <c:v>7.5357710659346377</c:v>
                </c:pt>
                <c:pt idx="2">
                  <c:v>7.54961700036114</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1.5273523112815857</c:v>
                </c:pt>
                <c:pt idx="1">
                  <c:v>1.8518147583586568</c:v>
                </c:pt>
                <c:pt idx="2">
                  <c:v>2.135256304506985</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12.579037285207315</c:v>
                </c:pt>
                <c:pt idx="1">
                  <c:v>11.567890461785776</c:v>
                </c:pt>
                <c:pt idx="2">
                  <c:v>9.9737594737310058</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Year 12</c:v>
                </c:pt>
                <c:pt idx="1">
                  <c:v>Bachelor</c:v>
                </c:pt>
                <c:pt idx="2">
                  <c:v>Year 12</c:v>
                </c:pt>
                <c:pt idx="3">
                  <c:v>Bachelor</c:v>
                </c:pt>
              </c:strCache>
            </c:strRef>
          </c:cat>
          <c:val>
            <c:numRef>
              <c:f>Sheet1!$B$2:$B$5</c:f>
              <c:numCache>
                <c:formatCode>0.00</c:formatCode>
                <c:ptCount val="4"/>
                <c:pt idx="0">
                  <c:v>1.3997138979861501</c:v>
                </c:pt>
                <c:pt idx="1">
                  <c:v>2.3503337214709732</c:v>
                </c:pt>
                <c:pt idx="2">
                  <c:v>2.2798891977921674</c:v>
                </c:pt>
                <c:pt idx="3">
                  <c:v>3.6113075027548796</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Year 12</c:v>
                </c:pt>
                <c:pt idx="1">
                  <c:v>Bachelor</c:v>
                </c:pt>
                <c:pt idx="2">
                  <c:v>Year 12</c:v>
                </c:pt>
                <c:pt idx="3">
                  <c:v>Bachelor</c:v>
                </c:pt>
              </c:strCache>
            </c:strRef>
          </c:cat>
          <c:val>
            <c:numRef>
              <c:f>Sheet1!$C$2:$C$5</c:f>
              <c:numCache>
                <c:formatCode>0.00</c:formatCode>
                <c:ptCount val="4"/>
                <c:pt idx="0">
                  <c:v>1.4964769425910522</c:v>
                </c:pt>
                <c:pt idx="1">
                  <c:v>2.4967671174655881</c:v>
                </c:pt>
                <c:pt idx="2">
                  <c:v>2.3821265069375714</c:v>
                </c:pt>
                <c:pt idx="3">
                  <c:v>3.8352873624275192</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dLbls>
            <c:spPr>
              <a:noFill/>
              <a:ln>
                <a:noFill/>
              </a:ln>
              <a:effectLst/>
            </c:spPr>
            <c:txPr>
              <a:bodyPr wrap="square" lIns="38100" tIns="19050" rIns="38100" bIns="19050" anchor="ctr">
                <a:spAutoFit/>
              </a:bodyPr>
              <a:lstStyle/>
              <a:p>
                <a:pPr>
                  <a:defRPr sz="1600">
                    <a:solidFill>
                      <a:schemeClr val="bg1"/>
                    </a:solidFill>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Year 12</c:v>
                </c:pt>
                <c:pt idx="1">
                  <c:v>Bachelor</c:v>
                </c:pt>
                <c:pt idx="2">
                  <c:v>Year 12</c:v>
                </c:pt>
                <c:pt idx="3">
                  <c:v>Bachelor</c:v>
                </c:pt>
              </c:strCache>
            </c:strRef>
          </c:cat>
          <c:val>
            <c:numRef>
              <c:f>Sheet1!$D$2:$D$5</c:f>
              <c:numCache>
                <c:formatCode>0.00</c:formatCode>
                <c:ptCount val="4"/>
                <c:pt idx="0">
                  <c:v>1.5678534497328604</c:v>
                </c:pt>
                <c:pt idx="1">
                  <c:v>2.5468037149904221</c:v>
                </c:pt>
                <c:pt idx="2">
                  <c:v>2.3711732703817043</c:v>
                </c:pt>
                <c:pt idx="3">
                  <c:v>3.7207496533501669</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4"/>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40.754144333215876</c:v>
                </c:pt>
                <c:pt idx="1">
                  <c:v>40.576793546561362</c:v>
                </c:pt>
                <c:pt idx="2">
                  <c:v>40.782060386763163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23.184246399455667</c:v>
                </c:pt>
                <c:pt idx="1">
                  <c:v>22.686562473522034</c:v>
                </c:pt>
                <c:pt idx="2">
                  <c:v>23.556783540096099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5.0394136214810672</c:v>
                </c:pt>
                <c:pt idx="1">
                  <c:v>5.5993100905200901</c:v>
                </c:pt>
                <c:pt idx="2">
                  <c:v>5.6168384371971358</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3.083388730300709</c:v>
                </c:pt>
                <c:pt idx="1">
                  <c:v>3.2992056590521925</c:v>
                </c:pt>
                <c:pt idx="2">
                  <c:v>3.9214698538177934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27.938806915546685</c:v>
                </c:pt>
                <c:pt idx="1">
                  <c:v>27.838128230344324</c:v>
                </c:pt>
                <c:pt idx="2">
                  <c:v>26.12284778212582</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78.610803676258982</c:v>
                </c:pt>
                <c:pt idx="1">
                  <c:v>77.035316532341</c:v>
                </c:pt>
                <c:pt idx="2">
                  <c:v>73.057609574815871</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9.9421804945503816</c:v>
                </c:pt>
                <c:pt idx="1">
                  <c:v>10.664741532795095</c:v>
                </c:pt>
                <c:pt idx="2">
                  <c:v>13.580722902203153</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4.4568586393895435</c:v>
                </c:pt>
                <c:pt idx="1">
                  <c:v>4.1384068970490713</c:v>
                </c:pt>
                <c:pt idx="2">
                  <c:v>3.3410981326900262</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2.8196053964540644</c:v>
                </c:pt>
                <c:pt idx="1">
                  <c:v>3.3799057176067224</c:v>
                </c:pt>
                <c:pt idx="2">
                  <c:v>4.4503831467706352</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4.1705517933470357</c:v>
                </c:pt>
                <c:pt idx="1">
                  <c:v>4.781629320208113</c:v>
                </c:pt>
                <c:pt idx="2">
                  <c:v>5.5701862435203058</c:v>
                </c:pt>
              </c:numCache>
            </c:numRef>
          </c:val>
          <c:smooth val="0"/>
          <c:extLst>
            <c:ext xmlns:c16="http://schemas.microsoft.com/office/drawing/2014/chart" uri="{C3380CC4-5D6E-409C-BE32-E72D297353CC}">
              <c16:uniqueId val="{00000007-1863-FB4D-A0D6-EDCCD944625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81.293574084586453</c:v>
                </c:pt>
                <c:pt idx="1">
                  <c:v>80.665135911752358</c:v>
                </c:pt>
                <c:pt idx="2">
                  <c:v>78.441029343379967</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9.1809360741946904</c:v>
                </c:pt>
                <c:pt idx="1">
                  <c:v>9.7268152629779099</c:v>
                </c:pt>
                <c:pt idx="2">
                  <c:v>11.382797236406599</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3.8264012640516869</c:v>
                </c:pt>
                <c:pt idx="1">
                  <c:v>3.3443466359471534</c:v>
                </c:pt>
                <c:pt idx="2">
                  <c:v>2.9151028060913475</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2.0171223664694198</c:v>
                </c:pt>
                <c:pt idx="1">
                  <c:v>2.3612181219082258</c:v>
                </c:pt>
                <c:pt idx="2">
                  <c:v>3.0184458983014859</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3.6819662106977504</c:v>
                </c:pt>
                <c:pt idx="1">
                  <c:v>3.9024840674143428</c:v>
                </c:pt>
                <c:pt idx="2">
                  <c:v>4.242624715820595</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74.435539636203075</c:v>
                </c:pt>
                <c:pt idx="1">
                  <c:v>72.569895110150782</c:v>
                </c:pt>
                <c:pt idx="2">
                  <c:v>67.159370434393466</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9.8169017023577503</c:v>
                </c:pt>
                <c:pt idx="1">
                  <c:v>10.301559518997053</c:v>
                </c:pt>
                <c:pt idx="2">
                  <c:v>12.683683905474043</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5.1722234825877171</c:v>
                </c:pt>
                <c:pt idx="1">
                  <c:v>4.8522057092346289</c:v>
                </c:pt>
                <c:pt idx="2">
                  <c:v>4.1121165122645209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4.2816791174719713</c:v>
                </c:pt>
                <c:pt idx="1">
                  <c:v>4.674437941027497</c:v>
                </c:pt>
                <c:pt idx="2">
                  <c:v>6.0310281642845975</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6.2936560613794885</c:v>
                </c:pt>
                <c:pt idx="1">
                  <c:v>7.6019017205900283</c:v>
                </c:pt>
                <c:pt idx="2">
                  <c:v>10.013800983583376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39.980087661072794</c:v>
                </c:pt>
                <c:pt idx="1">
                  <c:v>40.182311119226021</c:v>
                </c:pt>
                <c:pt idx="2">
                  <c:v>38.446406721466218</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30.307957788762042</c:v>
                </c:pt>
                <c:pt idx="1">
                  <c:v>31.231435317679637</c:v>
                </c:pt>
                <c:pt idx="2">
                  <c:v>33.073241895083179</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4.5098287120913421</c:v>
                </c:pt>
                <c:pt idx="1">
                  <c:v>4.5940329579741688</c:v>
                </c:pt>
                <c:pt idx="2">
                  <c:v>4.1649512119969136</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2.6258293220201998</c:v>
                </c:pt>
                <c:pt idx="1">
                  <c:v>3.1378875551619387</c:v>
                </c:pt>
                <c:pt idx="2">
                  <c:v>4.2316941371118242</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22.576296516053617</c:v>
                </c:pt>
                <c:pt idx="1">
                  <c:v>20.854333049958218</c:v>
                </c:pt>
                <c:pt idx="2">
                  <c:v>20.083706034341866</c:v>
                </c:pt>
              </c:numCache>
            </c:numRef>
          </c:val>
          <c:smooth val="0"/>
          <c:extLst>
            <c:ext xmlns:c16="http://schemas.microsoft.com/office/drawing/2014/chart" uri="{C3380CC4-5D6E-409C-BE32-E72D297353CC}">
              <c16:uniqueId val="{00000007-1863-FB4D-A0D6-EDCCD944625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44.661549976741412</c:v>
                </c:pt>
                <c:pt idx="1">
                  <c:v>43.959252229469335</c:v>
                </c:pt>
                <c:pt idx="2">
                  <c:v>43.535476379181297</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29.235232310825864</c:v>
                </c:pt>
                <c:pt idx="1">
                  <c:v>30.385442638631798</c:v>
                </c:pt>
                <c:pt idx="2">
                  <c:v>31.887481717716639</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4.9872576595172431</c:v>
                </c:pt>
                <c:pt idx="1">
                  <c:v>5.1310309646383869</c:v>
                </c:pt>
                <c:pt idx="2">
                  <c:v>4.5741140906489521</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1.8719515227814674</c:v>
                </c:pt>
                <c:pt idx="1">
                  <c:v>2.2881879088000523</c:v>
                </c:pt>
                <c:pt idx="2">
                  <c:v>3.0530572922360046</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19.24400853013401</c:v>
                </c:pt>
                <c:pt idx="1">
                  <c:v>18.23608625846045</c:v>
                </c:pt>
                <c:pt idx="2">
                  <c:v>16.949870520217111</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35.98528233449116</c:v>
                </c:pt>
                <c:pt idx="1">
                  <c:v>35.993813155988931</c:v>
                </c:pt>
                <c:pt idx="2">
                  <c:v>35.238957158586864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25.562055279880507</c:v>
                </c:pt>
                <c:pt idx="1">
                  <c:v>26.865892439337667</c:v>
                </c:pt>
                <c:pt idx="2">
                  <c:v>28.31852936289339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4.039775791396278</c:v>
                </c:pt>
                <c:pt idx="1">
                  <c:v>4.1652570849985908</c:v>
                </c:pt>
                <c:pt idx="2">
                  <c:v>3.6935406281614269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2.9844563787659215</c:v>
                </c:pt>
                <c:pt idx="1">
                  <c:v>3.2271722122542452</c:v>
                </c:pt>
                <c:pt idx="2">
                  <c:v>4.0515839978047454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31.428430215466125</c:v>
                </c:pt>
                <c:pt idx="1">
                  <c:v>29.747865107420566</c:v>
                </c:pt>
                <c:pt idx="2">
                  <c:v>28.697388852553573</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863-FB4D-A0D6-EDCCD9446257}"/>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863-FB4D-A0D6-EDCCD9446257}"/>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863-FB4D-A0D6-EDCCD944625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67.225935261487749</c:v>
                </c:pt>
                <c:pt idx="1">
                  <c:v>66.746423191937652</c:v>
                </c:pt>
                <c:pt idx="2">
                  <c:v>64.169798583107379</c:v>
                </c:pt>
              </c:numCache>
            </c:numRef>
          </c:val>
          <c:smooth val="0"/>
          <c:extLst>
            <c:ext xmlns:c16="http://schemas.microsoft.com/office/drawing/2014/chart" uri="{C3380CC4-5D6E-409C-BE32-E72D297353CC}">
              <c16:uniqueId val="{00000003-1863-FB4D-A0D6-EDCCD944625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13.310282785125587</c:v>
                </c:pt>
                <c:pt idx="1">
                  <c:v>13.750982318601174</c:v>
                </c:pt>
                <c:pt idx="2">
                  <c:v>15.143535268681871</c:v>
                </c:pt>
              </c:numCache>
            </c:numRef>
          </c:val>
          <c:smooth val="0"/>
          <c:extLst>
            <c:ext xmlns:c16="http://schemas.microsoft.com/office/drawing/2014/chart" uri="{C3380CC4-5D6E-409C-BE32-E72D297353CC}">
              <c16:uniqueId val="{00000004-1863-FB4D-A0D6-EDCCD944625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4.2681814853718061</c:v>
                </c:pt>
                <c:pt idx="1">
                  <c:v>4.0638310939767139</c:v>
                </c:pt>
                <c:pt idx="2">
                  <c:v>3.2894435537947442</c:v>
                </c:pt>
              </c:numCache>
            </c:numRef>
          </c:val>
          <c:smooth val="0"/>
          <c:extLst>
            <c:ext xmlns:c16="http://schemas.microsoft.com/office/drawing/2014/chart" uri="{C3380CC4-5D6E-409C-BE32-E72D297353CC}">
              <c16:uniqueId val="{00000005-1863-FB4D-A0D6-EDCCD944625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3.2459053120821331</c:v>
                </c:pt>
                <c:pt idx="1">
                  <c:v>3.9140112565336551</c:v>
                </c:pt>
                <c:pt idx="2">
                  <c:v>5.3099402613361208</c:v>
                </c:pt>
              </c:numCache>
            </c:numRef>
          </c:val>
          <c:smooth val="0"/>
          <c:extLst>
            <c:ext xmlns:c16="http://schemas.microsoft.com/office/drawing/2014/chart" uri="{C3380CC4-5D6E-409C-BE32-E72D297353CC}">
              <c16:uniqueId val="{00000006-1863-FB4D-A0D6-EDCCD944625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11.94969515593275</c:v>
                </c:pt>
                <c:pt idx="1">
                  <c:v>11.524752138950802</c:v>
                </c:pt>
                <c:pt idx="2">
                  <c:v>12.087282333079889</c:v>
                </c:pt>
              </c:numCache>
            </c:numRef>
          </c:val>
          <c:smooth val="0"/>
          <c:extLst>
            <c:ext xmlns:c16="http://schemas.microsoft.com/office/drawing/2014/chart" uri="{C3380CC4-5D6E-409C-BE32-E72D297353CC}">
              <c16:uniqueId val="{00000007-1863-FB4D-A0D6-EDCCD944625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1"/>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69.780625697780991</c:v>
                </c:pt>
                <c:pt idx="1">
                  <c:v>68.701362346677044</c:v>
                </c:pt>
                <c:pt idx="2">
                  <c:v>67.277016969318183</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12.930818215249909</c:v>
                </c:pt>
                <c:pt idx="1">
                  <c:v>13.665268979344241</c:v>
                </c:pt>
                <c:pt idx="2">
                  <c:v>14.90106449639376</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3.9353585253707526</c:v>
                </c:pt>
                <c:pt idx="1">
                  <c:v>3.5979728386685079</c:v>
                </c:pt>
                <c:pt idx="2">
                  <c:v>2.8612615878499912</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2.5151879361143021</c:v>
                </c:pt>
                <c:pt idx="1">
                  <c:v>3.1299568712833952</c:v>
                </c:pt>
                <c:pt idx="2">
                  <c:v>3.7961992287431436</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10.838009625484048</c:v>
                </c:pt>
                <c:pt idx="1">
                  <c:v>10.905438964026816</c:v>
                </c:pt>
                <c:pt idx="2">
                  <c:v>11.164457717694924</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64.693410550684959</c:v>
                </c:pt>
                <c:pt idx="1">
                  <c:v>63.620027913556534</c:v>
                </c:pt>
                <c:pt idx="2">
                  <c:v>60.508954707948163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11.768351747085573</c:v>
                </c:pt>
                <c:pt idx="1">
                  <c:v>12.55912305810404</c:v>
                </c:pt>
                <c:pt idx="2">
                  <c:v>14.088975191411288</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4.597973521061685</c:v>
                </c:pt>
                <c:pt idx="1">
                  <c:v>4.385087864947347</c:v>
                </c:pt>
                <c:pt idx="2">
                  <c:v>3.5736245922787249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4.0751263441049126</c:v>
                </c:pt>
                <c:pt idx="1">
                  <c:v>4.4729040836502723</c:v>
                </c:pt>
                <c:pt idx="2">
                  <c:v>5.6236603551258293</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14.865137837062889</c:v>
                </c:pt>
                <c:pt idx="1">
                  <c:v>14.962857079741818</c:v>
                </c:pt>
                <c:pt idx="2">
                  <c:v>16.204785153236006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Year 12</c:v>
                </c:pt>
                <c:pt idx="1">
                  <c:v>Bachelor</c:v>
                </c:pt>
                <c:pt idx="2">
                  <c:v>Year 12</c:v>
                </c:pt>
                <c:pt idx="3">
                  <c:v>Bachelor</c:v>
                </c:pt>
              </c:strCache>
            </c:strRef>
          </c:cat>
          <c:val>
            <c:numRef>
              <c:f>Sheet1!$B$2:$B$5</c:f>
              <c:numCache>
                <c:formatCode>0.00</c:formatCode>
                <c:ptCount val="4"/>
                <c:pt idx="0">
                  <c:v>3.2350408168466172</c:v>
                </c:pt>
                <c:pt idx="1">
                  <c:v>5.7577635015254591</c:v>
                </c:pt>
                <c:pt idx="2">
                  <c:v>5.0126760348619079</c:v>
                </c:pt>
                <c:pt idx="3">
                  <c:v>7.629844106396062</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Year 12</c:v>
                </c:pt>
                <c:pt idx="1">
                  <c:v>Bachelor</c:v>
                </c:pt>
                <c:pt idx="2">
                  <c:v>Year 12</c:v>
                </c:pt>
                <c:pt idx="3">
                  <c:v>Bachelor</c:v>
                </c:pt>
              </c:strCache>
            </c:strRef>
          </c:cat>
          <c:val>
            <c:numRef>
              <c:f>Sheet1!$C$2:$C$5</c:f>
              <c:numCache>
                <c:formatCode>0.00</c:formatCode>
                <c:ptCount val="4"/>
                <c:pt idx="0">
                  <c:v>3.4912831022189597</c:v>
                </c:pt>
                <c:pt idx="1">
                  <c:v>6.0858711918329256</c:v>
                </c:pt>
                <c:pt idx="2">
                  <c:v>5.2530182503546277</c:v>
                </c:pt>
                <c:pt idx="3">
                  <c:v>7.9298081132101341</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dLbls>
            <c:spPr>
              <a:noFill/>
              <a:ln>
                <a:noFill/>
              </a:ln>
              <a:effectLst/>
            </c:spPr>
            <c:txPr>
              <a:bodyPr wrap="square" lIns="38100" tIns="19050" rIns="38100" bIns="19050" anchor="ctr">
                <a:spAutoFit/>
              </a:bodyPr>
              <a:lstStyle/>
              <a:p>
                <a:pPr>
                  <a:defRPr sz="1600">
                    <a:solidFill>
                      <a:schemeClr val="bg1"/>
                    </a:solidFill>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Year 12</c:v>
                </c:pt>
                <c:pt idx="1">
                  <c:v>Bachelor</c:v>
                </c:pt>
                <c:pt idx="2">
                  <c:v>Year 12</c:v>
                </c:pt>
                <c:pt idx="3">
                  <c:v>Bachelor</c:v>
                </c:pt>
              </c:strCache>
            </c:strRef>
          </c:cat>
          <c:val>
            <c:numRef>
              <c:f>Sheet1!$D$2:$D$5</c:f>
              <c:numCache>
                <c:formatCode>0.00</c:formatCode>
                <c:ptCount val="4"/>
                <c:pt idx="0">
                  <c:v>3.6336573306142101</c:v>
                </c:pt>
                <c:pt idx="1">
                  <c:v>6.1146514613291068</c:v>
                </c:pt>
                <c:pt idx="2">
                  <c:v>5.0596703834396148</c:v>
                </c:pt>
                <c:pt idx="3">
                  <c:v>7.5442085307147533</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8"/>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Year 12 or equivalent_Female_FT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40.754144333215876</c:v>
                </c:pt>
                <c:pt idx="1">
                  <c:v>40.576793546561362</c:v>
                </c:pt>
                <c:pt idx="2">
                  <c:v>40.782060386763163</c:v>
                </c:pt>
                <c:pt idx="3">
                  <c:v>#N/A</c:v>
                </c:pt>
                <c:pt idx="4">
                  <c:v>33.995544498893118</c:v>
                </c:pt>
                <c:pt idx="5">
                  <c:v>33.523162590928457</c:v>
                </c:pt>
                <c:pt idx="6">
                  <c:v>34.46132599621312</c:v>
                </c:pt>
                <c:pt idx="7">
                  <c:v>#N/A</c:v>
                </c:pt>
                <c:pt idx="8">
                  <c:v>39.850958695267693</c:v>
                </c:pt>
                <c:pt idx="9">
                  <c:v>39.998563837933958</c:v>
                </c:pt>
                <c:pt idx="10">
                  <c:v>39.624390052988289</c:v>
                </c:pt>
                <c:pt idx="11">
                  <c:v>#N/A</c:v>
                </c:pt>
                <c:pt idx="12">
                  <c:v>21.904274173676896</c:v>
                </c:pt>
                <c:pt idx="13">
                  <c:v>24.925938736941667</c:v>
                </c:pt>
                <c:pt idx="14">
                  <c:v>25.837104340612477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Year 12 or equivalent_Female_PT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23.184246399455667</c:v>
                </c:pt>
                <c:pt idx="1">
                  <c:v>22.686562473522034</c:v>
                </c:pt>
                <c:pt idx="2">
                  <c:v>23.556783540096099</c:v>
                </c:pt>
                <c:pt idx="3">
                  <c:v>#N/A</c:v>
                </c:pt>
                <c:pt idx="4">
                  <c:v>33.176602513724028</c:v>
                </c:pt>
                <c:pt idx="5">
                  <c:v>33.816708202483298</c:v>
                </c:pt>
                <c:pt idx="6">
                  <c:v>33.158694649480431</c:v>
                </c:pt>
                <c:pt idx="7">
                  <c:v>#N/A</c:v>
                </c:pt>
                <c:pt idx="8">
                  <c:v>28.339197930479962</c:v>
                </c:pt>
                <c:pt idx="9">
                  <c:v>30.245841982833714</c:v>
                </c:pt>
                <c:pt idx="10">
                  <c:v>30.71404632798604</c:v>
                </c:pt>
                <c:pt idx="11">
                  <c:v>#N/A</c:v>
                </c:pt>
                <c:pt idx="12">
                  <c:v>19.612917027214408</c:v>
                </c:pt>
                <c:pt idx="13">
                  <c:v>22.20208270146269</c:v>
                </c:pt>
                <c:pt idx="14">
                  <c:v>24.028115926830687</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Year 12 or equivalent_Female_Away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5.0394136214810672</c:v>
                </c:pt>
                <c:pt idx="1">
                  <c:v>5.5993100905200901</c:v>
                </c:pt>
                <c:pt idx="2">
                  <c:v>5.6168384371971358</c:v>
                </c:pt>
                <c:pt idx="3">
                  <c:v>#N/A</c:v>
                </c:pt>
                <c:pt idx="4">
                  <c:v>3.9520548581917199</c:v>
                </c:pt>
                <c:pt idx="5">
                  <c:v>4.026549009832312</c:v>
                </c:pt>
                <c:pt idx="6">
                  <c:v>3.6625878534870289</c:v>
                </c:pt>
                <c:pt idx="7">
                  <c:v>#N/A</c:v>
                </c:pt>
                <c:pt idx="8">
                  <c:v>3.9141799818071221</c:v>
                </c:pt>
                <c:pt idx="9">
                  <c:v>3.6803209642659445</c:v>
                </c:pt>
                <c:pt idx="10">
                  <c:v>2.9471359624317635</c:v>
                </c:pt>
                <c:pt idx="11">
                  <c:v>#N/A</c:v>
                </c:pt>
                <c:pt idx="12">
                  <c:v>2.9814413886667128</c:v>
                </c:pt>
                <c:pt idx="13">
                  <c:v>3.1332161197771677</c:v>
                </c:pt>
                <c:pt idx="14">
                  <c:v>2.6301823948100882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Year 12 or equivalent_Female_Unemp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3.083388730300709</c:v>
                </c:pt>
                <c:pt idx="1">
                  <c:v>3.2992056590521925</c:v>
                </c:pt>
                <c:pt idx="2">
                  <c:v>3.9214698538177934</c:v>
                </c:pt>
                <c:pt idx="3">
                  <c:v>#N/A</c:v>
                </c:pt>
                <c:pt idx="4">
                  <c:v>2.8472188983827968</c:v>
                </c:pt>
                <c:pt idx="5">
                  <c:v>2.926703293039703</c:v>
                </c:pt>
                <c:pt idx="6">
                  <c:v>3.7146590033781317</c:v>
                </c:pt>
                <c:pt idx="7">
                  <c:v>#N/A</c:v>
                </c:pt>
                <c:pt idx="8">
                  <c:v>2.6147329340141687</c:v>
                </c:pt>
                <c:pt idx="9">
                  <c:v>2.5489639888794935</c:v>
                </c:pt>
                <c:pt idx="10">
                  <c:v>3.2488152576344325</c:v>
                </c:pt>
                <c:pt idx="11">
                  <c:v>#N/A</c:v>
                </c:pt>
                <c:pt idx="12">
                  <c:v>1.5235800289764676</c:v>
                </c:pt>
                <c:pt idx="13">
                  <c:v>1.7098729248427205</c:v>
                </c:pt>
                <c:pt idx="14">
                  <c:v>2.5320997496314837</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Year 12 or equivalent_Female_NILF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27.938806915546685</c:v>
                </c:pt>
                <c:pt idx="1">
                  <c:v>27.838128230344324</c:v>
                </c:pt>
                <c:pt idx="2">
                  <c:v>26.12284778212582</c:v>
                </c:pt>
                <c:pt idx="3">
                  <c:v>#N/A</c:v>
                </c:pt>
                <c:pt idx="4">
                  <c:v>26.028579230808333</c:v>
                </c:pt>
                <c:pt idx="5">
                  <c:v>25.706876903716243</c:v>
                </c:pt>
                <c:pt idx="6">
                  <c:v>25.002732497441293</c:v>
                </c:pt>
                <c:pt idx="7">
                  <c:v>#N/A</c:v>
                </c:pt>
                <c:pt idx="8">
                  <c:v>25.280930458431047</c:v>
                </c:pt>
                <c:pt idx="9">
                  <c:v>23.526309226086891</c:v>
                </c:pt>
                <c:pt idx="10">
                  <c:v>23.465612398959482</c:v>
                </c:pt>
                <c:pt idx="11">
                  <c:v>#N/A</c:v>
                </c:pt>
                <c:pt idx="12">
                  <c:v>53.977787381465511</c:v>
                </c:pt>
                <c:pt idx="13">
                  <c:v>48.028889516975752</c:v>
                </c:pt>
                <c:pt idx="14">
                  <c:v>44.97249758811526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Year 12 or equivalent_Female_FT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40.754144333215876</c:v>
                </c:pt>
                <c:pt idx="1">
                  <c:v>40.576793546561362</c:v>
                </c:pt>
                <c:pt idx="2">
                  <c:v>40.782060386763163</c:v>
                </c:pt>
                <c:pt idx="3">
                  <c:v>#N/A</c:v>
                </c:pt>
                <c:pt idx="4">
                  <c:v>33.995544498893118</c:v>
                </c:pt>
                <c:pt idx="5">
                  <c:v>33.523162590928457</c:v>
                </c:pt>
                <c:pt idx="6">
                  <c:v>34.46132599621312</c:v>
                </c:pt>
                <c:pt idx="7">
                  <c:v>#N/A</c:v>
                </c:pt>
                <c:pt idx="8">
                  <c:v>39.850958695267693</c:v>
                </c:pt>
                <c:pt idx="9">
                  <c:v>39.998563837933958</c:v>
                </c:pt>
                <c:pt idx="10">
                  <c:v>39.624390052988289</c:v>
                </c:pt>
                <c:pt idx="11">
                  <c:v>#N/A</c:v>
                </c:pt>
                <c:pt idx="12">
                  <c:v>21.904274173676896</c:v>
                </c:pt>
                <c:pt idx="13">
                  <c:v>24.925938736941667</c:v>
                </c:pt>
                <c:pt idx="14">
                  <c:v>25.837104340612477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Year 12 or equivalent_Female_PT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23.184246399455667</c:v>
                </c:pt>
                <c:pt idx="1">
                  <c:v>22.686562473522034</c:v>
                </c:pt>
                <c:pt idx="2">
                  <c:v>23.556783540096099</c:v>
                </c:pt>
                <c:pt idx="3">
                  <c:v>#N/A</c:v>
                </c:pt>
                <c:pt idx="4">
                  <c:v>33.176602513724028</c:v>
                </c:pt>
                <c:pt idx="5">
                  <c:v>33.816708202483298</c:v>
                </c:pt>
                <c:pt idx="6">
                  <c:v>33.158694649480431</c:v>
                </c:pt>
                <c:pt idx="7">
                  <c:v>#N/A</c:v>
                </c:pt>
                <c:pt idx="8">
                  <c:v>28.339197930479962</c:v>
                </c:pt>
                <c:pt idx="9">
                  <c:v>30.245841982833714</c:v>
                </c:pt>
                <c:pt idx="10">
                  <c:v>30.71404632798604</c:v>
                </c:pt>
                <c:pt idx="11">
                  <c:v>#N/A</c:v>
                </c:pt>
                <c:pt idx="12">
                  <c:v>19.612917027214408</c:v>
                </c:pt>
                <c:pt idx="13">
                  <c:v>22.20208270146269</c:v>
                </c:pt>
                <c:pt idx="14">
                  <c:v>24.028115926830687</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Year 12 or equivalent_Female_Away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5.0394136214810672</c:v>
                </c:pt>
                <c:pt idx="1">
                  <c:v>5.5993100905200901</c:v>
                </c:pt>
                <c:pt idx="2">
                  <c:v>5.6168384371971358</c:v>
                </c:pt>
                <c:pt idx="3">
                  <c:v>#N/A</c:v>
                </c:pt>
                <c:pt idx="4">
                  <c:v>3.9520548581917199</c:v>
                </c:pt>
                <c:pt idx="5">
                  <c:v>4.026549009832312</c:v>
                </c:pt>
                <c:pt idx="6">
                  <c:v>3.6625878534870289</c:v>
                </c:pt>
                <c:pt idx="7">
                  <c:v>#N/A</c:v>
                </c:pt>
                <c:pt idx="8">
                  <c:v>3.9141799818071221</c:v>
                </c:pt>
                <c:pt idx="9">
                  <c:v>3.6803209642659445</c:v>
                </c:pt>
                <c:pt idx="10">
                  <c:v>2.9471359624317635</c:v>
                </c:pt>
                <c:pt idx="11">
                  <c:v>#N/A</c:v>
                </c:pt>
                <c:pt idx="12">
                  <c:v>2.9814413886667128</c:v>
                </c:pt>
                <c:pt idx="13">
                  <c:v>3.1332161197771677</c:v>
                </c:pt>
                <c:pt idx="14">
                  <c:v>2.6301823948100882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Year 12 or equivalent_Female_Unemp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3.083388730300709</c:v>
                </c:pt>
                <c:pt idx="1">
                  <c:v>3.2992056590521925</c:v>
                </c:pt>
                <c:pt idx="2">
                  <c:v>3.9214698538177934</c:v>
                </c:pt>
                <c:pt idx="3">
                  <c:v>#N/A</c:v>
                </c:pt>
                <c:pt idx="4">
                  <c:v>2.8472188983827968</c:v>
                </c:pt>
                <c:pt idx="5">
                  <c:v>2.926703293039703</c:v>
                </c:pt>
                <c:pt idx="6">
                  <c:v>3.7146590033781317</c:v>
                </c:pt>
                <c:pt idx="7">
                  <c:v>#N/A</c:v>
                </c:pt>
                <c:pt idx="8">
                  <c:v>2.6147329340141687</c:v>
                </c:pt>
                <c:pt idx="9">
                  <c:v>2.5489639888794935</c:v>
                </c:pt>
                <c:pt idx="10">
                  <c:v>3.2488152576344325</c:v>
                </c:pt>
                <c:pt idx="11">
                  <c:v>#N/A</c:v>
                </c:pt>
                <c:pt idx="12">
                  <c:v>1.5235800289764676</c:v>
                </c:pt>
                <c:pt idx="13">
                  <c:v>1.7098729248427205</c:v>
                </c:pt>
                <c:pt idx="14">
                  <c:v>2.5320997496314837</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Year 12 or equivalent_Female_NILF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27.938806915546685</c:v>
                </c:pt>
                <c:pt idx="1">
                  <c:v>27.838128230344324</c:v>
                </c:pt>
                <c:pt idx="2">
                  <c:v>26.12284778212582</c:v>
                </c:pt>
                <c:pt idx="3">
                  <c:v>#N/A</c:v>
                </c:pt>
                <c:pt idx="4">
                  <c:v>26.028579230808333</c:v>
                </c:pt>
                <c:pt idx="5">
                  <c:v>25.706876903716243</c:v>
                </c:pt>
                <c:pt idx="6">
                  <c:v>25.002732497441293</c:v>
                </c:pt>
                <c:pt idx="7">
                  <c:v>#N/A</c:v>
                </c:pt>
                <c:pt idx="8">
                  <c:v>25.280930458431047</c:v>
                </c:pt>
                <c:pt idx="9">
                  <c:v>23.526309226086891</c:v>
                </c:pt>
                <c:pt idx="10">
                  <c:v>23.465612398959482</c:v>
                </c:pt>
                <c:pt idx="11">
                  <c:v>#N/A</c:v>
                </c:pt>
                <c:pt idx="12">
                  <c:v>53.977787381465511</c:v>
                </c:pt>
                <c:pt idx="13">
                  <c:v>48.028889516975752</c:v>
                </c:pt>
                <c:pt idx="14">
                  <c:v>44.97249758811526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57.057600752865902</c:v>
                </c:pt>
                <c:pt idx="1">
                  <c:v>56.383711429418511</c:v>
                </c:pt>
                <c:pt idx="2">
                  <c:v>56.138924128634088</c:v>
                </c:pt>
                <c:pt idx="3">
                  <c:v>#N/A</c:v>
                </c:pt>
                <c:pt idx="4">
                  <c:v>41.01483421146807</c:v>
                </c:pt>
                <c:pt idx="5">
                  <c:v>39.833964761862532</c:v>
                </c:pt>
                <c:pt idx="6">
                  <c:v>41.743249525768405</c:v>
                </c:pt>
                <c:pt idx="7">
                  <c:v>#N/A</c:v>
                </c:pt>
                <c:pt idx="8">
                  <c:v>40.754144333215876</c:v>
                </c:pt>
                <c:pt idx="9">
                  <c:v>40.576793546561362</c:v>
                </c:pt>
                <c:pt idx="10">
                  <c:v>40.782060386763163</c:v>
                </c:pt>
                <c:pt idx="11">
                  <c:v>#N/A</c:v>
                </c:pt>
                <c:pt idx="12">
                  <c:v>33.995544498893118</c:v>
                </c:pt>
                <c:pt idx="13">
                  <c:v>33.523162590928457</c:v>
                </c:pt>
                <c:pt idx="14">
                  <c:v>34.46132599621312</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22.391236096198988</c:v>
                </c:pt>
                <c:pt idx="1">
                  <c:v>22.660812284502427</c:v>
                </c:pt>
                <c:pt idx="2">
                  <c:v>24.202443092766771</c:v>
                </c:pt>
                <c:pt idx="3">
                  <c:v>#N/A</c:v>
                </c:pt>
                <c:pt idx="4">
                  <c:v>36.120440722870676</c:v>
                </c:pt>
                <c:pt idx="5">
                  <c:v>37.119670020335754</c:v>
                </c:pt>
                <c:pt idx="6">
                  <c:v>37.798140933440777</c:v>
                </c:pt>
                <c:pt idx="7">
                  <c:v>#N/A</c:v>
                </c:pt>
                <c:pt idx="8">
                  <c:v>23.184246399455667</c:v>
                </c:pt>
                <c:pt idx="9">
                  <c:v>22.686562473522034</c:v>
                </c:pt>
                <c:pt idx="10">
                  <c:v>23.556783540096099</c:v>
                </c:pt>
                <c:pt idx="11">
                  <c:v>#N/A</c:v>
                </c:pt>
                <c:pt idx="12">
                  <c:v>33.176602513724028</c:v>
                </c:pt>
                <c:pt idx="13">
                  <c:v>33.816708202483298</c:v>
                </c:pt>
                <c:pt idx="14">
                  <c:v>33.158694649480431</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6.4447735544461953</c:v>
                </c:pt>
                <c:pt idx="1">
                  <c:v>7.5357710659346377</c:v>
                </c:pt>
                <c:pt idx="2">
                  <c:v>7.54961700036114</c:v>
                </c:pt>
                <c:pt idx="3">
                  <c:v>#N/A</c:v>
                </c:pt>
                <c:pt idx="4">
                  <c:v>5.0251613957749486</c:v>
                </c:pt>
                <c:pt idx="5">
                  <c:v>5.3536753238420349</c:v>
                </c:pt>
                <c:pt idx="6">
                  <c:v>4.8095272699401166</c:v>
                </c:pt>
                <c:pt idx="7">
                  <c:v>#N/A</c:v>
                </c:pt>
                <c:pt idx="8">
                  <c:v>5.0394136214810672</c:v>
                </c:pt>
                <c:pt idx="9">
                  <c:v>5.5993100905200901</c:v>
                </c:pt>
                <c:pt idx="10">
                  <c:v>5.6168384371971358</c:v>
                </c:pt>
                <c:pt idx="11">
                  <c:v>#N/A</c:v>
                </c:pt>
                <c:pt idx="12">
                  <c:v>3.9520548581917199</c:v>
                </c:pt>
                <c:pt idx="13">
                  <c:v>4.026549009832312</c:v>
                </c:pt>
                <c:pt idx="14">
                  <c:v>3.6625878534870289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1.5273523112815857</c:v>
                </c:pt>
                <c:pt idx="1">
                  <c:v>1.8518147583586568</c:v>
                </c:pt>
                <c:pt idx="2">
                  <c:v>2.135256304506985</c:v>
                </c:pt>
                <c:pt idx="3">
                  <c:v>#N/A</c:v>
                </c:pt>
                <c:pt idx="4">
                  <c:v>1.801041067938101</c:v>
                </c:pt>
                <c:pt idx="5">
                  <c:v>2.0584050531106115</c:v>
                </c:pt>
                <c:pt idx="6">
                  <c:v>2.5041783073286226</c:v>
                </c:pt>
                <c:pt idx="7">
                  <c:v>#N/A</c:v>
                </c:pt>
                <c:pt idx="8">
                  <c:v>3.083388730300709</c:v>
                </c:pt>
                <c:pt idx="9">
                  <c:v>3.2992056590521925</c:v>
                </c:pt>
                <c:pt idx="10">
                  <c:v>3.9214698538177934</c:v>
                </c:pt>
                <c:pt idx="11">
                  <c:v>#N/A</c:v>
                </c:pt>
                <c:pt idx="12">
                  <c:v>2.8472188983827968</c:v>
                </c:pt>
                <c:pt idx="13">
                  <c:v>2.926703293039703</c:v>
                </c:pt>
                <c:pt idx="14">
                  <c:v>3.7146590033781317</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12.579037285207315</c:v>
                </c:pt>
                <c:pt idx="1">
                  <c:v>11.567890461785776</c:v>
                </c:pt>
                <c:pt idx="2">
                  <c:v>9.9737594737310058</c:v>
                </c:pt>
                <c:pt idx="3">
                  <c:v>#N/A</c:v>
                </c:pt>
                <c:pt idx="4">
                  <c:v>16.038522601948202</c:v>
                </c:pt>
                <c:pt idx="5">
                  <c:v>15.634284840849059</c:v>
                </c:pt>
                <c:pt idx="6">
                  <c:v>13.144903963522074</c:v>
                </c:pt>
                <c:pt idx="7">
                  <c:v>#N/A</c:v>
                </c:pt>
                <c:pt idx="8">
                  <c:v>27.938806915546685</c:v>
                </c:pt>
                <c:pt idx="9">
                  <c:v>27.838128230344324</c:v>
                </c:pt>
                <c:pt idx="10">
                  <c:v>26.12284778212582</c:v>
                </c:pt>
                <c:pt idx="11">
                  <c:v>#N/A</c:v>
                </c:pt>
                <c:pt idx="12">
                  <c:v>26.028579230808333</c:v>
                </c:pt>
                <c:pt idx="13">
                  <c:v>25.706876903716243</c:v>
                </c:pt>
                <c:pt idx="14">
                  <c:v>25.002732497441293</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81.293574084586453</c:v>
                </c:pt>
                <c:pt idx="1">
                  <c:v>80.665135911752358</c:v>
                </c:pt>
                <c:pt idx="2">
                  <c:v>78.441029343379967</c:v>
                </c:pt>
                <c:pt idx="3">
                  <c:v>#N/A</c:v>
                </c:pt>
                <c:pt idx="4">
                  <c:v>82.328584012704269</c:v>
                </c:pt>
                <c:pt idx="5">
                  <c:v>82.821935504311611</c:v>
                </c:pt>
                <c:pt idx="6">
                  <c:v>82.346778391386238</c:v>
                </c:pt>
                <c:pt idx="7">
                  <c:v>#N/A</c:v>
                </c:pt>
                <c:pt idx="8">
                  <c:v>74.435539636203075</c:v>
                </c:pt>
                <c:pt idx="9">
                  <c:v>72.569895110150782</c:v>
                </c:pt>
                <c:pt idx="10">
                  <c:v>67.159370434393466</c:v>
                </c:pt>
                <c:pt idx="11">
                  <c:v>#N/A</c:v>
                </c:pt>
                <c:pt idx="12">
                  <c:v>74.550732544093108</c:v>
                </c:pt>
                <c:pt idx="13">
                  <c:v>73.772626732187263</c:v>
                </c:pt>
                <c:pt idx="14">
                  <c:v>71.568283185299904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9.1809360741946904</c:v>
                </c:pt>
                <c:pt idx="1">
                  <c:v>9.7268152629779099</c:v>
                </c:pt>
                <c:pt idx="2">
                  <c:v>11.382797236406599</c:v>
                </c:pt>
                <c:pt idx="3">
                  <c:v>#N/A</c:v>
                </c:pt>
                <c:pt idx="4">
                  <c:v>8.6144513878222302</c:v>
                </c:pt>
                <c:pt idx="5">
                  <c:v>8.6324633889927771</c:v>
                </c:pt>
                <c:pt idx="6">
                  <c:v>9.1024170009586332</c:v>
                </c:pt>
                <c:pt idx="7">
                  <c:v>#N/A</c:v>
                </c:pt>
                <c:pt idx="8">
                  <c:v>9.8169017023577503</c:v>
                </c:pt>
                <c:pt idx="9">
                  <c:v>10.301559518997053</c:v>
                </c:pt>
                <c:pt idx="10">
                  <c:v>12.683683905474043</c:v>
                </c:pt>
                <c:pt idx="11">
                  <c:v>#N/A</c:v>
                </c:pt>
                <c:pt idx="12">
                  <c:v>9.5042656996444634</c:v>
                </c:pt>
                <c:pt idx="13">
                  <c:v>9.8403116932811816</c:v>
                </c:pt>
                <c:pt idx="14">
                  <c:v>10.405511637992205</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3.8264012640516869</c:v>
                </c:pt>
                <c:pt idx="1">
                  <c:v>3.3443466359471534</c:v>
                </c:pt>
                <c:pt idx="2">
                  <c:v>2.9151028060913475</c:v>
                </c:pt>
                <c:pt idx="3">
                  <c:v>#N/A</c:v>
                </c:pt>
                <c:pt idx="4">
                  <c:v>3.8395677854550256</c:v>
                </c:pt>
                <c:pt idx="5">
                  <c:v>3.2864310512100396</c:v>
                </c:pt>
                <c:pt idx="6">
                  <c:v>2.5590941529288522</c:v>
                </c:pt>
                <c:pt idx="7">
                  <c:v>#N/A</c:v>
                </c:pt>
                <c:pt idx="8">
                  <c:v>5.1722234825877171</c:v>
                </c:pt>
                <c:pt idx="9">
                  <c:v>4.8522057092346289</c:v>
                </c:pt>
                <c:pt idx="10">
                  <c:v>4.1121165122645209</c:v>
                </c:pt>
                <c:pt idx="11">
                  <c:v>#N/A</c:v>
                </c:pt>
                <c:pt idx="12">
                  <c:v>4.7832609640460761</c:v>
                </c:pt>
                <c:pt idx="13">
                  <c:v>4.465307050544995</c:v>
                </c:pt>
                <c:pt idx="14">
                  <c:v>3.5234841179057335</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2.0171223664694198</c:v>
                </c:pt>
                <c:pt idx="1">
                  <c:v>2.3612181219082258</c:v>
                </c:pt>
                <c:pt idx="2">
                  <c:v>3.0184458983014859</c:v>
                </c:pt>
                <c:pt idx="3">
                  <c:v>#N/A</c:v>
                </c:pt>
                <c:pt idx="4">
                  <c:v>1.7872262085537058</c:v>
                </c:pt>
                <c:pt idx="5">
                  <c:v>2.0243665455156545</c:v>
                </c:pt>
                <c:pt idx="6">
                  <c:v>2.4585164720443915</c:v>
                </c:pt>
                <c:pt idx="7">
                  <c:v>#N/A</c:v>
                </c:pt>
                <c:pt idx="8">
                  <c:v>4.2816791174719713</c:v>
                </c:pt>
                <c:pt idx="9">
                  <c:v>4.674437941027497</c:v>
                </c:pt>
                <c:pt idx="10">
                  <c:v>6.0310281642845975</c:v>
                </c:pt>
                <c:pt idx="11">
                  <c:v>#N/A</c:v>
                </c:pt>
                <c:pt idx="12">
                  <c:v>3.2254301438930675</c:v>
                </c:pt>
                <c:pt idx="13">
                  <c:v>3.4247131179400805</c:v>
                </c:pt>
                <c:pt idx="14">
                  <c:v>4.2840612668395313</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3.6819662106977504</c:v>
                </c:pt>
                <c:pt idx="1">
                  <c:v>3.9024840674143428</c:v>
                </c:pt>
                <c:pt idx="2">
                  <c:v>4.242624715820595</c:v>
                </c:pt>
                <c:pt idx="3">
                  <c:v>#N/A</c:v>
                </c:pt>
                <c:pt idx="4">
                  <c:v>3.4301706054647632</c:v>
                </c:pt>
                <c:pt idx="5">
                  <c:v>3.2348035099699204</c:v>
                </c:pt>
                <c:pt idx="6">
                  <c:v>3.5331939826818868</c:v>
                </c:pt>
                <c:pt idx="7">
                  <c:v>#N/A</c:v>
                </c:pt>
                <c:pt idx="8">
                  <c:v>6.2936560613794885</c:v>
                </c:pt>
                <c:pt idx="9">
                  <c:v>7.6019017205900283</c:v>
                </c:pt>
                <c:pt idx="10">
                  <c:v>10.013800983583376</c:v>
                </c:pt>
                <c:pt idx="11">
                  <c:v>#N/A</c:v>
                </c:pt>
                <c:pt idx="12">
                  <c:v>7.9363106483232908</c:v>
                </c:pt>
                <c:pt idx="13">
                  <c:v>8.4970414060464865</c:v>
                </c:pt>
                <c:pt idx="14">
                  <c:v>10.218659791962613</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371185557854992E-2"/>
          <c:y val="6.7468472888248837E-2"/>
          <c:w val="0.9222681749150351"/>
          <c:h val="0.84442396129017205"/>
        </c:manualLayout>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2006</c:v>
                </c:pt>
                <c:pt idx="1">
                  <c:v>11</c:v>
                </c:pt>
                <c:pt idx="2">
                  <c:v>16</c:v>
                </c:pt>
                <c:pt idx="4">
                  <c:v>06</c:v>
                </c:pt>
                <c:pt idx="5">
                  <c:v>11</c:v>
                </c:pt>
                <c:pt idx="6">
                  <c:v>16</c:v>
                </c:pt>
              </c:strCache>
            </c:strRef>
          </c:cat>
          <c:val>
            <c:numRef>
              <c:f>Sheet1!$B$2:$B$8</c:f>
              <c:numCache>
                <c:formatCode>_(* #,##0.00_);_(* \(#,##0.00\);_(* "-"??_);_(@_)</c:formatCode>
                <c:ptCount val="7"/>
                <c:pt idx="0">
                  <c:v>30.225545103846496</c:v>
                </c:pt>
                <c:pt idx="1">
                  <c:v>33.293104944960056</c:v>
                </c:pt>
                <c:pt idx="2">
                  <c:v>33.99481761219208</c:v>
                </c:pt>
                <c:pt idx="3">
                  <c:v>#N/A</c:v>
                </c:pt>
                <c:pt idx="4">
                  <c:v>21.904274173676896</c:v>
                </c:pt>
                <c:pt idx="5">
                  <c:v>24.925938736941667</c:v>
                </c:pt>
                <c:pt idx="6">
                  <c:v>25.837104340612477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2006</c:v>
                </c:pt>
                <c:pt idx="1">
                  <c:v>11</c:v>
                </c:pt>
                <c:pt idx="2">
                  <c:v>16</c:v>
                </c:pt>
                <c:pt idx="4">
                  <c:v>06</c:v>
                </c:pt>
                <c:pt idx="5">
                  <c:v>11</c:v>
                </c:pt>
                <c:pt idx="6">
                  <c:v>16</c:v>
                </c:pt>
              </c:strCache>
            </c:strRef>
          </c:cat>
          <c:val>
            <c:numRef>
              <c:f>Sheet1!$C$2:$C$8</c:f>
              <c:numCache>
                <c:formatCode>_(* #,##0.00_);_(* \(#,##0.00\);_(* "-"??_);_(@_)</c:formatCode>
                <c:ptCount val="7"/>
                <c:pt idx="0">
                  <c:v>27.300592003676019</c:v>
                </c:pt>
                <c:pt idx="1">
                  <c:v>28.73423957534245</c:v>
                </c:pt>
                <c:pt idx="2">
                  <c:v>29.532040228647212</c:v>
                </c:pt>
                <c:pt idx="3">
                  <c:v>#N/A</c:v>
                </c:pt>
                <c:pt idx="4">
                  <c:v>19.612917027214408</c:v>
                </c:pt>
                <c:pt idx="5">
                  <c:v>22.20208270146269</c:v>
                </c:pt>
                <c:pt idx="6">
                  <c:v>24.028115926830687</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2006</c:v>
                </c:pt>
                <c:pt idx="1">
                  <c:v>11</c:v>
                </c:pt>
                <c:pt idx="2">
                  <c:v>16</c:v>
                </c:pt>
                <c:pt idx="4">
                  <c:v>06</c:v>
                </c:pt>
                <c:pt idx="5">
                  <c:v>11</c:v>
                </c:pt>
                <c:pt idx="6">
                  <c:v>16</c:v>
                </c:pt>
              </c:strCache>
            </c:strRef>
          </c:cat>
          <c:val>
            <c:numRef>
              <c:f>Sheet1!$D$2:$D$8</c:f>
              <c:numCache>
                <c:formatCode>_(* #,##0.00_);_(* \(#,##0.00\);_(* "-"??_);_(@_)</c:formatCode>
                <c:ptCount val="7"/>
                <c:pt idx="0">
                  <c:v>4.510918697616539</c:v>
                </c:pt>
                <c:pt idx="1">
                  <c:v>4.5843529594136125</c:v>
                </c:pt>
                <c:pt idx="2">
                  <c:v>3.9034961156004626</c:v>
                </c:pt>
                <c:pt idx="3">
                  <c:v>#N/A</c:v>
                </c:pt>
                <c:pt idx="4">
                  <c:v>2.9814413886667128</c:v>
                </c:pt>
                <c:pt idx="5">
                  <c:v>3.1332161197771677</c:v>
                </c:pt>
                <c:pt idx="6">
                  <c:v>2.6301823948100882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Sheet1!$A$2:$A$8</c:f>
              <c:strCache>
                <c:ptCount val="7"/>
                <c:pt idx="0">
                  <c:v>2006</c:v>
                </c:pt>
                <c:pt idx="1">
                  <c:v>11</c:v>
                </c:pt>
                <c:pt idx="2">
                  <c:v>16</c:v>
                </c:pt>
                <c:pt idx="4">
                  <c:v>06</c:v>
                </c:pt>
                <c:pt idx="5">
                  <c:v>11</c:v>
                </c:pt>
                <c:pt idx="6">
                  <c:v>16</c:v>
                </c:pt>
              </c:strCache>
            </c:strRef>
          </c:cat>
          <c:val>
            <c:numRef>
              <c:f>Sheet1!$E$2:$E$8</c:f>
              <c:numCache>
                <c:formatCode>_(* #,##0.00_);_(* \(#,##0.00\);_(* "-"??_);_(@_)</c:formatCode>
                <c:ptCount val="7"/>
                <c:pt idx="0">
                  <c:v>1.3291940656176839</c:v>
                </c:pt>
                <c:pt idx="1">
                  <c:v>1.5700568851280461</c:v>
                </c:pt>
                <c:pt idx="2">
                  <c:v>2.2309899466576981</c:v>
                </c:pt>
                <c:pt idx="3">
                  <c:v>#N/A</c:v>
                </c:pt>
                <c:pt idx="4">
                  <c:v>1.5235800289764676</c:v>
                </c:pt>
                <c:pt idx="5">
                  <c:v>1.7098729248427205</c:v>
                </c:pt>
                <c:pt idx="6">
                  <c:v>2.5320997496314837</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Sheet1!$A$2:$A$8</c:f>
              <c:strCache>
                <c:ptCount val="7"/>
                <c:pt idx="0">
                  <c:v>2006</c:v>
                </c:pt>
                <c:pt idx="1">
                  <c:v>11</c:v>
                </c:pt>
                <c:pt idx="2">
                  <c:v>16</c:v>
                </c:pt>
                <c:pt idx="4">
                  <c:v>06</c:v>
                </c:pt>
                <c:pt idx="5">
                  <c:v>11</c:v>
                </c:pt>
                <c:pt idx="6">
                  <c:v>16</c:v>
                </c:pt>
              </c:strCache>
            </c:strRef>
          </c:cat>
          <c:val>
            <c:numRef>
              <c:f>Sheet1!$F$2:$F$8</c:f>
              <c:numCache>
                <c:formatCode>_(* #,##0.00_);_(* \(#,##0.00\);_(* "-"??_);_(@_)</c:formatCode>
                <c:ptCount val="7"/>
                <c:pt idx="0">
                  <c:v>36.633750129243261</c:v>
                </c:pt>
                <c:pt idx="1">
                  <c:v>31.818245635155836</c:v>
                </c:pt>
                <c:pt idx="2">
                  <c:v>30.338656096902547</c:v>
                </c:pt>
                <c:pt idx="3">
                  <c:v>#N/A</c:v>
                </c:pt>
                <c:pt idx="4">
                  <c:v>53.977787381465511</c:v>
                </c:pt>
                <c:pt idx="5">
                  <c:v>48.028889516975752</c:v>
                </c:pt>
                <c:pt idx="6">
                  <c:v>44.97249758811526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Year 12 or equivalent_Male_FT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74.435539636203075</c:v>
                </c:pt>
                <c:pt idx="1">
                  <c:v>72.569895110150782</c:v>
                </c:pt>
                <c:pt idx="2">
                  <c:v>67.159370434393466</c:v>
                </c:pt>
                <c:pt idx="3">
                  <c:v>#N/A</c:v>
                </c:pt>
                <c:pt idx="4">
                  <c:v>74.550732544093108</c:v>
                </c:pt>
                <c:pt idx="5">
                  <c:v>73.772626732187263</c:v>
                </c:pt>
                <c:pt idx="6">
                  <c:v>71.568283185299904</c:v>
                </c:pt>
                <c:pt idx="7">
                  <c:v>#N/A</c:v>
                </c:pt>
                <c:pt idx="8">
                  <c:v>70.085315983804577</c:v>
                </c:pt>
                <c:pt idx="9">
                  <c:v>69.508491989810565</c:v>
                </c:pt>
                <c:pt idx="10">
                  <c:v>67.939936925539342</c:v>
                </c:pt>
                <c:pt idx="11">
                  <c:v>#N/A</c:v>
                </c:pt>
                <c:pt idx="12">
                  <c:v>46.19573560508266</c:v>
                </c:pt>
                <c:pt idx="13">
                  <c:v>48.482885810536381</c:v>
                </c:pt>
                <c:pt idx="14">
                  <c:v>48.729923561723837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Year 12 or equivalent_Male_PT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9.8169017023577503</c:v>
                </c:pt>
                <c:pt idx="1">
                  <c:v>10.301559518997053</c:v>
                </c:pt>
                <c:pt idx="2">
                  <c:v>12.683683905474043</c:v>
                </c:pt>
                <c:pt idx="3">
                  <c:v>#N/A</c:v>
                </c:pt>
                <c:pt idx="4">
                  <c:v>9.5042656996444634</c:v>
                </c:pt>
                <c:pt idx="5">
                  <c:v>9.8403116932811816</c:v>
                </c:pt>
                <c:pt idx="6">
                  <c:v>10.405511637992205</c:v>
                </c:pt>
                <c:pt idx="7">
                  <c:v>#N/A</c:v>
                </c:pt>
                <c:pt idx="8">
                  <c:v>10.442917762206818</c:v>
                </c:pt>
                <c:pt idx="9">
                  <c:v>10.755240343505125</c:v>
                </c:pt>
                <c:pt idx="10">
                  <c:v>11.379849800074576</c:v>
                </c:pt>
                <c:pt idx="11">
                  <c:v>#N/A</c:v>
                </c:pt>
                <c:pt idx="12">
                  <c:v>12.936287904031872</c:v>
                </c:pt>
                <c:pt idx="13">
                  <c:v>13.487905052282079</c:v>
                </c:pt>
                <c:pt idx="14">
                  <c:v>13.996107437387291</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Year 12 or equivalent_Male_Away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5.1722234825877171</c:v>
                </c:pt>
                <c:pt idx="1">
                  <c:v>4.8522057092346289</c:v>
                </c:pt>
                <c:pt idx="2">
                  <c:v>4.1121165122645209</c:v>
                </c:pt>
                <c:pt idx="3">
                  <c:v>#N/A</c:v>
                </c:pt>
                <c:pt idx="4">
                  <c:v>4.7832609640460761</c:v>
                </c:pt>
                <c:pt idx="5">
                  <c:v>4.465307050544995</c:v>
                </c:pt>
                <c:pt idx="6">
                  <c:v>3.5234841179057335</c:v>
                </c:pt>
                <c:pt idx="7">
                  <c:v>#N/A</c:v>
                </c:pt>
                <c:pt idx="8">
                  <c:v>4.4457672257600125</c:v>
                </c:pt>
                <c:pt idx="9">
                  <c:v>4.2866526474457576</c:v>
                </c:pt>
                <c:pt idx="10">
                  <c:v>3.4721840264832879</c:v>
                </c:pt>
                <c:pt idx="11">
                  <c:v>#N/A</c:v>
                </c:pt>
                <c:pt idx="12">
                  <c:v>3.5252821691494196</c:v>
                </c:pt>
                <c:pt idx="13">
                  <c:v>3.7777196020423474</c:v>
                </c:pt>
                <c:pt idx="14">
                  <c:v>3.2145811106981284</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Year 12 or equivalent_Male_Unemp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4.2816791174719713</c:v>
                </c:pt>
                <c:pt idx="1">
                  <c:v>4.674437941027497</c:v>
                </c:pt>
                <c:pt idx="2">
                  <c:v>6.0310281642845975</c:v>
                </c:pt>
                <c:pt idx="3">
                  <c:v>#N/A</c:v>
                </c:pt>
                <c:pt idx="4">
                  <c:v>3.2254301438930675</c:v>
                </c:pt>
                <c:pt idx="5">
                  <c:v>3.4247131179400805</c:v>
                </c:pt>
                <c:pt idx="6">
                  <c:v>4.2840612668395313</c:v>
                </c:pt>
                <c:pt idx="7">
                  <c:v>#N/A</c:v>
                </c:pt>
                <c:pt idx="8">
                  <c:v>3.212020536960174</c:v>
                </c:pt>
                <c:pt idx="9">
                  <c:v>3.219383349782702</c:v>
                </c:pt>
                <c:pt idx="10">
                  <c:v>3.9072603388706382</c:v>
                </c:pt>
                <c:pt idx="11">
                  <c:v>#N/A</c:v>
                </c:pt>
                <c:pt idx="12">
                  <c:v>3.3849762831228318</c:v>
                </c:pt>
                <c:pt idx="13">
                  <c:v>3.1744993118232281</c:v>
                </c:pt>
                <c:pt idx="14">
                  <c:v>4.094648775824572</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Year 12 or equivalent_Male_NILF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6.2936560613794885</c:v>
                </c:pt>
                <c:pt idx="1">
                  <c:v>7.6019017205900283</c:v>
                </c:pt>
                <c:pt idx="2">
                  <c:v>10.013800983583376</c:v>
                </c:pt>
                <c:pt idx="3">
                  <c:v>#N/A</c:v>
                </c:pt>
                <c:pt idx="4">
                  <c:v>7.9363106483232908</c:v>
                </c:pt>
                <c:pt idx="5">
                  <c:v>8.4970414060464865</c:v>
                </c:pt>
                <c:pt idx="6">
                  <c:v>10.218659791962613</c:v>
                </c:pt>
                <c:pt idx="7">
                  <c:v>#N/A</c:v>
                </c:pt>
                <c:pt idx="8">
                  <c:v>11.81397849126842</c:v>
                </c:pt>
                <c:pt idx="9">
                  <c:v>12.230231669455852</c:v>
                </c:pt>
                <c:pt idx="10">
                  <c:v>13.300768909032163</c:v>
                </c:pt>
                <c:pt idx="11">
                  <c:v>#N/A</c:v>
                </c:pt>
                <c:pt idx="12">
                  <c:v>33.957718038613216</c:v>
                </c:pt>
                <c:pt idx="13">
                  <c:v>31.076990223315953</c:v>
                </c:pt>
                <c:pt idx="14">
                  <c:v>29.964739114366164</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Year 12 or equivalent_Male_FT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30.225545103846496</c:v>
                </c:pt>
                <c:pt idx="1">
                  <c:v>33.293104944960056</c:v>
                </c:pt>
                <c:pt idx="2">
                  <c:v>33.99481761219208</c:v>
                </c:pt>
                <c:pt idx="4">
                  <c:v>53.077321541791662</c:v>
                </c:pt>
                <c:pt idx="5">
                  <c:v>55.393468056532903</c:v>
                </c:pt>
                <c:pt idx="6">
                  <c:v>54.972633735911963</c:v>
                </c:pt>
                <c:pt idx="8">
                  <c:v>21.904274173676896</c:v>
                </c:pt>
                <c:pt idx="9">
                  <c:v>24.925938736941667</c:v>
                </c:pt>
                <c:pt idx="10">
                  <c:v>25.837104340612477</c:v>
                </c:pt>
                <c:pt idx="12">
                  <c:v>46.19573560508266</c:v>
                </c:pt>
                <c:pt idx="13">
                  <c:v>48.482885810536381</c:v>
                </c:pt>
                <c:pt idx="14">
                  <c:v>48.729923561723837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Year 12 or equivalent_Male_PT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27.300592003676019</c:v>
                </c:pt>
                <c:pt idx="1">
                  <c:v>28.73423957534245</c:v>
                </c:pt>
                <c:pt idx="2">
                  <c:v>29.532040228647212</c:v>
                </c:pt>
                <c:pt idx="4">
                  <c:v>16.36872217862696</c:v>
                </c:pt>
                <c:pt idx="5">
                  <c:v>16.356279676623725</c:v>
                </c:pt>
                <c:pt idx="6">
                  <c:v>16.011082979473379</c:v>
                </c:pt>
                <c:pt idx="8">
                  <c:v>19.612917027214408</c:v>
                </c:pt>
                <c:pt idx="9">
                  <c:v>22.20208270146269</c:v>
                </c:pt>
                <c:pt idx="10">
                  <c:v>24.028115926830687</c:v>
                </c:pt>
                <c:pt idx="12">
                  <c:v>12.936287904031872</c:v>
                </c:pt>
                <c:pt idx="13">
                  <c:v>13.487905052282079</c:v>
                </c:pt>
                <c:pt idx="14">
                  <c:v>13.996107437387291</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Year 12 or equivalent_Male_Away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4.510918697616539</c:v>
                </c:pt>
                <c:pt idx="1">
                  <c:v>4.5843529594136125</c:v>
                </c:pt>
                <c:pt idx="2">
                  <c:v>3.9034961156004626</c:v>
                </c:pt>
                <c:pt idx="4">
                  <c:v>3.6939980448305412</c:v>
                </c:pt>
                <c:pt idx="5">
                  <c:v>3.6522333281694137</c:v>
                </c:pt>
                <c:pt idx="6">
                  <c:v>3.0521073956301854</c:v>
                </c:pt>
                <c:pt idx="8">
                  <c:v>2.9814413886667128</c:v>
                </c:pt>
                <c:pt idx="9">
                  <c:v>3.1332161197771677</c:v>
                </c:pt>
                <c:pt idx="10">
                  <c:v>2.6301823948100882</c:v>
                </c:pt>
                <c:pt idx="12">
                  <c:v>3.5252821691494196</c:v>
                </c:pt>
                <c:pt idx="13">
                  <c:v>3.7777196020423474</c:v>
                </c:pt>
                <c:pt idx="14">
                  <c:v>3.2145811106981284</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Year 12 or equivalent_Male_Unemp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1.3291940656176839</c:v>
                </c:pt>
                <c:pt idx="1">
                  <c:v>1.5700568851280461</c:v>
                </c:pt>
                <c:pt idx="2">
                  <c:v>2.2309899466576981</c:v>
                </c:pt>
                <c:pt idx="4">
                  <c:v>2.4326818560334438</c:v>
                </c:pt>
                <c:pt idx="5">
                  <c:v>2.6902726302688951</c:v>
                </c:pt>
                <c:pt idx="6">
                  <c:v>3.7322037029111628</c:v>
                </c:pt>
                <c:pt idx="8">
                  <c:v>1.5235800289764676</c:v>
                </c:pt>
                <c:pt idx="9">
                  <c:v>1.7098729248427205</c:v>
                </c:pt>
                <c:pt idx="10">
                  <c:v>2.5320997496314837</c:v>
                </c:pt>
                <c:pt idx="12">
                  <c:v>3.3849762831228318</c:v>
                </c:pt>
                <c:pt idx="13">
                  <c:v>3.1744993118232281</c:v>
                </c:pt>
                <c:pt idx="14">
                  <c:v>4.094648775824572</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Year 12 or equivalent_Male_NILF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36.633750129243261</c:v>
                </c:pt>
                <c:pt idx="1">
                  <c:v>31.818245635155836</c:v>
                </c:pt>
                <c:pt idx="2">
                  <c:v>30.338656096902547</c:v>
                </c:pt>
                <c:pt idx="4">
                  <c:v>24.427276378717391</c:v>
                </c:pt>
                <c:pt idx="5">
                  <c:v>21.907746308405073</c:v>
                </c:pt>
                <c:pt idx="6">
                  <c:v>22.231972186073317</c:v>
                </c:pt>
                <c:pt idx="8">
                  <c:v>53.977787381465511</c:v>
                </c:pt>
                <c:pt idx="9">
                  <c:v>48.028889516975752</c:v>
                </c:pt>
                <c:pt idx="10">
                  <c:v>44.97249758811526</c:v>
                </c:pt>
                <c:pt idx="12">
                  <c:v>33.957718038613216</c:v>
                </c:pt>
                <c:pt idx="13">
                  <c:v>31.076990223315953</c:v>
                </c:pt>
                <c:pt idx="14">
                  <c:v>29.964739114366164</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1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Advanced Diploma and Diploma Level_Female_FT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49.21008513278052</c:v>
                </c:pt>
                <c:pt idx="1">
                  <c:v>48.475950475284762</c:v>
                </c:pt>
                <c:pt idx="2">
                  <c:v>44.49251247509337</c:v>
                </c:pt>
                <c:pt idx="3">
                  <c:v>#N/A</c:v>
                </c:pt>
                <c:pt idx="4">
                  <c:v>37.124876242273153</c:v>
                </c:pt>
                <c:pt idx="5">
                  <c:v>38.384124316104554</c:v>
                </c:pt>
                <c:pt idx="6">
                  <c:v>38.868489887034166</c:v>
                </c:pt>
                <c:pt idx="7">
                  <c:v>#N/A</c:v>
                </c:pt>
                <c:pt idx="8">
                  <c:v>44.882066509435603</c:v>
                </c:pt>
                <c:pt idx="9">
                  <c:v>45.146125072715506</c:v>
                </c:pt>
                <c:pt idx="10">
                  <c:v>44.84928156048948</c:v>
                </c:pt>
                <c:pt idx="11">
                  <c:v>#N/A</c:v>
                </c:pt>
                <c:pt idx="12">
                  <c:v>26.145855090335409</c:v>
                </c:pt>
                <c:pt idx="13">
                  <c:v>29.490726783896871</c:v>
                </c:pt>
                <c:pt idx="14">
                  <c:v>30.689770178963794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Advanced Diploma and Diploma Level_Female_PT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24.243767586002757</c:v>
                </c:pt>
                <c:pt idx="1">
                  <c:v>25.227360117619053</c:v>
                </c:pt>
                <c:pt idx="2">
                  <c:v>28.506015652852817</c:v>
                </c:pt>
                <c:pt idx="3">
                  <c:v>#N/A</c:v>
                </c:pt>
                <c:pt idx="4">
                  <c:v>36.877188787589581</c:v>
                </c:pt>
                <c:pt idx="5">
                  <c:v>36.050206406403717</c:v>
                </c:pt>
                <c:pt idx="6">
                  <c:v>36.352976942924741</c:v>
                </c:pt>
                <c:pt idx="7">
                  <c:v>#N/A</c:v>
                </c:pt>
                <c:pt idx="8">
                  <c:v>33.817256682885663</c:v>
                </c:pt>
                <c:pt idx="9">
                  <c:v>34.121325334480943</c:v>
                </c:pt>
                <c:pt idx="10">
                  <c:v>34.117334751166993</c:v>
                </c:pt>
                <c:pt idx="11">
                  <c:v>#N/A</c:v>
                </c:pt>
                <c:pt idx="12">
                  <c:v>27.016564462893029</c:v>
                </c:pt>
                <c:pt idx="13">
                  <c:v>29.156425140004252</c:v>
                </c:pt>
                <c:pt idx="14">
                  <c:v>30.243385876978362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Advanced Diploma and Diploma Level_Female_Away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5.3015477626606069</c:v>
                </c:pt>
                <c:pt idx="1">
                  <c:v>6.0700271034979894</c:v>
                </c:pt>
                <c:pt idx="2">
                  <c:v>6.092373309926356</c:v>
                </c:pt>
                <c:pt idx="3">
                  <c:v>#N/A</c:v>
                </c:pt>
                <c:pt idx="4">
                  <c:v>4.4353136772844586</c:v>
                </c:pt>
                <c:pt idx="5">
                  <c:v>4.3818938215051313</c:v>
                </c:pt>
                <c:pt idx="6">
                  <c:v>3.9170930264736064</c:v>
                </c:pt>
                <c:pt idx="7">
                  <c:v>#N/A</c:v>
                </c:pt>
                <c:pt idx="8">
                  <c:v>4.4625491713512186</c:v>
                </c:pt>
                <c:pt idx="9">
                  <c:v>4.1408024549686449</c:v>
                </c:pt>
                <c:pt idx="10">
                  <c:v>3.2325483526643644</c:v>
                </c:pt>
                <c:pt idx="11">
                  <c:v>#N/A</c:v>
                </c:pt>
                <c:pt idx="12">
                  <c:v>4.0036690880359442</c:v>
                </c:pt>
                <c:pt idx="13">
                  <c:v>4.0864754216741357</c:v>
                </c:pt>
                <c:pt idx="14">
                  <c:v>3.7350287761637331</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Advanced Diploma and Diploma Level_Female_Unemp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2.589908067970756</c:v>
                </c:pt>
                <c:pt idx="1">
                  <c:v>2.9383461745381743</c:v>
                </c:pt>
                <c:pt idx="2">
                  <c:v>3.8235867572739748</c:v>
                </c:pt>
                <c:pt idx="3">
                  <c:v>#N/A</c:v>
                </c:pt>
                <c:pt idx="4">
                  <c:v>2.7043251050496657</c:v>
                </c:pt>
                <c:pt idx="5">
                  <c:v>2.8843211453053086</c:v>
                </c:pt>
                <c:pt idx="6">
                  <c:v>3.8045169558761023</c:v>
                </c:pt>
                <c:pt idx="7">
                  <c:v>#N/A</c:v>
                </c:pt>
                <c:pt idx="8">
                  <c:v>2.1387237780100614</c:v>
                </c:pt>
                <c:pt idx="9">
                  <c:v>2.5476925961710952</c:v>
                </c:pt>
                <c:pt idx="10">
                  <c:v>3.5091267664712218</c:v>
                </c:pt>
                <c:pt idx="11">
                  <c:v>#N/A</c:v>
                </c:pt>
                <c:pt idx="12">
                  <c:v>1.3100443890005575</c:v>
                </c:pt>
                <c:pt idx="13">
                  <c:v>1.7704880675955053</c:v>
                </c:pt>
                <c:pt idx="14">
                  <c:v>2.6551857981042013</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Advanced Diploma and Diploma Level_Female_NILF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18.654691450585357</c:v>
                </c:pt>
                <c:pt idx="1">
                  <c:v>17.288316129060036</c:v>
                </c:pt>
                <c:pt idx="2">
                  <c:v>17.085511804853478</c:v>
                </c:pt>
                <c:pt idx="3">
                  <c:v>#N/A</c:v>
                </c:pt>
                <c:pt idx="4">
                  <c:v>18.858296187803138</c:v>
                </c:pt>
                <c:pt idx="5">
                  <c:v>18.299454310681277</c:v>
                </c:pt>
                <c:pt idx="6">
                  <c:v>17.056923187691389</c:v>
                </c:pt>
                <c:pt idx="7">
                  <c:v>#N/A</c:v>
                </c:pt>
                <c:pt idx="8">
                  <c:v>14.699403858317453</c:v>
                </c:pt>
                <c:pt idx="9">
                  <c:v>14.044054541663815</c:v>
                </c:pt>
                <c:pt idx="10">
                  <c:v>14.291708569207945</c:v>
                </c:pt>
                <c:pt idx="11">
                  <c:v>#N/A</c:v>
                </c:pt>
                <c:pt idx="12">
                  <c:v>41.523866969735053</c:v>
                </c:pt>
                <c:pt idx="13">
                  <c:v>35.495884586829234</c:v>
                </c:pt>
                <c:pt idx="14">
                  <c:v>32.676629369789907</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Advanced Diploma and Diploma Level_Male_FT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78.610803676258982</c:v>
                </c:pt>
                <c:pt idx="1">
                  <c:v>77.035316532341</c:v>
                </c:pt>
                <c:pt idx="2">
                  <c:v>73.057609574815871</c:v>
                </c:pt>
                <c:pt idx="3">
                  <c:v>#N/A</c:v>
                </c:pt>
                <c:pt idx="4">
                  <c:v>80.237322021060066</c:v>
                </c:pt>
                <c:pt idx="5">
                  <c:v>80.717812505539001</c:v>
                </c:pt>
                <c:pt idx="6">
                  <c:v>79.455655070292622</c:v>
                </c:pt>
                <c:pt idx="7">
                  <c:v>#N/A</c:v>
                </c:pt>
                <c:pt idx="8">
                  <c:v>77.608638192480925</c:v>
                </c:pt>
                <c:pt idx="9">
                  <c:v>77.548638250610992</c:v>
                </c:pt>
                <c:pt idx="10">
                  <c:v>76.238604843830814</c:v>
                </c:pt>
                <c:pt idx="11">
                  <c:v>#N/A</c:v>
                </c:pt>
                <c:pt idx="12">
                  <c:v>50.651290783996181</c:v>
                </c:pt>
                <c:pt idx="13">
                  <c:v>53.9683272282074</c:v>
                </c:pt>
                <c:pt idx="14">
                  <c:v>53.847912676771351</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Advanced Diploma and Diploma Level_Male_PT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9.9421804945503816</c:v>
                </c:pt>
                <c:pt idx="1">
                  <c:v>10.664741532795095</c:v>
                </c:pt>
                <c:pt idx="2">
                  <c:v>13.580722902203153</c:v>
                </c:pt>
                <c:pt idx="3">
                  <c:v>#N/A</c:v>
                </c:pt>
                <c:pt idx="4">
                  <c:v>8.787180665305744</c:v>
                </c:pt>
                <c:pt idx="5">
                  <c:v>8.3626063898372003</c:v>
                </c:pt>
                <c:pt idx="6">
                  <c:v>9.3115612093943234</c:v>
                </c:pt>
                <c:pt idx="7">
                  <c:v>#N/A</c:v>
                </c:pt>
                <c:pt idx="8">
                  <c:v>9.3153502106360015</c:v>
                </c:pt>
                <c:pt idx="9">
                  <c:v>9.5142530634072298</c:v>
                </c:pt>
                <c:pt idx="10">
                  <c:v>10.003387272626787</c:v>
                </c:pt>
                <c:pt idx="11">
                  <c:v>#N/A</c:v>
                </c:pt>
                <c:pt idx="12">
                  <c:v>15.212270720240479</c:v>
                </c:pt>
                <c:pt idx="13">
                  <c:v>14.957007699562643</c:v>
                </c:pt>
                <c:pt idx="14">
                  <c:v>14.632950476939047</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Advanced Diploma and Diploma Level_Male_Away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4.4568586393895435</c:v>
                </c:pt>
                <c:pt idx="1">
                  <c:v>4.1384068970490713</c:v>
                </c:pt>
                <c:pt idx="2">
                  <c:v>3.3410981326900262</c:v>
                </c:pt>
                <c:pt idx="3">
                  <c:v>#N/A</c:v>
                </c:pt>
                <c:pt idx="4">
                  <c:v>4.4462643112510731</c:v>
                </c:pt>
                <c:pt idx="5">
                  <c:v>4.0899860186051384</c:v>
                </c:pt>
                <c:pt idx="6">
                  <c:v>3.2539440951010072</c:v>
                </c:pt>
                <c:pt idx="7">
                  <c:v>#N/A</c:v>
                </c:pt>
                <c:pt idx="8">
                  <c:v>4.3516807589625035</c:v>
                </c:pt>
                <c:pt idx="9">
                  <c:v>4.062552254234884</c:v>
                </c:pt>
                <c:pt idx="10">
                  <c:v>3.2172283440643907</c:v>
                </c:pt>
                <c:pt idx="11">
                  <c:v>#N/A</c:v>
                </c:pt>
                <c:pt idx="12">
                  <c:v>3.7455202666742693</c:v>
                </c:pt>
                <c:pt idx="13">
                  <c:v>4.1364350684952607</c:v>
                </c:pt>
                <c:pt idx="14">
                  <c:v>3.5689096794641295</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Advanced Diploma and Diploma Level_Male_Unemp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2.8196053964540644</c:v>
                </c:pt>
                <c:pt idx="1">
                  <c:v>3.3799057176067224</c:v>
                </c:pt>
                <c:pt idx="2">
                  <c:v>4.4503831467706352</c:v>
                </c:pt>
                <c:pt idx="3">
                  <c:v>#N/A</c:v>
                </c:pt>
                <c:pt idx="4">
                  <c:v>2.2679105314808501</c:v>
                </c:pt>
                <c:pt idx="5">
                  <c:v>2.5338842687384906</c:v>
                </c:pt>
                <c:pt idx="6">
                  <c:v>3.0686041872274918</c:v>
                </c:pt>
                <c:pt idx="7">
                  <c:v>#N/A</c:v>
                </c:pt>
                <c:pt idx="8">
                  <c:v>2.4318396510939237</c:v>
                </c:pt>
                <c:pt idx="9">
                  <c:v>2.6593365702679259</c:v>
                </c:pt>
                <c:pt idx="10">
                  <c:v>3.6158352716264055</c:v>
                </c:pt>
                <c:pt idx="11">
                  <c:v>#N/A</c:v>
                </c:pt>
                <c:pt idx="12">
                  <c:v>2.6099229614617165</c:v>
                </c:pt>
                <c:pt idx="13">
                  <c:v>3.0094598166062321</c:v>
                </c:pt>
                <c:pt idx="14">
                  <c:v>4.3914090529213965</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Advanced Diploma and Diploma Level_Male_NILF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4.1705517933470357</c:v>
                </c:pt>
                <c:pt idx="1">
                  <c:v>4.781629320208113</c:v>
                </c:pt>
                <c:pt idx="2">
                  <c:v>5.5701862435203058</c:v>
                </c:pt>
                <c:pt idx="3">
                  <c:v>#N/A</c:v>
                </c:pt>
                <c:pt idx="4">
                  <c:v>4.2613224709022832</c:v>
                </c:pt>
                <c:pt idx="5">
                  <c:v>4.2957108172801668</c:v>
                </c:pt>
                <c:pt idx="6">
                  <c:v>4.9102354379845723</c:v>
                </c:pt>
                <c:pt idx="7">
                  <c:v>#N/A</c:v>
                </c:pt>
                <c:pt idx="8">
                  <c:v>6.2924911868266467</c:v>
                </c:pt>
                <c:pt idx="9">
                  <c:v>6.2152198614789702</c:v>
                </c:pt>
                <c:pt idx="10">
                  <c:v>6.9249442678515933</c:v>
                </c:pt>
                <c:pt idx="11">
                  <c:v>#N/A</c:v>
                </c:pt>
                <c:pt idx="12">
                  <c:v>27.780995267627354</c:v>
                </c:pt>
                <c:pt idx="13">
                  <c:v>23.928770187128475</c:v>
                </c:pt>
                <c:pt idx="14">
                  <c:v>23.558818113904078</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Level_Female_FT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57.057600752865902</c:v>
                </c:pt>
                <c:pt idx="1">
                  <c:v>56.383711429418511</c:v>
                </c:pt>
                <c:pt idx="2">
                  <c:v>56.138924128634088</c:v>
                </c:pt>
                <c:pt idx="3">
                  <c:v>#N/A</c:v>
                </c:pt>
                <c:pt idx="4">
                  <c:v>41.01483421146807</c:v>
                </c:pt>
                <c:pt idx="5">
                  <c:v>39.833964761862532</c:v>
                </c:pt>
                <c:pt idx="6">
                  <c:v>41.743249525768405</c:v>
                </c:pt>
                <c:pt idx="7">
                  <c:v>#N/A</c:v>
                </c:pt>
                <c:pt idx="8">
                  <c:v>50.903430869153134</c:v>
                </c:pt>
                <c:pt idx="9">
                  <c:v>49.738493400709373</c:v>
                </c:pt>
                <c:pt idx="10">
                  <c:v>49.098575476372694</c:v>
                </c:pt>
                <c:pt idx="11">
                  <c:v>#N/A</c:v>
                </c:pt>
                <c:pt idx="12">
                  <c:v>30.225545103846496</c:v>
                </c:pt>
                <c:pt idx="13">
                  <c:v>33.293104944960056</c:v>
                </c:pt>
                <c:pt idx="14">
                  <c:v>33.99481761219208</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22.391236096198988</c:v>
                </c:pt>
                <c:pt idx="1">
                  <c:v>22.660812284502427</c:v>
                </c:pt>
                <c:pt idx="2">
                  <c:v>24.202443092766771</c:v>
                </c:pt>
                <c:pt idx="3">
                  <c:v>#N/A</c:v>
                </c:pt>
                <c:pt idx="4">
                  <c:v>36.120440722870676</c:v>
                </c:pt>
                <c:pt idx="5">
                  <c:v>37.119670020335754</c:v>
                </c:pt>
                <c:pt idx="6">
                  <c:v>37.798140933440777</c:v>
                </c:pt>
                <c:pt idx="7">
                  <c:v>#N/A</c:v>
                </c:pt>
                <c:pt idx="8">
                  <c:v>31.174429531452471</c:v>
                </c:pt>
                <c:pt idx="9">
                  <c:v>32.599549811635512</c:v>
                </c:pt>
                <c:pt idx="10">
                  <c:v>33.318085079948673</c:v>
                </c:pt>
                <c:pt idx="11">
                  <c:v>#N/A</c:v>
                </c:pt>
                <c:pt idx="12">
                  <c:v>27.300592003676019</c:v>
                </c:pt>
                <c:pt idx="13">
                  <c:v>28.73423957534245</c:v>
                </c:pt>
                <c:pt idx="14">
                  <c:v>29.532040228647212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6.4447735544461953</c:v>
                </c:pt>
                <c:pt idx="1">
                  <c:v>7.5357710659346377</c:v>
                </c:pt>
                <c:pt idx="2">
                  <c:v>7.54961700036114</c:v>
                </c:pt>
                <c:pt idx="3">
                  <c:v>#N/A</c:v>
                </c:pt>
                <c:pt idx="4">
                  <c:v>5.0251613957749486</c:v>
                </c:pt>
                <c:pt idx="5">
                  <c:v>5.3536753238420349</c:v>
                </c:pt>
                <c:pt idx="6">
                  <c:v>4.8095272699401166</c:v>
                </c:pt>
                <c:pt idx="7">
                  <c:v>#N/A</c:v>
                </c:pt>
                <c:pt idx="8">
                  <c:v>4.6080152761986506</c:v>
                </c:pt>
                <c:pt idx="9">
                  <c:v>3.9213150103977887</c:v>
                </c:pt>
                <c:pt idx="10">
                  <c:v>2.931531741886658</c:v>
                </c:pt>
                <c:pt idx="11">
                  <c:v>#N/A</c:v>
                </c:pt>
                <c:pt idx="12">
                  <c:v>4.510918697616539</c:v>
                </c:pt>
                <c:pt idx="13">
                  <c:v>4.5843529594136125</c:v>
                </c:pt>
                <c:pt idx="14">
                  <c:v>3.9034961156004626</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Level_Female_Unemp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1.5273523112815857</c:v>
                </c:pt>
                <c:pt idx="1">
                  <c:v>1.8518147583586568</c:v>
                </c:pt>
                <c:pt idx="2">
                  <c:v>2.135256304506985</c:v>
                </c:pt>
                <c:pt idx="3">
                  <c:v>#N/A</c:v>
                </c:pt>
                <c:pt idx="4">
                  <c:v>1.801041067938101</c:v>
                </c:pt>
                <c:pt idx="5">
                  <c:v>2.0584050531106115</c:v>
                </c:pt>
                <c:pt idx="6">
                  <c:v>2.5041783073286226</c:v>
                </c:pt>
                <c:pt idx="7">
                  <c:v>#N/A</c:v>
                </c:pt>
                <c:pt idx="8">
                  <c:v>1.6648334405848648</c:v>
                </c:pt>
                <c:pt idx="9">
                  <c:v>2.0454377427481463</c:v>
                </c:pt>
                <c:pt idx="10">
                  <c:v>2.6274478085095909</c:v>
                </c:pt>
                <c:pt idx="11">
                  <c:v>#N/A</c:v>
                </c:pt>
                <c:pt idx="12">
                  <c:v>1.3291940656176839</c:v>
                </c:pt>
                <c:pt idx="13">
                  <c:v>1.5700568851280461</c:v>
                </c:pt>
                <c:pt idx="14">
                  <c:v>2.2309899466576981</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Level_Female_NILF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12.579037285207315</c:v>
                </c:pt>
                <c:pt idx="1">
                  <c:v>11.567890461785776</c:v>
                </c:pt>
                <c:pt idx="2">
                  <c:v>9.9737594737310058</c:v>
                </c:pt>
                <c:pt idx="3">
                  <c:v>#N/A</c:v>
                </c:pt>
                <c:pt idx="4">
                  <c:v>16.038522601948202</c:v>
                </c:pt>
                <c:pt idx="5">
                  <c:v>15.634284840849059</c:v>
                </c:pt>
                <c:pt idx="6">
                  <c:v>13.144903963522074</c:v>
                </c:pt>
                <c:pt idx="7">
                  <c:v>#N/A</c:v>
                </c:pt>
                <c:pt idx="8">
                  <c:v>11.649290882610877</c:v>
                </c:pt>
                <c:pt idx="9">
                  <c:v>11.69520403450918</c:v>
                </c:pt>
                <c:pt idx="10">
                  <c:v>12.024359893282377</c:v>
                </c:pt>
                <c:pt idx="11">
                  <c:v>#N/A</c:v>
                </c:pt>
                <c:pt idx="12">
                  <c:v>36.633750129243261</c:v>
                </c:pt>
                <c:pt idx="13">
                  <c:v>31.818245635155836</c:v>
                </c:pt>
                <c:pt idx="14">
                  <c:v>30.338656096902547</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Women</c:v>
                </c:pt>
                <c:pt idx="1">
                  <c:v>Men</c:v>
                </c:pt>
                <c:pt idx="2">
                  <c:v>Women</c:v>
                </c:pt>
                <c:pt idx="3">
                  <c:v>Men</c:v>
                </c:pt>
              </c:strCache>
            </c:strRef>
          </c:cat>
          <c:val>
            <c:numRef>
              <c:f>Sheet1!$B$2:$B$5</c:f>
              <c:numCache>
                <c:formatCode>0.00</c:formatCode>
                <c:ptCount val="4"/>
                <c:pt idx="0">
                  <c:v>0.2522722684678842</c:v>
                </c:pt>
                <c:pt idx="1">
                  <c:v>0.26171680715341539</c:v>
                </c:pt>
                <c:pt idx="2">
                  <c:v>0.95061982348482443</c:v>
                </c:pt>
                <c:pt idx="3">
                  <c:v>1.3314183049627122</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dLbls>
            <c:spPr>
              <a:noFill/>
              <a:ln>
                <a:noFill/>
              </a:ln>
              <a:effectLst/>
            </c:spPr>
            <c:txPr>
              <a:bodyPr wrap="square" lIns="38100" tIns="19050" rIns="38100" bIns="19050" anchor="ctr">
                <a:spAutoFit/>
              </a:bodyPr>
              <a:lstStyle/>
              <a:p>
                <a:pPr>
                  <a:defRPr sz="1600"/>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Women</c:v>
                </c:pt>
                <c:pt idx="1">
                  <c:v>Men</c:v>
                </c:pt>
                <c:pt idx="2">
                  <c:v>Women</c:v>
                </c:pt>
                <c:pt idx="3">
                  <c:v>Men</c:v>
                </c:pt>
              </c:strCache>
            </c:strRef>
          </c:cat>
          <c:val>
            <c:numRef>
              <c:f>Sheet1!$C$2:$C$5</c:f>
              <c:numCache>
                <c:formatCode>0.00</c:formatCode>
                <c:ptCount val="4"/>
                <c:pt idx="0">
                  <c:v>0.25945880896139661</c:v>
                </c:pt>
                <c:pt idx="1">
                  <c:v>0.26767898628555065</c:v>
                </c:pt>
                <c:pt idx="2">
                  <c:v>1.0002901748745359</c:v>
                </c:pt>
                <c:pt idx="3">
                  <c:v>1.4531608554899478</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dLbls>
            <c:spPr>
              <a:noFill/>
              <a:ln>
                <a:noFill/>
              </a:ln>
              <a:effectLst/>
            </c:spPr>
            <c:txPr>
              <a:bodyPr wrap="square" lIns="38100" tIns="19050" rIns="38100" bIns="19050" anchor="ctr">
                <a:spAutoFit/>
              </a:bodyPr>
              <a:lstStyle/>
              <a:p>
                <a:pPr>
                  <a:defRPr sz="1600">
                    <a:solidFill>
                      <a:schemeClr val="bg1"/>
                    </a:solidFill>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Women</c:v>
                </c:pt>
                <c:pt idx="1">
                  <c:v>Men</c:v>
                </c:pt>
                <c:pt idx="2">
                  <c:v>Women</c:v>
                </c:pt>
                <c:pt idx="3">
                  <c:v>Men</c:v>
                </c:pt>
              </c:strCache>
            </c:strRef>
          </c:cat>
          <c:val>
            <c:numRef>
              <c:f>Sheet1!$D$2:$D$5</c:f>
              <c:numCache>
                <c:formatCode>0.00</c:formatCode>
                <c:ptCount val="4"/>
                <c:pt idx="0">
                  <c:v>0.24809941307148969</c:v>
                </c:pt>
                <c:pt idx="1">
                  <c:v>0.24845381472751382</c:v>
                </c:pt>
                <c:pt idx="2">
                  <c:v>0.97895026525756168</c:v>
                </c:pt>
                <c:pt idx="3">
                  <c:v>1.3495763829684626</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2"/>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22681749150351"/>
          <c:h val="0.84442396129017205"/>
        </c:manualLayout>
      </c:layout>
      <c:lineChart>
        <c:grouping val="standard"/>
        <c:varyColors val="0"/>
        <c:ser>
          <c:idx val="0"/>
          <c:order val="0"/>
          <c:tx>
            <c:strRef>
              <c:f>Sheet1!$B$1</c:f>
              <c:strCache>
                <c:ptCount val="1"/>
                <c:pt idx="0">
                  <c:v>Bachelor Degree Level_Female_FT</c:v>
                </c:pt>
              </c:strCache>
            </c:strRef>
          </c:tx>
          <c:spPr>
            <a:ln w="28575" cap="rnd">
              <a:solidFill>
                <a:schemeClr val="accent3"/>
              </a:solidFill>
              <a:round/>
            </a:ln>
            <a:effectLst/>
          </c:spPr>
          <c:marker>
            <c:symbol val="circle"/>
            <c:size val="7"/>
            <c:spPr>
              <a:solidFill>
                <a:schemeClr val="accent3"/>
              </a:solidFill>
              <a:ln w="9525">
                <a:solidFill>
                  <a:schemeClr val="accent3"/>
                </a:solidFill>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Sheet1!$B$2:$B$17</c:f>
              <c:numCache>
                <c:formatCode>_(* #,##0.00_);_(* \(#,##0.00\);_(* "-"??_);_(@_)</c:formatCode>
                <c:ptCount val="16"/>
                <c:pt idx="0">
                  <c:v>57.057600752865902</c:v>
                </c:pt>
                <c:pt idx="1">
                  <c:v>56.383711429418511</c:v>
                </c:pt>
                <c:pt idx="2">
                  <c:v>56.138924128634088</c:v>
                </c:pt>
                <c:pt idx="3">
                  <c:v>#N/A</c:v>
                </c:pt>
                <c:pt idx="4">
                  <c:v>41.01483421146807</c:v>
                </c:pt>
                <c:pt idx="5">
                  <c:v>39.833964761862532</c:v>
                </c:pt>
                <c:pt idx="6">
                  <c:v>41.743249525768405</c:v>
                </c:pt>
                <c:pt idx="7">
                  <c:v>#N/A</c:v>
                </c:pt>
                <c:pt idx="8">
                  <c:v>81.293574084586453</c:v>
                </c:pt>
                <c:pt idx="9">
                  <c:v>80.665135911752358</c:v>
                </c:pt>
                <c:pt idx="10">
                  <c:v>78.441029343379967</c:v>
                </c:pt>
                <c:pt idx="11">
                  <c:v>#N/A</c:v>
                </c:pt>
                <c:pt idx="12">
                  <c:v>82.328584012704269</c:v>
                </c:pt>
                <c:pt idx="13">
                  <c:v>82.821935504311611</c:v>
                </c:pt>
                <c:pt idx="14">
                  <c:v>82.346778391386238</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Level_Female_PT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Sheet1!$C$2:$C$17</c:f>
              <c:numCache>
                <c:formatCode>_(* #,##0.00_);_(* \(#,##0.00\);_(* "-"??_);_(@_)</c:formatCode>
                <c:ptCount val="16"/>
                <c:pt idx="0">
                  <c:v>22.391236096198988</c:v>
                </c:pt>
                <c:pt idx="1">
                  <c:v>22.660812284502427</c:v>
                </c:pt>
                <c:pt idx="2">
                  <c:v>24.202443092766771</c:v>
                </c:pt>
                <c:pt idx="3">
                  <c:v>#N/A</c:v>
                </c:pt>
                <c:pt idx="4">
                  <c:v>36.120440722870676</c:v>
                </c:pt>
                <c:pt idx="5">
                  <c:v>37.119670020335754</c:v>
                </c:pt>
                <c:pt idx="6">
                  <c:v>37.798140933440777</c:v>
                </c:pt>
                <c:pt idx="7">
                  <c:v>#N/A</c:v>
                </c:pt>
                <c:pt idx="8">
                  <c:v>9.1809360741946904</c:v>
                </c:pt>
                <c:pt idx="9">
                  <c:v>9.7268152629779099</c:v>
                </c:pt>
                <c:pt idx="10">
                  <c:v>11.382797236406599</c:v>
                </c:pt>
                <c:pt idx="11">
                  <c:v>#N/A</c:v>
                </c:pt>
                <c:pt idx="12">
                  <c:v>8.6144513878222302</c:v>
                </c:pt>
                <c:pt idx="13">
                  <c:v>8.6324633889927771</c:v>
                </c:pt>
                <c:pt idx="14">
                  <c:v>9.1024170009586332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Level_Female_Away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Sheet1!$D$2:$D$17</c:f>
              <c:numCache>
                <c:formatCode>_(* #,##0.00_);_(* \(#,##0.00\);_(* "-"??_);_(@_)</c:formatCode>
                <c:ptCount val="16"/>
                <c:pt idx="0">
                  <c:v>6.4447735544461953</c:v>
                </c:pt>
                <c:pt idx="1">
                  <c:v>7.5357710659346377</c:v>
                </c:pt>
                <c:pt idx="2">
                  <c:v>7.54961700036114</c:v>
                </c:pt>
                <c:pt idx="3">
                  <c:v>#N/A</c:v>
                </c:pt>
                <c:pt idx="4">
                  <c:v>5.0251613957749486</c:v>
                </c:pt>
                <c:pt idx="5">
                  <c:v>5.3536753238420349</c:v>
                </c:pt>
                <c:pt idx="6">
                  <c:v>4.8095272699401166</c:v>
                </c:pt>
                <c:pt idx="7">
                  <c:v>#N/A</c:v>
                </c:pt>
                <c:pt idx="8">
                  <c:v>3.8264012640516869</c:v>
                </c:pt>
                <c:pt idx="9">
                  <c:v>3.3443466359471534</c:v>
                </c:pt>
                <c:pt idx="10">
                  <c:v>2.9151028060913475</c:v>
                </c:pt>
                <c:pt idx="11">
                  <c:v>#N/A</c:v>
                </c:pt>
                <c:pt idx="12">
                  <c:v>3.8395677854550256</c:v>
                </c:pt>
                <c:pt idx="13">
                  <c:v>3.2864310512100396</c:v>
                </c:pt>
                <c:pt idx="14">
                  <c:v>2.5590941529288522</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Level_Female_Unemp</c:v>
                </c:pt>
              </c:strCache>
            </c:strRef>
          </c:tx>
          <c:spPr>
            <a:ln w="28575" cap="rnd">
              <a:solidFill>
                <a:schemeClr val="tx2"/>
              </a:solidFill>
              <a:prstDash val="dash"/>
              <a:round/>
            </a:ln>
            <a:effectLst/>
          </c:spPr>
          <c:marker>
            <c:symbol val="circle"/>
            <c:size val="7"/>
            <c:spPr>
              <a:solidFill>
                <a:schemeClr val="tx2"/>
              </a:solidFill>
              <a:ln w="9525">
                <a:solidFill>
                  <a:schemeClr val="tx2"/>
                </a:solidFill>
                <a:prstDash val="dash"/>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Sheet1!$E$2:$E$17</c:f>
              <c:numCache>
                <c:formatCode>_(* #,##0.00_);_(* \(#,##0.00\);_(* "-"??_);_(@_)</c:formatCode>
                <c:ptCount val="16"/>
                <c:pt idx="0">
                  <c:v>1.5273523112815857</c:v>
                </c:pt>
                <c:pt idx="1">
                  <c:v>1.8518147583586568</c:v>
                </c:pt>
                <c:pt idx="2">
                  <c:v>2.135256304506985</c:v>
                </c:pt>
                <c:pt idx="3">
                  <c:v>#N/A</c:v>
                </c:pt>
                <c:pt idx="4">
                  <c:v>1.801041067938101</c:v>
                </c:pt>
                <c:pt idx="5">
                  <c:v>2.0584050531106115</c:v>
                </c:pt>
                <c:pt idx="6">
                  <c:v>2.5041783073286226</c:v>
                </c:pt>
                <c:pt idx="7">
                  <c:v>#N/A</c:v>
                </c:pt>
                <c:pt idx="8">
                  <c:v>2.0171223664694198</c:v>
                </c:pt>
                <c:pt idx="9">
                  <c:v>2.3612181219082258</c:v>
                </c:pt>
                <c:pt idx="10">
                  <c:v>3.0184458983014859</c:v>
                </c:pt>
                <c:pt idx="11">
                  <c:v>#N/A</c:v>
                </c:pt>
                <c:pt idx="12">
                  <c:v>1.7872262085537058</c:v>
                </c:pt>
                <c:pt idx="13">
                  <c:v>2.0243665455156545</c:v>
                </c:pt>
                <c:pt idx="14">
                  <c:v>2.4585164720443915</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Level_Female_NILF</c:v>
                </c:pt>
              </c:strCache>
            </c:strRef>
          </c:tx>
          <c:spPr>
            <a:ln w="28575" cap="rnd">
              <a:solidFill>
                <a:schemeClr val="tx2"/>
              </a:solidFill>
              <a:prstDash val="solid"/>
              <a:round/>
            </a:ln>
            <a:effectLst/>
          </c:spPr>
          <c:marker>
            <c:symbol val="circle"/>
            <c:size val="7"/>
            <c:spPr>
              <a:solidFill>
                <a:schemeClr val="tx2"/>
              </a:solidFill>
              <a:ln w="9525">
                <a:solidFill>
                  <a:schemeClr val="tx2"/>
                </a:solidFill>
                <a:prstDash val="solid"/>
              </a:ln>
              <a:effectLst/>
            </c:spPr>
          </c:marker>
          <c:cat>
            <c:strRef>
              <c:f>Sheet1!$A$2:$A$17</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Sheet1!$F$2:$F$17</c:f>
              <c:numCache>
                <c:formatCode>_(* #,##0.00_);_(* \(#,##0.00\);_(* "-"??_);_(@_)</c:formatCode>
                <c:ptCount val="16"/>
                <c:pt idx="0">
                  <c:v>12.579037285207315</c:v>
                </c:pt>
                <c:pt idx="1">
                  <c:v>11.567890461785776</c:v>
                </c:pt>
                <c:pt idx="2">
                  <c:v>9.9737594737310058</c:v>
                </c:pt>
                <c:pt idx="3">
                  <c:v>#N/A</c:v>
                </c:pt>
                <c:pt idx="4">
                  <c:v>16.038522601948202</c:v>
                </c:pt>
                <c:pt idx="5">
                  <c:v>15.634284840849059</c:v>
                </c:pt>
                <c:pt idx="6">
                  <c:v>13.144903963522074</c:v>
                </c:pt>
                <c:pt idx="7">
                  <c:v>#N/A</c:v>
                </c:pt>
                <c:pt idx="8">
                  <c:v>3.6819662106977504</c:v>
                </c:pt>
                <c:pt idx="9">
                  <c:v>3.9024840674143428</c:v>
                </c:pt>
                <c:pt idx="10">
                  <c:v>4.242624715820595</c:v>
                </c:pt>
                <c:pt idx="11">
                  <c:v>#N/A</c:v>
                </c:pt>
                <c:pt idx="12">
                  <c:v>3.4301706054647632</c:v>
                </c:pt>
                <c:pt idx="13">
                  <c:v>3.2348035099699204</c:v>
                </c:pt>
                <c:pt idx="14">
                  <c:v>3.5331939826818868</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1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Bachelor Degree Level_Male_FT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81.293574084586453</c:v>
                </c:pt>
                <c:pt idx="1">
                  <c:v>80.665135911752358</c:v>
                </c:pt>
                <c:pt idx="2">
                  <c:v>78.441029343379967</c:v>
                </c:pt>
                <c:pt idx="3">
                  <c:v>#N/A</c:v>
                </c:pt>
                <c:pt idx="4">
                  <c:v>82.328584012704269</c:v>
                </c:pt>
                <c:pt idx="5">
                  <c:v>82.821935504311611</c:v>
                </c:pt>
                <c:pt idx="6">
                  <c:v>82.346778391386238</c:v>
                </c:pt>
                <c:pt idx="7">
                  <c:v>#N/A</c:v>
                </c:pt>
                <c:pt idx="8">
                  <c:v>79.787286175346679</c:v>
                </c:pt>
                <c:pt idx="9">
                  <c:v>78.960904623482364</c:v>
                </c:pt>
                <c:pt idx="10">
                  <c:v>78.04711743824295</c:v>
                </c:pt>
                <c:pt idx="11">
                  <c:v>#N/A</c:v>
                </c:pt>
                <c:pt idx="12">
                  <c:v>53.077321541791662</c:v>
                </c:pt>
                <c:pt idx="13">
                  <c:v>55.393468056532903</c:v>
                </c:pt>
                <c:pt idx="14">
                  <c:v>54.972633735911963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Bachelor Degree Level_Male_PT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9.1809360741946904</c:v>
                </c:pt>
                <c:pt idx="1">
                  <c:v>9.7268152629779099</c:v>
                </c:pt>
                <c:pt idx="2">
                  <c:v>11.382797236406599</c:v>
                </c:pt>
                <c:pt idx="3">
                  <c:v>#N/A</c:v>
                </c:pt>
                <c:pt idx="4">
                  <c:v>8.6144513878222302</c:v>
                </c:pt>
                <c:pt idx="5">
                  <c:v>8.6324633889927771</c:v>
                </c:pt>
                <c:pt idx="6">
                  <c:v>9.1024170009586332</c:v>
                </c:pt>
                <c:pt idx="7">
                  <c:v>#N/A</c:v>
                </c:pt>
                <c:pt idx="8">
                  <c:v>9.2017518856214853</c:v>
                </c:pt>
                <c:pt idx="9">
                  <c:v>9.8798909281926885</c:v>
                </c:pt>
                <c:pt idx="10">
                  <c:v>10.4090506754027</c:v>
                </c:pt>
                <c:pt idx="11">
                  <c:v>#N/A</c:v>
                </c:pt>
                <c:pt idx="12">
                  <c:v>16.36872217862696</c:v>
                </c:pt>
                <c:pt idx="13">
                  <c:v>16.356279676623725</c:v>
                </c:pt>
                <c:pt idx="14">
                  <c:v>16.011082979473379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Bachelor Degree Level_Male_Away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3.8264012640516869</c:v>
                </c:pt>
                <c:pt idx="1">
                  <c:v>3.3443466359471534</c:v>
                </c:pt>
                <c:pt idx="2">
                  <c:v>2.9151028060913475</c:v>
                </c:pt>
                <c:pt idx="3">
                  <c:v>#N/A</c:v>
                </c:pt>
                <c:pt idx="4">
                  <c:v>3.8395677854550256</c:v>
                </c:pt>
                <c:pt idx="5">
                  <c:v>3.2864310512100396</c:v>
                </c:pt>
                <c:pt idx="6">
                  <c:v>2.5590941529288522</c:v>
                </c:pt>
                <c:pt idx="7">
                  <c:v>#N/A</c:v>
                </c:pt>
                <c:pt idx="8">
                  <c:v>3.866867525977689</c:v>
                </c:pt>
                <c:pt idx="9">
                  <c:v>3.3480451895409615</c:v>
                </c:pt>
                <c:pt idx="10">
                  <c:v>2.4930563876546388</c:v>
                </c:pt>
                <c:pt idx="11">
                  <c:v>#N/A</c:v>
                </c:pt>
                <c:pt idx="12">
                  <c:v>3.6939980448305412</c:v>
                </c:pt>
                <c:pt idx="13">
                  <c:v>3.6522333281694137</c:v>
                </c:pt>
                <c:pt idx="14">
                  <c:v>3.0521073956301854</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Bachelor Degree Level_Male_Unemp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2.0171223664694198</c:v>
                </c:pt>
                <c:pt idx="1">
                  <c:v>2.3612181219082258</c:v>
                </c:pt>
                <c:pt idx="2">
                  <c:v>3.0184458983014859</c:v>
                </c:pt>
                <c:pt idx="3">
                  <c:v>#N/A</c:v>
                </c:pt>
                <c:pt idx="4">
                  <c:v>1.7872262085537058</c:v>
                </c:pt>
                <c:pt idx="5">
                  <c:v>2.0243665455156545</c:v>
                </c:pt>
                <c:pt idx="6">
                  <c:v>2.4585164720443915</c:v>
                </c:pt>
                <c:pt idx="7">
                  <c:v>#N/A</c:v>
                </c:pt>
                <c:pt idx="8">
                  <c:v>1.9743440673750694</c:v>
                </c:pt>
                <c:pt idx="9">
                  <c:v>2.5019684178816952</c:v>
                </c:pt>
                <c:pt idx="10">
                  <c:v>3.2878454434437208</c:v>
                </c:pt>
                <c:pt idx="11">
                  <c:v>#N/A</c:v>
                </c:pt>
                <c:pt idx="12">
                  <c:v>2.4326818560334438</c:v>
                </c:pt>
                <c:pt idx="13">
                  <c:v>2.6902726302688951</c:v>
                </c:pt>
                <c:pt idx="14">
                  <c:v>3.7322037029111628</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Bachelor Degree Level_Male_NILF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3.6819662106977504</c:v>
                </c:pt>
                <c:pt idx="1">
                  <c:v>3.9024840674143428</c:v>
                </c:pt>
                <c:pt idx="2">
                  <c:v>4.242624715820595</c:v>
                </c:pt>
                <c:pt idx="3">
                  <c:v>#N/A</c:v>
                </c:pt>
                <c:pt idx="4">
                  <c:v>3.4301706054647632</c:v>
                </c:pt>
                <c:pt idx="5">
                  <c:v>3.2348035099699204</c:v>
                </c:pt>
                <c:pt idx="6">
                  <c:v>3.5331939826818868</c:v>
                </c:pt>
                <c:pt idx="7">
                  <c:v>#N/A</c:v>
                </c:pt>
                <c:pt idx="8">
                  <c:v>5.1697503456790681</c:v>
                </c:pt>
                <c:pt idx="9">
                  <c:v>5.3091908409022901</c:v>
                </c:pt>
                <c:pt idx="10">
                  <c:v>5.7629300552559943</c:v>
                </c:pt>
                <c:pt idx="11">
                  <c:v>#N/A</c:v>
                </c:pt>
                <c:pt idx="12">
                  <c:v>24.427276378717391</c:v>
                </c:pt>
                <c:pt idx="13">
                  <c:v>21.907746308405073</c:v>
                </c:pt>
                <c:pt idx="14">
                  <c:v>22.231972186073317</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__FT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Sheet1!$B$2:$B$24</c:f>
              <c:numCache>
                <c:formatCode>_(* #,##0.00_);_(* \(#,##0.00\);_(* "-"??_);_(@_)</c:formatCode>
                <c:ptCount val="23"/>
                <c:pt idx="0">
                  <c:v>15.842581787148077</c:v>
                </c:pt>
                <c:pt idx="1">
                  <c:v>15.970739704323796</c:v>
                </c:pt>
                <c:pt idx="2">
                  <c:v>16.789012205139151</c:v>
                </c:pt>
                <c:pt idx="3">
                  <c:v>#N/A</c:v>
                </c:pt>
                <c:pt idx="4">
                  <c:v>71.433408969478947</c:v>
                </c:pt>
                <c:pt idx="5">
                  <c:v>69.471206189553612</c:v>
                </c:pt>
                <c:pt idx="6">
                  <c:v>65.121136657598612</c:v>
                </c:pt>
                <c:pt idx="7">
                  <c:v>#N/A</c:v>
                </c:pt>
                <c:pt idx="8">
                  <c:v>19.740849859789755</c:v>
                </c:pt>
                <c:pt idx="9">
                  <c:v>19.907099401768598</c:v>
                </c:pt>
                <c:pt idx="10">
                  <c:v>20.432415671768997</c:v>
                </c:pt>
                <c:pt idx="11">
                  <c:v>#N/A</c:v>
                </c:pt>
                <c:pt idx="12">
                  <c:v>72.321167733388918</c:v>
                </c:pt>
                <c:pt idx="13">
                  <c:v>71.269453307199583</c:v>
                </c:pt>
                <c:pt idx="14">
                  <c:v>66.212966417518274</c:v>
                </c:pt>
                <c:pt idx="15">
                  <c:v>#N/A</c:v>
                </c:pt>
                <c:pt idx="16">
                  <c:v>18.634748108528203</c:v>
                </c:pt>
                <c:pt idx="17">
                  <c:v>18.456957716953887</c:v>
                </c:pt>
                <c:pt idx="18">
                  <c:v>20.275304011480944</c:v>
                </c:pt>
                <c:pt idx="19">
                  <c:v>#N/A</c:v>
                </c:pt>
                <c:pt idx="20">
                  <c:v>76.358118310048383</c:v>
                </c:pt>
                <c:pt idx="21">
                  <c:v>75.888279074577852</c:v>
                </c:pt>
                <c:pt idx="22">
                  <c:v>74.443352386671691</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__PT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Sheet1!$C$2:$C$24</c:f>
              <c:numCache>
                <c:formatCode>_(* #,##0.00_);_(* \(#,##0.00\);_(* "-"??_);_(@_)</c:formatCode>
                <c:ptCount val="23"/>
                <c:pt idx="0">
                  <c:v>29.840345514597118</c:v>
                </c:pt>
                <c:pt idx="1">
                  <c:v>28.793493547205049</c:v>
                </c:pt>
                <c:pt idx="2">
                  <c:v>29.287994886090281</c:v>
                </c:pt>
                <c:pt idx="3">
                  <c:v>#N/A</c:v>
                </c:pt>
                <c:pt idx="4">
                  <c:v>13.633597025212969</c:v>
                </c:pt>
                <c:pt idx="5">
                  <c:v>13.743650218872521</c:v>
                </c:pt>
                <c:pt idx="6">
                  <c:v>16.010027018925193</c:v>
                </c:pt>
                <c:pt idx="7">
                  <c:v>#N/A</c:v>
                </c:pt>
                <c:pt idx="8">
                  <c:v>33.521275113787553</c:v>
                </c:pt>
                <c:pt idx="9">
                  <c:v>34.140907198497345</c:v>
                </c:pt>
                <c:pt idx="10">
                  <c:v>35.4235577916305</c:v>
                </c:pt>
                <c:pt idx="11">
                  <c:v>#N/A</c:v>
                </c:pt>
                <c:pt idx="12">
                  <c:v>15.883607289817643</c:v>
                </c:pt>
                <c:pt idx="13">
                  <c:v>16.628816747771815</c:v>
                </c:pt>
                <c:pt idx="14">
                  <c:v>20.524279347162533</c:v>
                </c:pt>
                <c:pt idx="15">
                  <c:v>#N/A</c:v>
                </c:pt>
                <c:pt idx="16">
                  <c:v>37.147658021551614</c:v>
                </c:pt>
                <c:pt idx="17">
                  <c:v>36.801249179817844</c:v>
                </c:pt>
                <c:pt idx="18">
                  <c:v>37.138818347117351</c:v>
                </c:pt>
                <c:pt idx="19">
                  <c:v>#N/A</c:v>
                </c:pt>
                <c:pt idx="20">
                  <c:v>13.860241514419211</c:v>
                </c:pt>
                <c:pt idx="21">
                  <c:v>14.045873600007226</c:v>
                </c:pt>
                <c:pt idx="22">
                  <c:v>15.856215642008602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__Away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Sheet1!$D$2:$D$24</c:f>
              <c:numCache>
                <c:formatCode>_(* #,##0.00_);_(* \(#,##0.00\);_(* "-"??_);_(@_)</c:formatCode>
                <c:ptCount val="23"/>
                <c:pt idx="0">
                  <c:v>5.3994567402719946</c:v>
                </c:pt>
                <c:pt idx="1">
                  <c:v>6.7022637753587686</c:v>
                </c:pt>
                <c:pt idx="2">
                  <c:v>7.5034565596927152</c:v>
                </c:pt>
                <c:pt idx="3">
                  <c:v>#N/A</c:v>
                </c:pt>
                <c:pt idx="4">
                  <c:v>4.9818559201211174</c:v>
                </c:pt>
                <c:pt idx="5">
                  <c:v>4.8417238348730578</c:v>
                </c:pt>
                <c:pt idx="6">
                  <c:v>4.2964157856439238</c:v>
                </c:pt>
                <c:pt idx="7">
                  <c:v>#N/A</c:v>
                </c:pt>
                <c:pt idx="8">
                  <c:v>6.8303690450280925</c:v>
                </c:pt>
                <c:pt idx="9">
                  <c:v>9.0118516483315041</c:v>
                </c:pt>
                <c:pt idx="10">
                  <c:v>9.3819232899375162</c:v>
                </c:pt>
                <c:pt idx="11">
                  <c:v>#N/A</c:v>
                </c:pt>
                <c:pt idx="12">
                  <c:v>4.2231869895674539</c:v>
                </c:pt>
                <c:pt idx="13">
                  <c:v>3.9905475378605173</c:v>
                </c:pt>
                <c:pt idx="14">
                  <c:v>3.429754589465388</c:v>
                </c:pt>
                <c:pt idx="15">
                  <c:v>#N/A</c:v>
                </c:pt>
                <c:pt idx="16">
                  <c:v>11.858664360085871</c:v>
                </c:pt>
                <c:pt idx="17">
                  <c:v>16.256997080416042</c:v>
                </c:pt>
                <c:pt idx="18">
                  <c:v>17.635891678884665</c:v>
                </c:pt>
                <c:pt idx="19">
                  <c:v>#N/A</c:v>
                </c:pt>
                <c:pt idx="20">
                  <c:v>4.1013911087244352</c:v>
                </c:pt>
                <c:pt idx="21">
                  <c:v>3.9125507900933263</c:v>
                </c:pt>
                <c:pt idx="22">
                  <c:v>3.2142051922659647</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__Unemp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Sheet1!$E$2:$E$24</c:f>
              <c:numCache>
                <c:formatCode>_(* #,##0.00_);_(* \(#,##0.00\);_(* "-"??_);_(@_)</c:formatCode>
                <c:ptCount val="23"/>
                <c:pt idx="0">
                  <c:v>3.1809245853191808</c:v>
                </c:pt>
                <c:pt idx="1">
                  <c:v>3.3638181536645484</c:v>
                </c:pt>
                <c:pt idx="2">
                  <c:v>3.9824533379655458</c:v>
                </c:pt>
                <c:pt idx="3">
                  <c:v>#N/A</c:v>
                </c:pt>
                <c:pt idx="4">
                  <c:v>2.9541270190730335</c:v>
                </c:pt>
                <c:pt idx="5">
                  <c:v>3.2500004527893096</c:v>
                </c:pt>
                <c:pt idx="6">
                  <c:v>3.8661769875651215</c:v>
                </c:pt>
                <c:pt idx="7">
                  <c:v>#N/A</c:v>
                </c:pt>
                <c:pt idx="8">
                  <c:v>2.7610702263928015</c:v>
                </c:pt>
                <c:pt idx="9">
                  <c:v>3.0949911041722564</c:v>
                </c:pt>
                <c:pt idx="10">
                  <c:v>4.2115178597231289</c:v>
                </c:pt>
                <c:pt idx="11">
                  <c:v>#N/A</c:v>
                </c:pt>
                <c:pt idx="12">
                  <c:v>2.5114182346227736</c:v>
                </c:pt>
                <c:pt idx="13">
                  <c:v>2.8420383651685404</c:v>
                </c:pt>
                <c:pt idx="14">
                  <c:v>3.6393416968526098</c:v>
                </c:pt>
                <c:pt idx="15">
                  <c:v>#N/A</c:v>
                </c:pt>
                <c:pt idx="16">
                  <c:v>1.4714708408340222</c:v>
                </c:pt>
                <c:pt idx="17">
                  <c:v>1.7925584960529402</c:v>
                </c:pt>
                <c:pt idx="18">
                  <c:v>2.1039710752953686</c:v>
                </c:pt>
                <c:pt idx="19">
                  <c:v>#N/A</c:v>
                </c:pt>
                <c:pt idx="20">
                  <c:v>1.5670681477080317</c:v>
                </c:pt>
                <c:pt idx="21">
                  <c:v>1.9294909256464756</c:v>
                </c:pt>
                <c:pt idx="22">
                  <c:v>2.193540292268148</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__NILF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Sheet1!$F$2:$F$24</c:f>
              <c:numCache>
                <c:formatCode>_(* #,##0.00_);_(* \(#,##0.00\);_(* "-"??_);_(@_)</c:formatCode>
                <c:ptCount val="23"/>
                <c:pt idx="0">
                  <c:v>45.736691372663628</c:v>
                </c:pt>
                <c:pt idx="1">
                  <c:v>45.169684819447845</c:v>
                </c:pt>
                <c:pt idx="2">
                  <c:v>42.437083011112314</c:v>
                </c:pt>
                <c:pt idx="3">
                  <c:v>#N/A</c:v>
                </c:pt>
                <c:pt idx="4">
                  <c:v>6.9970110661139389</c:v>
                </c:pt>
                <c:pt idx="5">
                  <c:v>8.6934193039115062</c:v>
                </c:pt>
                <c:pt idx="6">
                  <c:v>10.706243550267143</c:v>
                </c:pt>
                <c:pt idx="7">
                  <c:v>#N/A</c:v>
                </c:pt>
                <c:pt idx="8">
                  <c:v>37.146435755001804</c:v>
                </c:pt>
                <c:pt idx="9">
                  <c:v>33.845150647230291</c:v>
                </c:pt>
                <c:pt idx="10">
                  <c:v>30.550585386939861</c:v>
                </c:pt>
                <c:pt idx="11">
                  <c:v>#N/A</c:v>
                </c:pt>
                <c:pt idx="12">
                  <c:v>5.0606197526032073</c:v>
                </c:pt>
                <c:pt idx="13">
                  <c:v>5.2691440419995406</c:v>
                </c:pt>
                <c:pt idx="14">
                  <c:v>6.193657949001194</c:v>
                </c:pt>
                <c:pt idx="15">
                  <c:v>#N/A</c:v>
                </c:pt>
                <c:pt idx="16">
                  <c:v>30.887458669000289</c:v>
                </c:pt>
                <c:pt idx="17">
                  <c:v>26.692237526759282</c:v>
                </c:pt>
                <c:pt idx="18">
                  <c:v>22.846014887221664</c:v>
                </c:pt>
                <c:pt idx="19">
                  <c:v>#N/A</c:v>
                </c:pt>
                <c:pt idx="20">
                  <c:v>4.1131809190999329</c:v>
                </c:pt>
                <c:pt idx="21">
                  <c:v>4.2238056096751233</c:v>
                </c:pt>
                <c:pt idx="22">
                  <c:v>4.2926864867855912</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0" spcFirstLastPara="1" vertOverflow="ellipsis"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__FT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Sheet1!$B$2:$B$16</c:f>
              <c:numCache>
                <c:formatCode>_(* #,##0.00_);_(* \(#,##0.00\);_(* "-"??_);_(@_)</c:formatCode>
                <c:ptCount val="15"/>
                <c:pt idx="0">
                  <c:v>15.842581787148077</c:v>
                </c:pt>
                <c:pt idx="1">
                  <c:v>15.970739704323796</c:v>
                </c:pt>
                <c:pt idx="2">
                  <c:v>16.789012205139151</c:v>
                </c:pt>
                <c:pt idx="3">
                  <c:v>#N/A</c:v>
                </c:pt>
                <c:pt idx="4">
                  <c:v>71.433408969478947</c:v>
                </c:pt>
                <c:pt idx="5">
                  <c:v>69.471206189553612</c:v>
                </c:pt>
                <c:pt idx="6">
                  <c:v>65.121136657598612</c:v>
                </c:pt>
                <c:pt idx="7">
                  <c:v>#N/A</c:v>
                </c:pt>
                <c:pt idx="8">
                  <c:v>18.634748108528203</c:v>
                </c:pt>
                <c:pt idx="9">
                  <c:v>18.456957716953887</c:v>
                </c:pt>
                <c:pt idx="10">
                  <c:v>20.275304011480944</c:v>
                </c:pt>
                <c:pt idx="11">
                  <c:v>#N/A</c:v>
                </c:pt>
                <c:pt idx="12">
                  <c:v>76.358118310048383</c:v>
                </c:pt>
                <c:pt idx="13">
                  <c:v>75.888279074577852</c:v>
                </c:pt>
                <c:pt idx="14">
                  <c:v>74.443352386671691</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__PT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Sheet1!$C$2:$C$16</c:f>
              <c:numCache>
                <c:formatCode>_(* #,##0.00_);_(* \(#,##0.00\);_(* "-"??_);_(@_)</c:formatCode>
                <c:ptCount val="15"/>
                <c:pt idx="0">
                  <c:v>29.840345514597118</c:v>
                </c:pt>
                <c:pt idx="1">
                  <c:v>28.793493547205049</c:v>
                </c:pt>
                <c:pt idx="2">
                  <c:v>29.287994886090281</c:v>
                </c:pt>
                <c:pt idx="3">
                  <c:v>#N/A</c:v>
                </c:pt>
                <c:pt idx="4">
                  <c:v>13.633597025212969</c:v>
                </c:pt>
                <c:pt idx="5">
                  <c:v>13.743650218872521</c:v>
                </c:pt>
                <c:pt idx="6">
                  <c:v>16.010027018925193</c:v>
                </c:pt>
                <c:pt idx="7">
                  <c:v>#N/A</c:v>
                </c:pt>
                <c:pt idx="8">
                  <c:v>37.147658021551614</c:v>
                </c:pt>
                <c:pt idx="9">
                  <c:v>36.801249179817844</c:v>
                </c:pt>
                <c:pt idx="10">
                  <c:v>37.138818347117351</c:v>
                </c:pt>
                <c:pt idx="11">
                  <c:v>#N/A</c:v>
                </c:pt>
                <c:pt idx="12">
                  <c:v>13.860241514419211</c:v>
                </c:pt>
                <c:pt idx="13">
                  <c:v>14.045873600007226</c:v>
                </c:pt>
                <c:pt idx="14">
                  <c:v>15.856215642008602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__Away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Sheet1!$D$2:$D$16</c:f>
              <c:numCache>
                <c:formatCode>_(* #,##0.00_);_(* \(#,##0.00\);_(* "-"??_);_(@_)</c:formatCode>
                <c:ptCount val="15"/>
                <c:pt idx="0">
                  <c:v>5.3994567402719946</c:v>
                </c:pt>
                <c:pt idx="1">
                  <c:v>6.7022637753587686</c:v>
                </c:pt>
                <c:pt idx="2">
                  <c:v>7.5034565596927152</c:v>
                </c:pt>
                <c:pt idx="3">
                  <c:v>#N/A</c:v>
                </c:pt>
                <c:pt idx="4">
                  <c:v>4.9818559201211174</c:v>
                </c:pt>
                <c:pt idx="5">
                  <c:v>4.8417238348730578</c:v>
                </c:pt>
                <c:pt idx="6">
                  <c:v>4.2964157856439238</c:v>
                </c:pt>
                <c:pt idx="7">
                  <c:v>#N/A</c:v>
                </c:pt>
                <c:pt idx="8">
                  <c:v>11.858664360085871</c:v>
                </c:pt>
                <c:pt idx="9">
                  <c:v>16.256997080416042</c:v>
                </c:pt>
                <c:pt idx="10">
                  <c:v>17.635891678884665</c:v>
                </c:pt>
                <c:pt idx="11">
                  <c:v>#N/A</c:v>
                </c:pt>
                <c:pt idx="12">
                  <c:v>4.1013911087244352</c:v>
                </c:pt>
                <c:pt idx="13">
                  <c:v>3.9125507900933263</c:v>
                </c:pt>
                <c:pt idx="14">
                  <c:v>3.2142051922659647</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__Unemp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Sheet1!$E$2:$E$16</c:f>
              <c:numCache>
                <c:formatCode>_(* #,##0.00_);_(* \(#,##0.00\);_(* "-"??_);_(@_)</c:formatCode>
                <c:ptCount val="15"/>
                <c:pt idx="0">
                  <c:v>3.1809245853191808</c:v>
                </c:pt>
                <c:pt idx="1">
                  <c:v>3.3638181536645484</c:v>
                </c:pt>
                <c:pt idx="2">
                  <c:v>3.9824533379655458</c:v>
                </c:pt>
                <c:pt idx="3">
                  <c:v>#N/A</c:v>
                </c:pt>
                <c:pt idx="4">
                  <c:v>2.9541270190730335</c:v>
                </c:pt>
                <c:pt idx="5">
                  <c:v>3.2500004527893096</c:v>
                </c:pt>
                <c:pt idx="6">
                  <c:v>3.8661769875651215</c:v>
                </c:pt>
                <c:pt idx="7">
                  <c:v>#N/A</c:v>
                </c:pt>
                <c:pt idx="8">
                  <c:v>1.4714708408340222</c:v>
                </c:pt>
                <c:pt idx="9">
                  <c:v>1.7925584960529402</c:v>
                </c:pt>
                <c:pt idx="10">
                  <c:v>2.1039710752953686</c:v>
                </c:pt>
                <c:pt idx="11">
                  <c:v>#N/A</c:v>
                </c:pt>
                <c:pt idx="12">
                  <c:v>1.5670681477080317</c:v>
                </c:pt>
                <c:pt idx="13">
                  <c:v>1.9294909256464756</c:v>
                </c:pt>
                <c:pt idx="14">
                  <c:v>2.193540292268148</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__NILF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Sheet1!$A$2:$A$16</c:f>
              <c:strCache>
                <c:ptCount val="15"/>
                <c:pt idx="0">
                  <c:v>2006</c:v>
                </c:pt>
                <c:pt idx="1">
                  <c:v>11</c:v>
                </c:pt>
                <c:pt idx="2">
                  <c:v>16</c:v>
                </c:pt>
                <c:pt idx="4">
                  <c:v>06</c:v>
                </c:pt>
                <c:pt idx="5">
                  <c:v>11</c:v>
                </c:pt>
                <c:pt idx="6">
                  <c:v>16</c:v>
                </c:pt>
                <c:pt idx="8">
                  <c:v>06</c:v>
                </c:pt>
                <c:pt idx="9">
                  <c:v>11</c:v>
                </c:pt>
                <c:pt idx="10">
                  <c:v>16</c:v>
                </c:pt>
                <c:pt idx="12">
                  <c:v>06</c:v>
                </c:pt>
                <c:pt idx="13">
                  <c:v>11</c:v>
                </c:pt>
                <c:pt idx="14">
                  <c:v>16</c:v>
                </c:pt>
              </c:strCache>
            </c:strRef>
          </c:cat>
          <c:val>
            <c:numRef>
              <c:f>Sheet1!$F$2:$F$16</c:f>
              <c:numCache>
                <c:formatCode>_(* #,##0.00_);_(* \(#,##0.00\);_(* "-"??_);_(@_)</c:formatCode>
                <c:ptCount val="15"/>
                <c:pt idx="0">
                  <c:v>45.736691372663628</c:v>
                </c:pt>
                <c:pt idx="1">
                  <c:v>45.169684819447845</c:v>
                </c:pt>
                <c:pt idx="2">
                  <c:v>42.437083011112314</c:v>
                </c:pt>
                <c:pt idx="3">
                  <c:v>#N/A</c:v>
                </c:pt>
                <c:pt idx="4">
                  <c:v>6.9970110661139389</c:v>
                </c:pt>
                <c:pt idx="5">
                  <c:v>8.6934193039115062</c:v>
                </c:pt>
                <c:pt idx="6">
                  <c:v>10.706243550267143</c:v>
                </c:pt>
                <c:pt idx="7">
                  <c:v>#N/A</c:v>
                </c:pt>
                <c:pt idx="8">
                  <c:v>30.887458669000289</c:v>
                </c:pt>
                <c:pt idx="9">
                  <c:v>26.692237526759282</c:v>
                </c:pt>
                <c:pt idx="10">
                  <c:v>22.846014887221664</c:v>
                </c:pt>
                <c:pt idx="11">
                  <c:v>#N/A</c:v>
                </c:pt>
                <c:pt idx="12">
                  <c:v>4.1131809190999329</c:v>
                </c:pt>
                <c:pt idx="13">
                  <c:v>4.2238056096751233</c:v>
                </c:pt>
                <c:pt idx="14">
                  <c:v>4.2926864867855912</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0" spcFirstLastPara="1" vertOverflow="ellipsis"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513162702222841E-2"/>
          <c:y val="6.7468472888248837E-2"/>
          <c:w val="0.92681251859737113"/>
          <c:h val="0.84442396129017205"/>
        </c:manualLayout>
      </c:layout>
      <c:lineChart>
        <c:grouping val="standard"/>
        <c:varyColors val="0"/>
        <c:ser>
          <c:idx val="0"/>
          <c:order val="0"/>
          <c:tx>
            <c:strRef>
              <c:f>Sheet1!$B$1</c:f>
              <c:strCache>
                <c:ptCount val="1"/>
                <c:pt idx="0">
                  <c:v>__FT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Sheet1!$B$2:$B$24</c:f>
              <c:numCache>
                <c:formatCode>_(* #,##0.00_);_(* \(#,##0.00\);_(* "-"??_);_(@_)</c:formatCode>
                <c:ptCount val="23"/>
                <c:pt idx="0">
                  <c:v>26.710141236307415</c:v>
                </c:pt>
                <c:pt idx="1">
                  <c:v>26.369749683224917</c:v>
                </c:pt>
                <c:pt idx="2">
                  <c:v>27.887117995394647</c:v>
                </c:pt>
                <c:pt idx="3">
                  <c:v>#N/A</c:v>
                </c:pt>
                <c:pt idx="4">
                  <c:v>64.91601830329904</c:v>
                </c:pt>
                <c:pt idx="5">
                  <c:v>64.013283587213266</c:v>
                </c:pt>
                <c:pt idx="6">
                  <c:v>60.690898316768894</c:v>
                </c:pt>
                <c:pt idx="7">
                  <c:v>#N/A</c:v>
                </c:pt>
                <c:pt idx="8">
                  <c:v>29.618708365483297</c:v>
                </c:pt>
                <c:pt idx="9">
                  <c:v>30.843769754337394</c:v>
                </c:pt>
                <c:pt idx="10">
                  <c:v>32.15619488303647</c:v>
                </c:pt>
                <c:pt idx="11">
                  <c:v>#N/A</c:v>
                </c:pt>
                <c:pt idx="12">
                  <c:v>64.874092101361811</c:v>
                </c:pt>
                <c:pt idx="13">
                  <c:v>66.38379430561541</c:v>
                </c:pt>
                <c:pt idx="14">
                  <c:v>64.659031162294497</c:v>
                </c:pt>
                <c:pt idx="15">
                  <c:v>#N/A</c:v>
                </c:pt>
                <c:pt idx="16">
                  <c:v>31.891539595031503</c:v>
                </c:pt>
                <c:pt idx="17">
                  <c:v>30.967083236504784</c:v>
                </c:pt>
                <c:pt idx="18">
                  <c:v>33.999273791239297</c:v>
                </c:pt>
                <c:pt idx="19">
                  <c:v>#N/A</c:v>
                </c:pt>
                <c:pt idx="20">
                  <c:v>68.755999829686573</c:v>
                </c:pt>
                <c:pt idx="21">
                  <c:v>69.541554090480147</c:v>
                </c:pt>
                <c:pt idx="22">
                  <c:v>69.341067080408436</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__PT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Sheet1!$C$2:$C$24</c:f>
              <c:numCache>
                <c:formatCode>_(* #,##0.00_);_(* \(#,##0.00\);_(* "-"??_);_(@_)</c:formatCode>
                <c:ptCount val="23"/>
                <c:pt idx="0">
                  <c:v>37.289899158802285</c:v>
                </c:pt>
                <c:pt idx="1">
                  <c:v>38.032764383126406</c:v>
                </c:pt>
                <c:pt idx="2">
                  <c:v>37.400268647707193</c:v>
                </c:pt>
                <c:pt idx="3">
                  <c:v>#N/A</c:v>
                </c:pt>
                <c:pt idx="4">
                  <c:v>15.295327065278249</c:v>
                </c:pt>
                <c:pt idx="5">
                  <c:v>15.318454828628768</c:v>
                </c:pt>
                <c:pt idx="6">
                  <c:v>15.563810021187717</c:v>
                </c:pt>
                <c:pt idx="7">
                  <c:v>#N/A</c:v>
                </c:pt>
                <c:pt idx="8">
                  <c:v>41.462465870348915</c:v>
                </c:pt>
                <c:pt idx="9">
                  <c:v>40.817767182360726</c:v>
                </c:pt>
                <c:pt idx="10">
                  <c:v>40.880626886680389</c:v>
                </c:pt>
                <c:pt idx="11">
                  <c:v>#N/A</c:v>
                </c:pt>
                <c:pt idx="12">
                  <c:v>19.423330641024108</c:v>
                </c:pt>
                <c:pt idx="13">
                  <c:v>17.845759526550125</c:v>
                </c:pt>
                <c:pt idx="14">
                  <c:v>18.557079975049927</c:v>
                </c:pt>
                <c:pt idx="15">
                  <c:v>#N/A</c:v>
                </c:pt>
                <c:pt idx="16">
                  <c:v>41.989321836068257</c:v>
                </c:pt>
                <c:pt idx="17">
                  <c:v>43.076949931327007</c:v>
                </c:pt>
                <c:pt idx="18">
                  <c:v>43.480109066115048</c:v>
                </c:pt>
                <c:pt idx="19">
                  <c:v>#N/A</c:v>
                </c:pt>
                <c:pt idx="20">
                  <c:v>17.801719263493229</c:v>
                </c:pt>
                <c:pt idx="21">
                  <c:v>16.659261544541529</c:v>
                </c:pt>
                <c:pt idx="22">
                  <c:v>16.940561528858932</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__Away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Sheet1!$D$2:$D$24</c:f>
              <c:numCache>
                <c:formatCode>_(* #,##0.00_);_(* \(#,##0.00\);_(* "-"??_);_(@_)</c:formatCode>
                <c:ptCount val="23"/>
                <c:pt idx="0">
                  <c:v>3.9507857419807784</c:v>
                </c:pt>
                <c:pt idx="1">
                  <c:v>4.0652398405924579</c:v>
                </c:pt>
                <c:pt idx="2">
                  <c:v>3.8992763897533074</c:v>
                </c:pt>
                <c:pt idx="3">
                  <c:v>#N/A</c:v>
                </c:pt>
                <c:pt idx="4">
                  <c:v>4.8357280356256336</c:v>
                </c:pt>
                <c:pt idx="5">
                  <c:v>4.7023428696961087</c:v>
                </c:pt>
                <c:pt idx="6">
                  <c:v>3.9566449603402014</c:v>
                </c:pt>
                <c:pt idx="7">
                  <c:v>#N/A</c:v>
                </c:pt>
                <c:pt idx="8">
                  <c:v>4.3912966206504773</c:v>
                </c:pt>
                <c:pt idx="9">
                  <c:v>4.4410616501051621</c:v>
                </c:pt>
                <c:pt idx="10">
                  <c:v>4.0465051968002257</c:v>
                </c:pt>
                <c:pt idx="11">
                  <c:v>#N/A</c:v>
                </c:pt>
                <c:pt idx="12">
                  <c:v>4.6531073236813141</c:v>
                </c:pt>
                <c:pt idx="13">
                  <c:v>4.3019169298263069</c:v>
                </c:pt>
                <c:pt idx="14">
                  <c:v>3.5233201320067238</c:v>
                </c:pt>
                <c:pt idx="15">
                  <c:v>#N/A</c:v>
                </c:pt>
                <c:pt idx="16">
                  <c:v>5.1738044128297478</c:v>
                </c:pt>
                <c:pt idx="17">
                  <c:v>5.7187153559620629</c:v>
                </c:pt>
                <c:pt idx="18">
                  <c:v>5.2286331140415303</c:v>
                </c:pt>
                <c:pt idx="19">
                  <c:v>#N/A</c:v>
                </c:pt>
                <c:pt idx="20">
                  <c:v>4.751097566284737</c:v>
                </c:pt>
                <c:pt idx="21">
                  <c:v>4.3563220749444396</c:v>
                </c:pt>
                <c:pt idx="22">
                  <c:v>3.6323839092520211</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__Unemp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Sheet1!$E$2:$E$24</c:f>
              <c:numCache>
                <c:formatCode>_(* #,##0.00_);_(* \(#,##0.00\);_(* "-"??_);_(@_)</c:formatCode>
                <c:ptCount val="23"/>
                <c:pt idx="0">
                  <c:v>2.8062515357906657</c:v>
                </c:pt>
                <c:pt idx="1">
                  <c:v>2.9058038893259286</c:v>
                </c:pt>
                <c:pt idx="2">
                  <c:v>3.6604989140260842</c:v>
                </c:pt>
                <c:pt idx="3">
                  <c:v>#N/A</c:v>
                </c:pt>
                <c:pt idx="4">
                  <c:v>2.8564386112728153</c:v>
                </c:pt>
                <c:pt idx="5">
                  <c:v>2.8846144924906802</c:v>
                </c:pt>
                <c:pt idx="6">
                  <c:v>3.8846939405907506</c:v>
                </c:pt>
                <c:pt idx="7">
                  <c:v>#N/A</c:v>
                </c:pt>
                <c:pt idx="8">
                  <c:v>2.7180271606252417</c:v>
                </c:pt>
                <c:pt idx="9">
                  <c:v>2.7825124648070165</c:v>
                </c:pt>
                <c:pt idx="10">
                  <c:v>3.7989505430173409</c:v>
                </c:pt>
                <c:pt idx="11">
                  <c:v>#N/A</c:v>
                </c:pt>
                <c:pt idx="12">
                  <c:v>2.6929014471652235</c:v>
                </c:pt>
                <c:pt idx="13">
                  <c:v>3.281296486605759</c:v>
                </c:pt>
                <c:pt idx="14">
                  <c:v>3.8078172169811504</c:v>
                </c:pt>
                <c:pt idx="15">
                  <c:v>#N/A</c:v>
                </c:pt>
                <c:pt idx="16">
                  <c:v>1.7138146282211408</c:v>
                </c:pt>
                <c:pt idx="17">
                  <c:v>1.9215192447875542</c:v>
                </c:pt>
                <c:pt idx="18">
                  <c:v>2.3687507318675984</c:v>
                </c:pt>
                <c:pt idx="19">
                  <c:v>#N/A</c:v>
                </c:pt>
                <c:pt idx="20">
                  <c:v>2.0083702155398826</c:v>
                </c:pt>
                <c:pt idx="21">
                  <c:v>2.5189253965079947</c:v>
                </c:pt>
                <c:pt idx="22">
                  <c:v>3.0138734522051469</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__NILF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strRef>
              <c:f>Sheet1!$A$2:$A$24</c:f>
              <c:strCache>
                <c:ptCount val="23"/>
                <c:pt idx="0">
                  <c:v>2006</c:v>
                </c:pt>
                <c:pt idx="1">
                  <c:v>11</c:v>
                </c:pt>
                <c:pt idx="2">
                  <c:v>16</c:v>
                </c:pt>
                <c:pt idx="4">
                  <c:v>06</c:v>
                </c:pt>
                <c:pt idx="5">
                  <c:v>11</c:v>
                </c:pt>
                <c:pt idx="6">
                  <c:v>16</c:v>
                </c:pt>
                <c:pt idx="8">
                  <c:v>06</c:v>
                </c:pt>
                <c:pt idx="9">
                  <c:v>11</c:v>
                </c:pt>
                <c:pt idx="10">
                  <c:v>16</c:v>
                </c:pt>
                <c:pt idx="12">
                  <c:v>06</c:v>
                </c:pt>
                <c:pt idx="13">
                  <c:v>11</c:v>
                </c:pt>
                <c:pt idx="14">
                  <c:v>16</c:v>
                </c:pt>
                <c:pt idx="16">
                  <c:v>06</c:v>
                </c:pt>
                <c:pt idx="17">
                  <c:v>11</c:v>
                </c:pt>
                <c:pt idx="18">
                  <c:v>16</c:v>
                </c:pt>
                <c:pt idx="20">
                  <c:v>06</c:v>
                </c:pt>
                <c:pt idx="21">
                  <c:v>11</c:v>
                </c:pt>
                <c:pt idx="22">
                  <c:v>16</c:v>
                </c:pt>
              </c:strCache>
            </c:strRef>
          </c:cat>
          <c:val>
            <c:numRef>
              <c:f>Sheet1!$F$2:$F$24</c:f>
              <c:numCache>
                <c:formatCode>_(* #,##0.00_);_(* \(#,##0.00\);_(* "-"??_);_(@_)</c:formatCode>
                <c:ptCount val="23"/>
                <c:pt idx="0">
                  <c:v>29.242922327118855</c:v>
                </c:pt>
                <c:pt idx="1">
                  <c:v>28.626442203730299</c:v>
                </c:pt>
                <c:pt idx="2">
                  <c:v>27.152838053118764</c:v>
                </c:pt>
                <c:pt idx="3">
                  <c:v>#N/A</c:v>
                </c:pt>
                <c:pt idx="4">
                  <c:v>12.09648798452427</c:v>
                </c:pt>
                <c:pt idx="5">
                  <c:v>13.081304221971166</c:v>
                </c:pt>
                <c:pt idx="6">
                  <c:v>15.903952761112444</c:v>
                </c:pt>
                <c:pt idx="7">
                  <c:v>#N/A</c:v>
                </c:pt>
                <c:pt idx="8">
                  <c:v>21.809501982892066</c:v>
                </c:pt>
                <c:pt idx="9">
                  <c:v>21.114888948389709</c:v>
                </c:pt>
                <c:pt idx="10">
                  <c:v>19.117722490465571</c:v>
                </c:pt>
                <c:pt idx="11">
                  <c:v>#N/A</c:v>
                </c:pt>
                <c:pt idx="12">
                  <c:v>8.3565684867675412</c:v>
                </c:pt>
                <c:pt idx="13">
                  <c:v>8.1872327514023855</c:v>
                </c:pt>
                <c:pt idx="14">
                  <c:v>9.4527515136677174</c:v>
                </c:pt>
                <c:pt idx="15">
                  <c:v>#N/A</c:v>
                </c:pt>
                <c:pt idx="16">
                  <c:v>19.231519527849354</c:v>
                </c:pt>
                <c:pt idx="17">
                  <c:v>18.3157322314186</c:v>
                </c:pt>
                <c:pt idx="18">
                  <c:v>14.923233296736536</c:v>
                </c:pt>
                <c:pt idx="19">
                  <c:v>#N/A</c:v>
                </c:pt>
                <c:pt idx="20">
                  <c:v>6.6828131249955778</c:v>
                </c:pt>
                <c:pt idx="21">
                  <c:v>6.9239368935259051</c:v>
                </c:pt>
                <c:pt idx="22">
                  <c:v>7.0721140292754754</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0" spcFirstLastPara="1" vertOverflow="ellipsis"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1656174097119"/>
          <c:h val="0.88585331000291634"/>
        </c:manualLayout>
      </c:layout>
      <c:lineChart>
        <c:grouping val="standard"/>
        <c:varyColors val="0"/>
        <c:ser>
          <c:idx val="0"/>
          <c:order val="0"/>
          <c:tx>
            <c:strRef>
              <c:f>Sheet1!$B$1</c:f>
              <c:strCache>
                <c:ptCount val="1"/>
                <c:pt idx="0">
                  <c:v>2006_Year 12 or equivalent_Female</c:v>
                </c:pt>
              </c:strCache>
            </c:strRef>
          </c:tx>
          <c:spPr>
            <a:ln w="38100">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4.8997772828507795</c:v>
                </c:pt>
                <c:pt idx="1">
                  <c:v>4.9907798465290583</c:v>
                </c:pt>
                <c:pt idx="2">
                  <c:v>4.8837481014137163</c:v>
                </c:pt>
                <c:pt idx="3">
                  <c:v>5.1043686551842136</c:v>
                </c:pt>
                <c:pt idx="4">
                  <c:v>5.3128937421251576</c:v>
                </c:pt>
                <c:pt idx="5">
                  <c:v>5.1754996519836931</c:v>
                </c:pt>
                <c:pt idx="6">
                  <c:v>5.3214439810153893</c:v>
                </c:pt>
                <c:pt idx="7">
                  <c:v>5.0956336939721796</c:v>
                </c:pt>
                <c:pt idx="8">
                  <c:v>4.7503226446937354</c:v>
                </c:pt>
                <c:pt idx="9">
                  <c:v>4.8596686150427519</c:v>
                </c:pt>
                <c:pt idx="10">
                  <c:v>4.3175685271978415</c:v>
                </c:pt>
                <c:pt idx="11">
                  <c:v>4.480608686463067</c:v>
                </c:pt>
                <c:pt idx="12">
                  <c:v>4.1486946651532346</c:v>
                </c:pt>
                <c:pt idx="13">
                  <c:v>4.0431106347505059</c:v>
                </c:pt>
                <c:pt idx="14">
                  <c:v>4.2055493343287296</c:v>
                </c:pt>
                <c:pt idx="15">
                  <c:v>3.5885933995514256</c:v>
                </c:pt>
                <c:pt idx="16">
                  <c:v>3.4915254237288136</c:v>
                </c:pt>
                <c:pt idx="17">
                  <c:v>3.7627118644067798</c:v>
                </c:pt>
                <c:pt idx="18">
                  <c:v>3.7092180217503885</c:v>
                </c:pt>
                <c:pt idx="19">
                  <c:v>3.7729680245864121</c:v>
                </c:pt>
                <c:pt idx="20">
                  <c:v>3.4200353796763414</c:v>
                </c:pt>
                <c:pt idx="21">
                  <c:v>3.4757718258024943</c:v>
                </c:pt>
                <c:pt idx="22">
                  <c:v>4.0773312013954506</c:v>
                </c:pt>
                <c:pt idx="23">
                  <c:v>3.9744389027431422</c:v>
                </c:pt>
                <c:pt idx="24">
                  <c:v>4.1461815798098982</c:v>
                </c:pt>
                <c:pt idx="25">
                  <c:v>4.3406091791849946</c:v>
                </c:pt>
                <c:pt idx="26">
                  <c:v>3.7490304231664227</c:v>
                </c:pt>
                <c:pt idx="27">
                  <c:v>4.3356517026465538</c:v>
                </c:pt>
                <c:pt idx="28">
                  <c:v>3.8962238020496724</c:v>
                </c:pt>
                <c:pt idx="29">
                  <c:v>3.726525821596244</c:v>
                </c:pt>
                <c:pt idx="30">
                  <c:v>3.5953260761010686</c:v>
                </c:pt>
                <c:pt idx="31">
                  <c:v>3.7156201349247535</c:v>
                </c:pt>
                <c:pt idx="32">
                  <c:v>3.9886637976277948</c:v>
                </c:pt>
                <c:pt idx="33">
                  <c:v>3.4159613059250304</c:v>
                </c:pt>
                <c:pt idx="34">
                  <c:v>3.0344827586206895</c:v>
                </c:pt>
                <c:pt idx="35">
                  <c:v>3.0952667710466097</c:v>
                </c:pt>
                <c:pt idx="36">
                  <c:v>2.4138393455813332</c:v>
                </c:pt>
                <c:pt idx="37">
                  <c:v>2.6091809683270544</c:v>
                </c:pt>
                <c:pt idx="38">
                  <c:v>2.1403840100723954</c:v>
                </c:pt>
                <c:pt idx="39">
                  <c:v>1.8056887184403962</c:v>
                </c:pt>
                <c:pt idx="40">
                  <c:v>1.4643282819683296</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2011_Year 12 or equivalent_Female</c:v>
                </c:pt>
              </c:strCache>
            </c:strRef>
          </c:tx>
          <c:spPr>
            <a:ln w="28575">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5.0483675937122126</c:v>
                </c:pt>
                <c:pt idx="1">
                  <c:v>5.4571565342269031</c:v>
                </c:pt>
                <c:pt idx="2">
                  <c:v>5.9151785714285712</c:v>
                </c:pt>
                <c:pt idx="3">
                  <c:v>5.4698972099853158</c:v>
                </c:pt>
                <c:pt idx="4">
                  <c:v>6.0535648770942885</c:v>
                </c:pt>
                <c:pt idx="5">
                  <c:v>6.1024315752378717</c:v>
                </c:pt>
                <c:pt idx="6">
                  <c:v>5.78125</c:v>
                </c:pt>
                <c:pt idx="7">
                  <c:v>5.7195028568062671</c:v>
                </c:pt>
                <c:pt idx="8">
                  <c:v>5.348414232124588</c:v>
                </c:pt>
                <c:pt idx="9">
                  <c:v>5.097337454584892</c:v>
                </c:pt>
                <c:pt idx="10">
                  <c:v>4.9215960254618851</c:v>
                </c:pt>
                <c:pt idx="11">
                  <c:v>4.709699621454206</c:v>
                </c:pt>
                <c:pt idx="12">
                  <c:v>4.2866475702296594</c:v>
                </c:pt>
                <c:pt idx="13">
                  <c:v>4.2613636363636367</c:v>
                </c:pt>
                <c:pt idx="14">
                  <c:v>4.0475600693584344</c:v>
                </c:pt>
                <c:pt idx="15">
                  <c:v>3.5636574633721771</c:v>
                </c:pt>
                <c:pt idx="16">
                  <c:v>3.6548112590006547</c:v>
                </c:pt>
                <c:pt idx="17">
                  <c:v>3.5387995836706372</c:v>
                </c:pt>
                <c:pt idx="18">
                  <c:v>3.7141655147544923</c:v>
                </c:pt>
                <c:pt idx="19">
                  <c:v>3.5671893546573372</c:v>
                </c:pt>
                <c:pt idx="20">
                  <c:v>3.5113812726332125</c:v>
                </c:pt>
                <c:pt idx="21">
                  <c:v>3.5964912280701755</c:v>
                </c:pt>
                <c:pt idx="22">
                  <c:v>3.4784935447187104</c:v>
                </c:pt>
                <c:pt idx="23">
                  <c:v>3.4847020933977455</c:v>
                </c:pt>
                <c:pt idx="24">
                  <c:v>3.4978219881672192</c:v>
                </c:pt>
                <c:pt idx="25">
                  <c:v>3.8932856778146543</c:v>
                </c:pt>
                <c:pt idx="26">
                  <c:v>3.9347796792885057</c:v>
                </c:pt>
                <c:pt idx="27">
                  <c:v>3.7282280120915505</c:v>
                </c:pt>
                <c:pt idx="28">
                  <c:v>3.7291762188598501</c:v>
                </c:pt>
                <c:pt idx="29">
                  <c:v>3.9488499276178222</c:v>
                </c:pt>
                <c:pt idx="30">
                  <c:v>3.6582391675473538</c:v>
                </c:pt>
                <c:pt idx="31">
                  <c:v>3.6673159989836539</c:v>
                </c:pt>
                <c:pt idx="32">
                  <c:v>3.2808748999733264</c:v>
                </c:pt>
                <c:pt idx="33">
                  <c:v>3.5534415221040851</c:v>
                </c:pt>
                <c:pt idx="34">
                  <c:v>3.6365390180380053</c:v>
                </c:pt>
                <c:pt idx="35">
                  <c:v>3.1131062750073193</c:v>
                </c:pt>
                <c:pt idx="36">
                  <c:v>2.9791961219955563</c:v>
                </c:pt>
                <c:pt idx="37">
                  <c:v>2.5498663376516553</c:v>
                </c:pt>
                <c:pt idx="38">
                  <c:v>2.4782652143499551</c:v>
                </c:pt>
                <c:pt idx="39">
                  <c:v>2.4153166421207657</c:v>
                </c:pt>
                <c:pt idx="40">
                  <c:v>1.8578448999160972</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2016_Year 12 or equivalent_Female</c:v>
                </c:pt>
              </c:strCache>
            </c:strRef>
          </c:tx>
          <c:spPr>
            <a:ln w="28575">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4.8083344463737143</c:v>
                </c:pt>
                <c:pt idx="1">
                  <c:v>5.0127609449643344</c:v>
                </c:pt>
                <c:pt idx="2">
                  <c:v>4.9983068066373182</c:v>
                </c:pt>
                <c:pt idx="3">
                  <c:v>5.7131334856835601</c:v>
                </c:pt>
                <c:pt idx="4">
                  <c:v>6.1630485919752669</c:v>
                </c:pt>
                <c:pt idx="5">
                  <c:v>6.0147936672722553</c:v>
                </c:pt>
                <c:pt idx="6">
                  <c:v>6.3127501804580355</c:v>
                </c:pt>
                <c:pt idx="7">
                  <c:v>5.968682434645876</c:v>
                </c:pt>
                <c:pt idx="8">
                  <c:v>5.6705433996977463</c:v>
                </c:pt>
                <c:pt idx="9">
                  <c:v>5.5060304142632406</c:v>
                </c:pt>
                <c:pt idx="10">
                  <c:v>4.497955474784189</c:v>
                </c:pt>
                <c:pt idx="11">
                  <c:v>4.881859011911736</c:v>
                </c:pt>
                <c:pt idx="12">
                  <c:v>4.4128301389712181</c:v>
                </c:pt>
                <c:pt idx="13">
                  <c:v>4.0047705730964784</c:v>
                </c:pt>
                <c:pt idx="14">
                  <c:v>3.5729247710814529</c:v>
                </c:pt>
                <c:pt idx="15">
                  <c:v>3.5694114989269172</c:v>
                </c:pt>
                <c:pt idx="16">
                  <c:v>3.2063474811151567</c:v>
                </c:pt>
                <c:pt idx="17">
                  <c:v>2.9273106019076858</c:v>
                </c:pt>
                <c:pt idx="18">
                  <c:v>2.7605357726233257</c:v>
                </c:pt>
                <c:pt idx="19">
                  <c:v>2.7919332104521306</c:v>
                </c:pt>
                <c:pt idx="20">
                  <c:v>2.7545651501083257</c:v>
                </c:pt>
                <c:pt idx="21">
                  <c:v>2.6964202696420267</c:v>
                </c:pt>
                <c:pt idx="22">
                  <c:v>2.9786719835659476</c:v>
                </c:pt>
                <c:pt idx="23">
                  <c:v>2.8882456581928015</c:v>
                </c:pt>
                <c:pt idx="24">
                  <c:v>2.7581741663968922</c:v>
                </c:pt>
                <c:pt idx="25">
                  <c:v>3.0950190563806017</c:v>
                </c:pt>
                <c:pt idx="26">
                  <c:v>2.8161198585003815</c:v>
                </c:pt>
                <c:pt idx="27">
                  <c:v>2.9747657799357179</c:v>
                </c:pt>
                <c:pt idx="28">
                  <c:v>3.4443704197201868</c:v>
                </c:pt>
                <c:pt idx="29">
                  <c:v>3.0650072818747516</c:v>
                </c:pt>
                <c:pt idx="30">
                  <c:v>2.8436648727659293</c:v>
                </c:pt>
                <c:pt idx="31">
                  <c:v>2.9810855263157894</c:v>
                </c:pt>
                <c:pt idx="32">
                  <c:v>2.9187347210904511</c:v>
                </c:pt>
                <c:pt idx="33">
                  <c:v>3.0973110409122429</c:v>
                </c:pt>
                <c:pt idx="34">
                  <c:v>2.8142741281427415</c:v>
                </c:pt>
                <c:pt idx="35">
                  <c:v>2.656085512997004</c:v>
                </c:pt>
                <c:pt idx="36">
                  <c:v>2.5676138308798357</c:v>
                </c:pt>
                <c:pt idx="37">
                  <c:v>2.0559428218477014</c:v>
                </c:pt>
                <c:pt idx="38">
                  <c:v>2.2093876054272092</c:v>
                </c:pt>
                <c:pt idx="39">
                  <c:v>2.1577238877219784</c:v>
                </c:pt>
                <c:pt idx="40">
                  <c:v>1.959262851600388</c:v>
                </c:pt>
              </c:numCache>
            </c:numRef>
          </c:val>
          <c:smooth val="0"/>
          <c:extLst>
            <c:ext xmlns:c16="http://schemas.microsoft.com/office/drawing/2014/chart" uri="{C3380CC4-5D6E-409C-BE32-E72D297353CC}">
              <c16:uniqueId val="{00000008-E303-476E-B1D1-34916A464221}"/>
            </c:ext>
          </c:extLst>
        </c:ser>
        <c:ser>
          <c:idx val="3"/>
          <c:order val="3"/>
          <c:tx>
            <c:strRef>
              <c:f>Sheet1!$E$1</c:f>
              <c:strCache>
                <c:ptCount val="1"/>
                <c:pt idx="0">
                  <c:v>2006_Advanced Diploma and Diploma Level_Female</c:v>
                </c:pt>
              </c:strCache>
            </c:strRef>
          </c:tx>
          <c:spPr>
            <a:ln>
              <a:solidFill>
                <a:srgbClr val="D4582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4.4461029960550169</c:v>
                </c:pt>
                <c:pt idx="1">
                  <c:v>4.9330663012543479</c:v>
                </c:pt>
                <c:pt idx="2">
                  <c:v>4.7304275976038008</c:v>
                </c:pt>
                <c:pt idx="3">
                  <c:v>5.2761584823634031</c:v>
                </c:pt>
                <c:pt idx="4">
                  <c:v>5.7000092532617748</c:v>
                </c:pt>
                <c:pt idx="5">
                  <c:v>5.2658313579410772</c:v>
                </c:pt>
                <c:pt idx="6">
                  <c:v>5.6522433338655595</c:v>
                </c:pt>
                <c:pt idx="7">
                  <c:v>5.6386387913932552</c:v>
                </c:pt>
                <c:pt idx="8">
                  <c:v>5.8495614687081909</c:v>
                </c:pt>
                <c:pt idx="9">
                  <c:v>5.5234380441596436</c:v>
                </c:pt>
                <c:pt idx="10">
                  <c:v>5.7026340419842221</c:v>
                </c:pt>
                <c:pt idx="11">
                  <c:v>5.0793199117877217</c:v>
                </c:pt>
                <c:pt idx="12">
                  <c:v>4.8985153840636881</c:v>
                </c:pt>
                <c:pt idx="13">
                  <c:v>4.6636432350718069</c:v>
                </c:pt>
                <c:pt idx="14">
                  <c:v>4.2443383145894318</c:v>
                </c:pt>
                <c:pt idx="15">
                  <c:v>4.2614747048244581</c:v>
                </c:pt>
                <c:pt idx="16">
                  <c:v>4.0739314593762037</c:v>
                </c:pt>
                <c:pt idx="17">
                  <c:v>4.1433962264150948</c:v>
                </c:pt>
                <c:pt idx="18">
                  <c:v>3.4442241316002056</c:v>
                </c:pt>
                <c:pt idx="19">
                  <c:v>3.8416593631317557</c:v>
                </c:pt>
                <c:pt idx="20">
                  <c:v>4.511009436659994</c:v>
                </c:pt>
                <c:pt idx="21">
                  <c:v>3.9913854989231874</c:v>
                </c:pt>
                <c:pt idx="22">
                  <c:v>4.372213433050482</c:v>
                </c:pt>
                <c:pt idx="23">
                  <c:v>4.2677084101127738</c:v>
                </c:pt>
                <c:pt idx="24">
                  <c:v>4.2770769575278047</c:v>
                </c:pt>
                <c:pt idx="25">
                  <c:v>4.4327458609903108</c:v>
                </c:pt>
                <c:pt idx="26">
                  <c:v>4.6942359891425838</c:v>
                </c:pt>
                <c:pt idx="27">
                  <c:v>4.5243619489559164</c:v>
                </c:pt>
                <c:pt idx="28">
                  <c:v>4.5801526717557248</c:v>
                </c:pt>
                <c:pt idx="29">
                  <c:v>4.9746015063934141</c:v>
                </c:pt>
                <c:pt idx="30">
                  <c:v>5.0413298210555002</c:v>
                </c:pt>
                <c:pt idx="31">
                  <c:v>4.4948028841651837</c:v>
                </c:pt>
                <c:pt idx="32">
                  <c:v>4.2308084412274445</c:v>
                </c:pt>
                <c:pt idx="33">
                  <c:v>4.7207169654022509</c:v>
                </c:pt>
                <c:pt idx="34">
                  <c:v>4.1025131618158337</c:v>
                </c:pt>
                <c:pt idx="35">
                  <c:v>3.8967547926325024</c:v>
                </c:pt>
                <c:pt idx="36">
                  <c:v>3.971593897948448</c:v>
                </c:pt>
                <c:pt idx="37">
                  <c:v>3.8206205121257284</c:v>
                </c:pt>
                <c:pt idx="38">
                  <c:v>3.1161024992091111</c:v>
                </c:pt>
                <c:pt idx="39">
                  <c:v>2.6414479047774337</c:v>
                </c:pt>
                <c:pt idx="40">
                  <c:v>2.4863883847549908</c:v>
                </c:pt>
              </c:numCache>
            </c:numRef>
          </c:val>
          <c:smooth val="0"/>
          <c:extLst>
            <c:ext xmlns:c16="http://schemas.microsoft.com/office/drawing/2014/chart" uri="{C3380CC4-5D6E-409C-BE32-E72D297353CC}">
              <c16:uniqueId val="{0000002D-C493-1446-B4EE-AB44F2F08FC4}"/>
            </c:ext>
          </c:extLst>
        </c:ser>
        <c:ser>
          <c:idx val="4"/>
          <c:order val="4"/>
          <c:tx>
            <c:strRef>
              <c:f>Sheet1!$F$1</c:f>
              <c:strCache>
                <c:ptCount val="1"/>
                <c:pt idx="0">
                  <c:v>2011_Advanced Diploma and Diploma Level_Female</c:v>
                </c:pt>
              </c:strCache>
            </c:strRef>
          </c:tx>
          <c:spPr>
            <a:ln>
              <a:solidFill>
                <a:srgbClr val="D4582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4.8213517003874298</c:v>
                </c:pt>
                <c:pt idx="1">
                  <c:v>5.3008478064038194</c:v>
                </c:pt>
                <c:pt idx="2">
                  <c:v>5.6700617531478068</c:v>
                </c:pt>
                <c:pt idx="3">
                  <c:v>6.2143259104429616</c:v>
                </c:pt>
                <c:pt idx="4">
                  <c:v>6.7510204081632654</c:v>
                </c:pt>
                <c:pt idx="5">
                  <c:v>6.3348784256322679</c:v>
                </c:pt>
                <c:pt idx="6">
                  <c:v>6.5561784060443582</c:v>
                </c:pt>
                <c:pt idx="7">
                  <c:v>6.1956781755840842</c:v>
                </c:pt>
                <c:pt idx="8">
                  <c:v>6.4568764568764569</c:v>
                </c:pt>
                <c:pt idx="9">
                  <c:v>6.3990519922974372</c:v>
                </c:pt>
                <c:pt idx="10">
                  <c:v>5.386578384716187</c:v>
                </c:pt>
                <c:pt idx="11">
                  <c:v>5.4068172913673767</c:v>
                </c:pt>
                <c:pt idx="12">
                  <c:v>4.8788145171417812</c:v>
                </c:pt>
                <c:pt idx="13">
                  <c:v>4.9556213017751478</c:v>
                </c:pt>
                <c:pt idx="14">
                  <c:v>4.2873763816172197</c:v>
                </c:pt>
                <c:pt idx="15">
                  <c:v>4.4141296511950312</c:v>
                </c:pt>
                <c:pt idx="16">
                  <c:v>3.5614483619715798</c:v>
                </c:pt>
                <c:pt idx="17">
                  <c:v>3.6257030034701447</c:v>
                </c:pt>
                <c:pt idx="18">
                  <c:v>3.6025786879029198</c:v>
                </c:pt>
                <c:pt idx="19">
                  <c:v>3.6998706338939198</c:v>
                </c:pt>
                <c:pt idx="20">
                  <c:v>3.6509176103084733</c:v>
                </c:pt>
                <c:pt idx="21">
                  <c:v>3.5072987986048316</c:v>
                </c:pt>
                <c:pt idx="22">
                  <c:v>3.9025331104539025</c:v>
                </c:pt>
                <c:pt idx="23">
                  <c:v>3.9272635433766889</c:v>
                </c:pt>
                <c:pt idx="24">
                  <c:v>3.9895978688316629</c:v>
                </c:pt>
                <c:pt idx="25">
                  <c:v>4.3131885230596874</c:v>
                </c:pt>
                <c:pt idx="26">
                  <c:v>4.3433365601807035</c:v>
                </c:pt>
                <c:pt idx="27">
                  <c:v>4.4317884262896046</c:v>
                </c:pt>
                <c:pt idx="28">
                  <c:v>4.4818495234232412</c:v>
                </c:pt>
                <c:pt idx="29">
                  <c:v>4.8602505851576483</c:v>
                </c:pt>
                <c:pt idx="30">
                  <c:v>4.8595183486238529</c:v>
                </c:pt>
                <c:pt idx="31">
                  <c:v>4.0840931354080325</c:v>
                </c:pt>
                <c:pt idx="32">
                  <c:v>4.5515606479652311</c:v>
                </c:pt>
                <c:pt idx="33">
                  <c:v>4.6997598078462772</c:v>
                </c:pt>
                <c:pt idx="34">
                  <c:v>4.3124629331525881</c:v>
                </c:pt>
                <c:pt idx="35">
                  <c:v>4.2786856439992969</c:v>
                </c:pt>
                <c:pt idx="36">
                  <c:v>3.9874758265033612</c:v>
                </c:pt>
                <c:pt idx="37">
                  <c:v>3.5442531037244693</c:v>
                </c:pt>
                <c:pt idx="38">
                  <c:v>3.4312177665508892</c:v>
                </c:pt>
                <c:pt idx="39">
                  <c:v>3.1157270029673589</c:v>
                </c:pt>
                <c:pt idx="40">
                  <c:v>2.6060682361828023</c:v>
                </c:pt>
              </c:numCache>
            </c:numRef>
          </c:val>
          <c:smooth val="0"/>
          <c:extLst>
            <c:ext xmlns:c16="http://schemas.microsoft.com/office/drawing/2014/chart" uri="{C3380CC4-5D6E-409C-BE32-E72D297353CC}">
              <c16:uniqueId val="{0000002E-C493-1446-B4EE-AB44F2F08FC4}"/>
            </c:ext>
          </c:extLst>
        </c:ser>
        <c:ser>
          <c:idx val="5"/>
          <c:order val="5"/>
          <c:tx>
            <c:strRef>
              <c:f>Sheet1!$G$1</c:f>
              <c:strCache>
                <c:ptCount val="1"/>
                <c:pt idx="0">
                  <c:v>2016_Advanced Diploma and Diploma Level_Female</c:v>
                </c:pt>
              </c:strCache>
            </c:strRef>
          </c:tx>
          <c:spPr>
            <a:ln>
              <a:solidFill>
                <a:srgbClr val="D4582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Sheet1!$G$2:$G$42</c:f>
              <c:numCache>
                <c:formatCode>General</c:formatCode>
                <c:ptCount val="41"/>
                <c:pt idx="0">
                  <c:v>5.0530651037541583</c:v>
                </c:pt>
                <c:pt idx="1">
                  <c:v>5.1222088111044055</c:v>
                </c:pt>
                <c:pt idx="2">
                  <c:v>5.7860986216554879</c:v>
                </c:pt>
                <c:pt idx="3">
                  <c:v>5.781283008238856</c:v>
                </c:pt>
                <c:pt idx="4">
                  <c:v>6.6011892830894636</c:v>
                </c:pt>
                <c:pt idx="5">
                  <c:v>6.8978682787146042</c:v>
                </c:pt>
                <c:pt idx="6">
                  <c:v>6.9415255284954878</c:v>
                </c:pt>
                <c:pt idx="7">
                  <c:v>6.62344810714941</c:v>
                </c:pt>
                <c:pt idx="8">
                  <c:v>6.1733615221987312</c:v>
                </c:pt>
                <c:pt idx="9">
                  <c:v>5.9436848348629585</c:v>
                </c:pt>
                <c:pt idx="10">
                  <c:v>5.633890691290242</c:v>
                </c:pt>
                <c:pt idx="11">
                  <c:v>5.1073043367509392</c:v>
                </c:pt>
                <c:pt idx="12">
                  <c:v>4.5902260386412426</c:v>
                </c:pt>
                <c:pt idx="13">
                  <c:v>4.134286602424619</c:v>
                </c:pt>
                <c:pt idx="14">
                  <c:v>3.7795747229709495</c:v>
                </c:pt>
                <c:pt idx="15">
                  <c:v>3.5613020301689917</c:v>
                </c:pt>
                <c:pt idx="16">
                  <c:v>3.4104142405589752</c:v>
                </c:pt>
                <c:pt idx="17">
                  <c:v>3.0452282597182503</c:v>
                </c:pt>
                <c:pt idx="18">
                  <c:v>2.8701925572221936</c:v>
                </c:pt>
                <c:pt idx="19">
                  <c:v>3.0385107849896582</c:v>
                </c:pt>
                <c:pt idx="20">
                  <c:v>2.8948874475391073</c:v>
                </c:pt>
                <c:pt idx="21">
                  <c:v>3.0252100840336134</c:v>
                </c:pt>
                <c:pt idx="22">
                  <c:v>3.0902920608802962</c:v>
                </c:pt>
                <c:pt idx="23">
                  <c:v>2.9484825575116105</c:v>
                </c:pt>
                <c:pt idx="24">
                  <c:v>3.0516562170559842</c:v>
                </c:pt>
                <c:pt idx="25">
                  <c:v>3.3498479900912059</c:v>
                </c:pt>
                <c:pt idx="26">
                  <c:v>3.198662901273702</c:v>
                </c:pt>
                <c:pt idx="27">
                  <c:v>3.416338528090511</c:v>
                </c:pt>
                <c:pt idx="28">
                  <c:v>3.5094637223974763</c:v>
                </c:pt>
                <c:pt idx="29">
                  <c:v>3.8406420177701346</c:v>
                </c:pt>
                <c:pt idx="30">
                  <c:v>3.876884987620977</c:v>
                </c:pt>
                <c:pt idx="31">
                  <c:v>3.608399881691807</c:v>
                </c:pt>
                <c:pt idx="32">
                  <c:v>4.07082876962395</c:v>
                </c:pt>
                <c:pt idx="33">
                  <c:v>3.8743781094527363</c:v>
                </c:pt>
                <c:pt idx="34">
                  <c:v>4.1908740779424241</c:v>
                </c:pt>
                <c:pt idx="35">
                  <c:v>4.2284459088412962</c:v>
                </c:pt>
                <c:pt idx="36">
                  <c:v>3.4245593924631037</c:v>
                </c:pt>
                <c:pt idx="37">
                  <c:v>3.5482409784085762</c:v>
                </c:pt>
                <c:pt idx="38">
                  <c:v>3.3767635494564798</c:v>
                </c:pt>
                <c:pt idx="39">
                  <c:v>3.1509121061359866</c:v>
                </c:pt>
                <c:pt idx="40">
                  <c:v>2.9970378114654119</c:v>
                </c:pt>
              </c:numCache>
            </c:numRef>
          </c:val>
          <c:smooth val="0"/>
          <c:extLst>
            <c:ext xmlns:c16="http://schemas.microsoft.com/office/drawing/2014/chart" uri="{C3380CC4-5D6E-409C-BE32-E72D297353CC}">
              <c16:uniqueId val="{0000002F-C493-1446-B4EE-AB44F2F08FC4}"/>
            </c:ext>
          </c:extLst>
        </c:ser>
        <c:ser>
          <c:idx val="6"/>
          <c:order val="6"/>
          <c:tx>
            <c:strRef>
              <c:f>Sheet1!$H$1</c:f>
              <c:strCache>
                <c:ptCount val="1"/>
                <c:pt idx="0">
                  <c:v>2006_Bachelor Degree Level_Female</c:v>
                </c:pt>
              </c:strCache>
            </c:strRef>
          </c:tx>
          <c:spPr>
            <a:ln>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4.3663287548005396</c:v>
                </c:pt>
                <c:pt idx="1">
                  <c:v>4.7509551436253004</c:v>
                </c:pt>
                <c:pt idx="2">
                  <c:v>5.0499927546732355</c:v>
                </c:pt>
                <c:pt idx="3">
                  <c:v>5.9112201650680349</c:v>
                </c:pt>
                <c:pt idx="4">
                  <c:v>6.788901751372344</c:v>
                </c:pt>
                <c:pt idx="5">
                  <c:v>7.3991290608501288</c:v>
                </c:pt>
                <c:pt idx="6">
                  <c:v>7.5084809649453446</c:v>
                </c:pt>
                <c:pt idx="7">
                  <c:v>7.7005387056305805</c:v>
                </c:pt>
                <c:pt idx="8">
                  <c:v>7.6956364947710059</c:v>
                </c:pt>
                <c:pt idx="9">
                  <c:v>7.2765517487254447</c:v>
                </c:pt>
                <c:pt idx="10">
                  <c:v>6.6814322628276113</c:v>
                </c:pt>
                <c:pt idx="11">
                  <c:v>6.3789167877152932</c:v>
                </c:pt>
                <c:pt idx="12">
                  <c:v>6.0370354001856192</c:v>
                </c:pt>
                <c:pt idx="13">
                  <c:v>5.256348826066124</c:v>
                </c:pt>
                <c:pt idx="14">
                  <c:v>5.2331845467138676</c:v>
                </c:pt>
                <c:pt idx="15">
                  <c:v>4.4146877288419288</c:v>
                </c:pt>
                <c:pt idx="16">
                  <c:v>4.2883945322969712</c:v>
                </c:pt>
                <c:pt idx="17">
                  <c:v>3.8253338145073981</c:v>
                </c:pt>
                <c:pt idx="18">
                  <c:v>4.0487728622791934</c:v>
                </c:pt>
                <c:pt idx="19">
                  <c:v>4.0875071963154861</c:v>
                </c:pt>
                <c:pt idx="20">
                  <c:v>4.1701592623637884</c:v>
                </c:pt>
                <c:pt idx="21">
                  <c:v>4.0627836207356784</c:v>
                </c:pt>
                <c:pt idx="22">
                  <c:v>4.2530397985966042</c:v>
                </c:pt>
                <c:pt idx="23">
                  <c:v>4.217590571802706</c:v>
                </c:pt>
                <c:pt idx="24">
                  <c:v>4.3118956599955025</c:v>
                </c:pt>
                <c:pt idx="25">
                  <c:v>4.7185142193847938</c:v>
                </c:pt>
                <c:pt idx="26">
                  <c:v>5.106618324832545</c:v>
                </c:pt>
                <c:pt idx="27">
                  <c:v>4.8756544502617798</c:v>
                </c:pt>
                <c:pt idx="28">
                  <c:v>5.1457164108458988</c:v>
                </c:pt>
                <c:pt idx="29">
                  <c:v>5.218180443167209</c:v>
                </c:pt>
                <c:pt idx="30">
                  <c:v>5.1645049035115473</c:v>
                </c:pt>
                <c:pt idx="31">
                  <c:v>5.1583634377887924</c:v>
                </c:pt>
                <c:pt idx="32">
                  <c:v>4.8755853456982834</c:v>
                </c:pt>
                <c:pt idx="33">
                  <c:v>4.9043891806202318</c:v>
                </c:pt>
                <c:pt idx="34">
                  <c:v>4.9074513526340766</c:v>
                </c:pt>
                <c:pt idx="35">
                  <c:v>4.8450085428362213</c:v>
                </c:pt>
                <c:pt idx="36">
                  <c:v>4.3877143996808936</c:v>
                </c:pt>
                <c:pt idx="37">
                  <c:v>3.7987530810497319</c:v>
                </c:pt>
                <c:pt idx="38">
                  <c:v>3.8583070014967569</c:v>
                </c:pt>
                <c:pt idx="39">
                  <c:v>3.2091097308488612</c:v>
                </c:pt>
                <c:pt idx="40">
                  <c:v>2.8665028665028665</c:v>
                </c:pt>
              </c:numCache>
            </c:numRef>
          </c:val>
          <c:smooth val="0"/>
          <c:extLst>
            <c:ext xmlns:c16="http://schemas.microsoft.com/office/drawing/2014/chart" uri="{C3380CC4-5D6E-409C-BE32-E72D297353CC}">
              <c16:uniqueId val="{00000030-C493-1446-B4EE-AB44F2F08FC4}"/>
            </c:ext>
          </c:extLst>
        </c:ser>
        <c:ser>
          <c:idx val="7"/>
          <c:order val="7"/>
          <c:tx>
            <c:strRef>
              <c:f>Sheet1!$I$1</c:f>
              <c:strCache>
                <c:ptCount val="1"/>
                <c:pt idx="0">
                  <c:v>2011_Bachelor Degree Level_Female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4.7312171000159511</c:v>
                </c:pt>
                <c:pt idx="1">
                  <c:v>4.8864269356935077</c:v>
                </c:pt>
                <c:pt idx="2">
                  <c:v>5.9238106810863354</c:v>
                </c:pt>
                <c:pt idx="3">
                  <c:v>6.8765235186132596</c:v>
                </c:pt>
                <c:pt idx="4">
                  <c:v>7.8724177621615077</c:v>
                </c:pt>
                <c:pt idx="5">
                  <c:v>8.5942541096942691</c:v>
                </c:pt>
                <c:pt idx="6">
                  <c:v>9.3323312038080921</c:v>
                </c:pt>
                <c:pt idx="7">
                  <c:v>9.4048730245582419</c:v>
                </c:pt>
                <c:pt idx="8">
                  <c:v>9.133811817913676</c:v>
                </c:pt>
                <c:pt idx="9">
                  <c:v>8.6020445058015316</c:v>
                </c:pt>
                <c:pt idx="10">
                  <c:v>8.116718066899379</c:v>
                </c:pt>
                <c:pt idx="11">
                  <c:v>7.5245073438388701</c:v>
                </c:pt>
                <c:pt idx="12">
                  <c:v>6.4447403462050596</c:v>
                </c:pt>
                <c:pt idx="13">
                  <c:v>5.7168043357602274</c:v>
                </c:pt>
                <c:pt idx="14">
                  <c:v>5.1439464926168856</c:v>
                </c:pt>
                <c:pt idx="15">
                  <c:v>5.1363454083678652</c:v>
                </c:pt>
                <c:pt idx="16">
                  <c:v>4.202663447391255</c:v>
                </c:pt>
                <c:pt idx="17">
                  <c:v>3.8965710175045958</c:v>
                </c:pt>
                <c:pt idx="18">
                  <c:v>3.9235412474849096</c:v>
                </c:pt>
                <c:pt idx="19">
                  <c:v>3.4309155323512961</c:v>
                </c:pt>
                <c:pt idx="20">
                  <c:v>3.1881841212179149</c:v>
                </c:pt>
                <c:pt idx="21">
                  <c:v>3.6012036900004931</c:v>
                </c:pt>
                <c:pt idx="22">
                  <c:v>3.3528756238189836</c:v>
                </c:pt>
                <c:pt idx="23">
                  <c:v>3.5802648813855336</c:v>
                </c:pt>
                <c:pt idx="24">
                  <c:v>3.7797619047619047</c:v>
                </c:pt>
                <c:pt idx="25">
                  <c:v>4.0372361608920748</c:v>
                </c:pt>
                <c:pt idx="26">
                  <c:v>3.8811494371048165</c:v>
                </c:pt>
                <c:pt idx="27">
                  <c:v>4.139702105803801</c:v>
                </c:pt>
                <c:pt idx="28">
                  <c:v>4.7201113132826711</c:v>
                </c:pt>
                <c:pt idx="29">
                  <c:v>4.9326608657096935</c:v>
                </c:pt>
                <c:pt idx="30">
                  <c:v>4.8591874422899357</c:v>
                </c:pt>
                <c:pt idx="31">
                  <c:v>5.1546391752577323</c:v>
                </c:pt>
                <c:pt idx="32">
                  <c:v>4.8514915276077568</c:v>
                </c:pt>
                <c:pt idx="33">
                  <c:v>4.8153877194162353</c:v>
                </c:pt>
                <c:pt idx="34">
                  <c:v>4.9225498957402447</c:v>
                </c:pt>
                <c:pt idx="35">
                  <c:v>4.7082906857727735</c:v>
                </c:pt>
                <c:pt idx="36">
                  <c:v>4.406779661016949</c:v>
                </c:pt>
                <c:pt idx="37">
                  <c:v>4.4919200219118052</c:v>
                </c:pt>
                <c:pt idx="38">
                  <c:v>3.9678699312881061</c:v>
                </c:pt>
                <c:pt idx="39">
                  <c:v>3.6654135338345863</c:v>
                </c:pt>
                <c:pt idx="40">
                  <c:v>2.9457925872268502</c:v>
                </c:pt>
              </c:numCache>
            </c:numRef>
          </c:val>
          <c:smooth val="0"/>
          <c:extLst>
            <c:ext xmlns:c16="http://schemas.microsoft.com/office/drawing/2014/chart" uri="{C3380CC4-5D6E-409C-BE32-E72D297353CC}">
              <c16:uniqueId val="{00000031-C493-1446-B4EE-AB44F2F08FC4}"/>
            </c:ext>
          </c:extLst>
        </c:ser>
        <c:ser>
          <c:idx val="8"/>
          <c:order val="8"/>
          <c:tx>
            <c:strRef>
              <c:f>Sheet1!$J$1</c:f>
              <c:strCache>
                <c:ptCount val="1"/>
                <c:pt idx="0">
                  <c:v>2016_Bachelor Degree Level_Female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3.6763861783951324</c:v>
                </c:pt>
                <c:pt idx="1">
                  <c:v>4.5578034682080926</c:v>
                </c:pt>
                <c:pt idx="2">
                  <c:v>5.3090332805071316</c:v>
                </c:pt>
                <c:pt idx="3">
                  <c:v>6.4273220479677446</c:v>
                </c:pt>
                <c:pt idx="4">
                  <c:v>7.802144836727317</c:v>
                </c:pt>
                <c:pt idx="5">
                  <c:v>8.9561836836105346</c:v>
                </c:pt>
                <c:pt idx="6">
                  <c:v>9.7328082055931766</c:v>
                </c:pt>
                <c:pt idx="7">
                  <c:v>9.970779578784871</c:v>
                </c:pt>
                <c:pt idx="8">
                  <c:v>9.8313097668421623</c:v>
                </c:pt>
                <c:pt idx="9">
                  <c:v>9.2323989569752278</c:v>
                </c:pt>
                <c:pt idx="10">
                  <c:v>8.1654736141168645</c:v>
                </c:pt>
                <c:pt idx="11">
                  <c:v>7.2771428571428576</c:v>
                </c:pt>
                <c:pt idx="12">
                  <c:v>6.1961427985227742</c:v>
                </c:pt>
                <c:pt idx="13">
                  <c:v>5.5028405656956361</c:v>
                </c:pt>
                <c:pt idx="14">
                  <c:v>4.651798736023335</c:v>
                </c:pt>
                <c:pt idx="15">
                  <c:v>4.1235501922656077</c:v>
                </c:pt>
                <c:pt idx="16">
                  <c:v>3.6764935755150532</c:v>
                </c:pt>
                <c:pt idx="17">
                  <c:v>3.1134104154330413</c:v>
                </c:pt>
                <c:pt idx="18">
                  <c:v>2.7573246249114267</c:v>
                </c:pt>
                <c:pt idx="19">
                  <c:v>2.6310953197745652</c:v>
                </c:pt>
                <c:pt idx="20">
                  <c:v>2.4760939775821669</c:v>
                </c:pt>
                <c:pt idx="21">
                  <c:v>2.7372720432804272</c:v>
                </c:pt>
                <c:pt idx="22">
                  <c:v>2.6308755584405668</c:v>
                </c:pt>
                <c:pt idx="23">
                  <c:v>2.6321234945991807</c:v>
                </c:pt>
                <c:pt idx="24">
                  <c:v>2.738619017688785</c:v>
                </c:pt>
                <c:pt idx="25">
                  <c:v>3.1700817789212534</c:v>
                </c:pt>
                <c:pt idx="26">
                  <c:v>3.0250565094022028</c:v>
                </c:pt>
                <c:pt idx="27">
                  <c:v>3.0925401322001886</c:v>
                </c:pt>
                <c:pt idx="28">
                  <c:v>3.2590051457975986</c:v>
                </c:pt>
                <c:pt idx="29">
                  <c:v>3.5536497609542117</c:v>
                </c:pt>
                <c:pt idx="30">
                  <c:v>3.8184973964790481</c:v>
                </c:pt>
                <c:pt idx="31">
                  <c:v>3.9804827940421159</c:v>
                </c:pt>
                <c:pt idx="32">
                  <c:v>3.9830641367414144</c:v>
                </c:pt>
                <c:pt idx="33">
                  <c:v>3.8398958672307191</c:v>
                </c:pt>
                <c:pt idx="34">
                  <c:v>4.1692213366033108</c:v>
                </c:pt>
                <c:pt idx="35">
                  <c:v>4.444185232707337</c:v>
                </c:pt>
                <c:pt idx="36">
                  <c:v>3.7359515870075337</c:v>
                </c:pt>
                <c:pt idx="37">
                  <c:v>3.9348534201954397</c:v>
                </c:pt>
                <c:pt idx="38">
                  <c:v>3.4807084992448165</c:v>
                </c:pt>
                <c:pt idx="39">
                  <c:v>3.64810088575289</c:v>
                </c:pt>
                <c:pt idx="40">
                  <c:v>3.0864688568928487</c:v>
                </c:pt>
              </c:numCache>
            </c:numRef>
          </c:val>
          <c:smooth val="0"/>
          <c:extLst>
            <c:ext xmlns:c16="http://schemas.microsoft.com/office/drawing/2014/chart" uri="{C3380CC4-5D6E-409C-BE32-E72D297353CC}">
              <c16:uniqueId val="{00000032-C493-1446-B4EE-AB44F2F08FC4}"/>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max val="12"/>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majorUnit val="2"/>
      </c:valAx>
    </c:plotArea>
    <c:plotVisOnly val="1"/>
    <c:dispBlanksAs val="gap"/>
    <c:showDLblsOverMax val="0"/>
  </c:chart>
  <c:txPr>
    <a:bodyPr/>
    <a:lstStyle/>
    <a:p>
      <a:pPr>
        <a:defRPr sz="1800"/>
      </a:pPr>
      <a:endParaRPr lang="en-US"/>
    </a:p>
  </c:txPr>
  <c:externalData r:id="rId2">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1656174097119"/>
          <c:h val="0.88585331000291634"/>
        </c:manualLayout>
      </c:layout>
      <c:lineChart>
        <c:grouping val="standard"/>
        <c:varyColors val="0"/>
        <c:ser>
          <c:idx val="0"/>
          <c:order val="0"/>
          <c:tx>
            <c:strRef>
              <c:f>Sheet1!$B$1</c:f>
              <c:strCache>
                <c:ptCount val="1"/>
                <c:pt idx="0">
                  <c:v>2006_Year 12 or equivalent_Female</c:v>
                </c:pt>
              </c:strCache>
            </c:strRef>
          </c:tx>
          <c:spPr>
            <a:ln w="38100">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4.8997772828507795</c:v>
                </c:pt>
                <c:pt idx="1">
                  <c:v>4.9907798465290583</c:v>
                </c:pt>
                <c:pt idx="2">
                  <c:v>4.8837481014137163</c:v>
                </c:pt>
                <c:pt idx="3">
                  <c:v>5.1043686551842136</c:v>
                </c:pt>
                <c:pt idx="4">
                  <c:v>5.3128937421251576</c:v>
                </c:pt>
                <c:pt idx="5">
                  <c:v>5.1754996519836931</c:v>
                </c:pt>
                <c:pt idx="6">
                  <c:v>5.3214439810153893</c:v>
                </c:pt>
                <c:pt idx="7">
                  <c:v>5.0956336939721796</c:v>
                </c:pt>
                <c:pt idx="8">
                  <c:v>4.7503226446937354</c:v>
                </c:pt>
                <c:pt idx="9">
                  <c:v>4.8596686150427519</c:v>
                </c:pt>
                <c:pt idx="10">
                  <c:v>4.3175685271978415</c:v>
                </c:pt>
                <c:pt idx="11">
                  <c:v>4.480608686463067</c:v>
                </c:pt>
                <c:pt idx="12">
                  <c:v>4.1486946651532346</c:v>
                </c:pt>
                <c:pt idx="13">
                  <c:v>4.0431106347505059</c:v>
                </c:pt>
                <c:pt idx="14">
                  <c:v>4.2055493343287296</c:v>
                </c:pt>
                <c:pt idx="15">
                  <c:v>3.5885933995514256</c:v>
                </c:pt>
                <c:pt idx="16">
                  <c:v>3.4915254237288136</c:v>
                </c:pt>
                <c:pt idx="17">
                  <c:v>3.7627118644067798</c:v>
                </c:pt>
                <c:pt idx="18">
                  <c:v>3.7092180217503885</c:v>
                </c:pt>
                <c:pt idx="19">
                  <c:v>3.7729680245864121</c:v>
                </c:pt>
                <c:pt idx="20">
                  <c:v>3.4200353796763414</c:v>
                </c:pt>
                <c:pt idx="21">
                  <c:v>3.4757718258024943</c:v>
                </c:pt>
                <c:pt idx="22">
                  <c:v>4.0773312013954506</c:v>
                </c:pt>
                <c:pt idx="23">
                  <c:v>3.9744389027431422</c:v>
                </c:pt>
                <c:pt idx="24">
                  <c:v>4.1461815798098982</c:v>
                </c:pt>
                <c:pt idx="25">
                  <c:v>4.3406091791849946</c:v>
                </c:pt>
                <c:pt idx="26">
                  <c:v>3.7490304231664227</c:v>
                </c:pt>
                <c:pt idx="27">
                  <c:v>4.3356517026465538</c:v>
                </c:pt>
                <c:pt idx="28">
                  <c:v>3.8962238020496724</c:v>
                </c:pt>
                <c:pt idx="29">
                  <c:v>3.726525821596244</c:v>
                </c:pt>
                <c:pt idx="30">
                  <c:v>3.5953260761010686</c:v>
                </c:pt>
                <c:pt idx="31">
                  <c:v>3.7156201349247535</c:v>
                </c:pt>
                <c:pt idx="32">
                  <c:v>3.9886637976277948</c:v>
                </c:pt>
                <c:pt idx="33">
                  <c:v>3.4159613059250304</c:v>
                </c:pt>
                <c:pt idx="34">
                  <c:v>3.0344827586206895</c:v>
                </c:pt>
                <c:pt idx="35">
                  <c:v>3.0952667710466097</c:v>
                </c:pt>
                <c:pt idx="36">
                  <c:v>2.4138393455813332</c:v>
                </c:pt>
                <c:pt idx="37">
                  <c:v>2.6091809683270544</c:v>
                </c:pt>
                <c:pt idx="38">
                  <c:v>2.1403840100723954</c:v>
                </c:pt>
                <c:pt idx="39">
                  <c:v>1.8056887184403962</c:v>
                </c:pt>
                <c:pt idx="40">
                  <c:v>1.4643282819683296</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2011_Year 12 or equivalent_Female</c:v>
                </c:pt>
              </c:strCache>
            </c:strRef>
          </c:tx>
          <c:spPr>
            <a:ln w="28575">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5.0483675937122126</c:v>
                </c:pt>
                <c:pt idx="1">
                  <c:v>5.4571565342269031</c:v>
                </c:pt>
                <c:pt idx="2">
                  <c:v>5.9151785714285712</c:v>
                </c:pt>
                <c:pt idx="3">
                  <c:v>5.4698972099853158</c:v>
                </c:pt>
                <c:pt idx="4">
                  <c:v>6.0535648770942885</c:v>
                </c:pt>
                <c:pt idx="5">
                  <c:v>6.1024315752378717</c:v>
                </c:pt>
                <c:pt idx="6">
                  <c:v>5.78125</c:v>
                </c:pt>
                <c:pt idx="7">
                  <c:v>5.7195028568062671</c:v>
                </c:pt>
                <c:pt idx="8">
                  <c:v>5.348414232124588</c:v>
                </c:pt>
                <c:pt idx="9">
                  <c:v>5.097337454584892</c:v>
                </c:pt>
                <c:pt idx="10">
                  <c:v>4.9215960254618851</c:v>
                </c:pt>
                <c:pt idx="11">
                  <c:v>4.709699621454206</c:v>
                </c:pt>
                <c:pt idx="12">
                  <c:v>4.2866475702296594</c:v>
                </c:pt>
                <c:pt idx="13">
                  <c:v>4.2613636363636367</c:v>
                </c:pt>
                <c:pt idx="14">
                  <c:v>4.0475600693584344</c:v>
                </c:pt>
                <c:pt idx="15">
                  <c:v>3.5636574633721771</c:v>
                </c:pt>
                <c:pt idx="16">
                  <c:v>3.6548112590006547</c:v>
                </c:pt>
                <c:pt idx="17">
                  <c:v>3.5387995836706372</c:v>
                </c:pt>
                <c:pt idx="18">
                  <c:v>3.7141655147544923</c:v>
                </c:pt>
                <c:pt idx="19">
                  <c:v>3.5671893546573372</c:v>
                </c:pt>
                <c:pt idx="20">
                  <c:v>3.5113812726332125</c:v>
                </c:pt>
                <c:pt idx="21">
                  <c:v>3.5964912280701755</c:v>
                </c:pt>
                <c:pt idx="22">
                  <c:v>3.4784935447187104</c:v>
                </c:pt>
                <c:pt idx="23">
                  <c:v>3.4847020933977455</c:v>
                </c:pt>
                <c:pt idx="24">
                  <c:v>3.4978219881672192</c:v>
                </c:pt>
                <c:pt idx="25">
                  <c:v>3.8932856778146543</c:v>
                </c:pt>
                <c:pt idx="26">
                  <c:v>3.9347796792885057</c:v>
                </c:pt>
                <c:pt idx="27">
                  <c:v>3.7282280120915505</c:v>
                </c:pt>
                <c:pt idx="28">
                  <c:v>3.7291762188598501</c:v>
                </c:pt>
                <c:pt idx="29">
                  <c:v>3.9488499276178222</c:v>
                </c:pt>
                <c:pt idx="30">
                  <c:v>3.6582391675473538</c:v>
                </c:pt>
                <c:pt idx="31">
                  <c:v>3.6673159989836539</c:v>
                </c:pt>
                <c:pt idx="32">
                  <c:v>3.2808748999733264</c:v>
                </c:pt>
                <c:pt idx="33">
                  <c:v>3.5534415221040851</c:v>
                </c:pt>
                <c:pt idx="34">
                  <c:v>3.6365390180380053</c:v>
                </c:pt>
                <c:pt idx="35">
                  <c:v>3.1131062750073193</c:v>
                </c:pt>
                <c:pt idx="36">
                  <c:v>2.9791961219955563</c:v>
                </c:pt>
                <c:pt idx="37">
                  <c:v>2.5498663376516553</c:v>
                </c:pt>
                <c:pt idx="38">
                  <c:v>2.4782652143499551</c:v>
                </c:pt>
                <c:pt idx="39">
                  <c:v>2.4153166421207657</c:v>
                </c:pt>
                <c:pt idx="40">
                  <c:v>1.8578448999160972</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2016_Year 12 or equivalent_Female</c:v>
                </c:pt>
              </c:strCache>
            </c:strRef>
          </c:tx>
          <c:spPr>
            <a:ln w="28575">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4.8083344463737143</c:v>
                </c:pt>
                <c:pt idx="1">
                  <c:v>5.0127609449643344</c:v>
                </c:pt>
                <c:pt idx="2">
                  <c:v>4.9983068066373182</c:v>
                </c:pt>
                <c:pt idx="3">
                  <c:v>5.7131334856835601</c:v>
                </c:pt>
                <c:pt idx="4">
                  <c:v>6.1630485919752669</c:v>
                </c:pt>
                <c:pt idx="5">
                  <c:v>6.0147936672722553</c:v>
                </c:pt>
                <c:pt idx="6">
                  <c:v>6.3127501804580355</c:v>
                </c:pt>
                <c:pt idx="7">
                  <c:v>5.968682434645876</c:v>
                </c:pt>
                <c:pt idx="8">
                  <c:v>5.6705433996977463</c:v>
                </c:pt>
                <c:pt idx="9">
                  <c:v>5.5060304142632406</c:v>
                </c:pt>
                <c:pt idx="10">
                  <c:v>4.497955474784189</c:v>
                </c:pt>
                <c:pt idx="11">
                  <c:v>4.881859011911736</c:v>
                </c:pt>
                <c:pt idx="12">
                  <c:v>4.4128301389712181</c:v>
                </c:pt>
                <c:pt idx="13">
                  <c:v>4.0047705730964784</c:v>
                </c:pt>
                <c:pt idx="14">
                  <c:v>3.5729247710814529</c:v>
                </c:pt>
                <c:pt idx="15">
                  <c:v>3.5694114989269172</c:v>
                </c:pt>
                <c:pt idx="16">
                  <c:v>3.2063474811151567</c:v>
                </c:pt>
                <c:pt idx="17">
                  <c:v>2.9273106019076858</c:v>
                </c:pt>
                <c:pt idx="18">
                  <c:v>2.7605357726233257</c:v>
                </c:pt>
                <c:pt idx="19">
                  <c:v>2.7919332104521306</c:v>
                </c:pt>
                <c:pt idx="20">
                  <c:v>2.7545651501083257</c:v>
                </c:pt>
                <c:pt idx="21">
                  <c:v>2.6964202696420267</c:v>
                </c:pt>
                <c:pt idx="22">
                  <c:v>2.9786719835659476</c:v>
                </c:pt>
                <c:pt idx="23">
                  <c:v>2.8882456581928015</c:v>
                </c:pt>
                <c:pt idx="24">
                  <c:v>2.7581741663968922</c:v>
                </c:pt>
                <c:pt idx="25">
                  <c:v>3.0950190563806017</c:v>
                </c:pt>
                <c:pt idx="26">
                  <c:v>2.8161198585003815</c:v>
                </c:pt>
                <c:pt idx="27">
                  <c:v>2.9747657799357179</c:v>
                </c:pt>
                <c:pt idx="28">
                  <c:v>3.4443704197201868</c:v>
                </c:pt>
                <c:pt idx="29">
                  <c:v>3.0650072818747516</c:v>
                </c:pt>
                <c:pt idx="30">
                  <c:v>2.8436648727659293</c:v>
                </c:pt>
                <c:pt idx="31">
                  <c:v>2.9810855263157894</c:v>
                </c:pt>
                <c:pt idx="32">
                  <c:v>2.9187347210904511</c:v>
                </c:pt>
                <c:pt idx="33">
                  <c:v>3.0973110409122429</c:v>
                </c:pt>
                <c:pt idx="34">
                  <c:v>2.8142741281427415</c:v>
                </c:pt>
                <c:pt idx="35">
                  <c:v>2.656085512997004</c:v>
                </c:pt>
                <c:pt idx="36">
                  <c:v>2.5676138308798357</c:v>
                </c:pt>
                <c:pt idx="37">
                  <c:v>2.0559428218477014</c:v>
                </c:pt>
                <c:pt idx="38">
                  <c:v>2.2093876054272092</c:v>
                </c:pt>
                <c:pt idx="39">
                  <c:v>2.1577238877219784</c:v>
                </c:pt>
                <c:pt idx="40">
                  <c:v>1.959262851600388</c:v>
                </c:pt>
              </c:numCache>
            </c:numRef>
          </c:val>
          <c:smooth val="0"/>
          <c:extLst>
            <c:ext xmlns:c16="http://schemas.microsoft.com/office/drawing/2014/chart" uri="{C3380CC4-5D6E-409C-BE32-E72D297353CC}">
              <c16:uniqueId val="{00000008-E303-476E-B1D1-34916A464221}"/>
            </c:ext>
          </c:extLst>
        </c:ser>
        <c:ser>
          <c:idx val="6"/>
          <c:order val="3"/>
          <c:tx>
            <c:strRef>
              <c:f>Sheet1!$H$1</c:f>
              <c:strCache>
                <c:ptCount val="1"/>
                <c:pt idx="0">
                  <c:v>2006_Bachelor Degree Level_Female</c:v>
                </c:pt>
              </c:strCache>
            </c:strRef>
          </c:tx>
          <c:spPr>
            <a:ln>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4.3663287548005396</c:v>
                </c:pt>
                <c:pt idx="1">
                  <c:v>4.7509551436253004</c:v>
                </c:pt>
                <c:pt idx="2">
                  <c:v>5.0499927546732355</c:v>
                </c:pt>
                <c:pt idx="3">
                  <c:v>5.9112201650680349</c:v>
                </c:pt>
                <c:pt idx="4">
                  <c:v>6.788901751372344</c:v>
                </c:pt>
                <c:pt idx="5">
                  <c:v>7.3991290608501288</c:v>
                </c:pt>
                <c:pt idx="6">
                  <c:v>7.5084809649453446</c:v>
                </c:pt>
                <c:pt idx="7">
                  <c:v>7.7005387056305805</c:v>
                </c:pt>
                <c:pt idx="8">
                  <c:v>7.6956364947710059</c:v>
                </c:pt>
                <c:pt idx="9">
                  <c:v>7.2765517487254447</c:v>
                </c:pt>
                <c:pt idx="10">
                  <c:v>6.6814322628276113</c:v>
                </c:pt>
                <c:pt idx="11">
                  <c:v>6.3789167877152932</c:v>
                </c:pt>
                <c:pt idx="12">
                  <c:v>6.0370354001856192</c:v>
                </c:pt>
                <c:pt idx="13">
                  <c:v>5.256348826066124</c:v>
                </c:pt>
                <c:pt idx="14">
                  <c:v>5.2331845467138676</c:v>
                </c:pt>
                <c:pt idx="15">
                  <c:v>4.4146877288419288</c:v>
                </c:pt>
                <c:pt idx="16">
                  <c:v>4.2883945322969712</c:v>
                </c:pt>
                <c:pt idx="17">
                  <c:v>3.8253338145073981</c:v>
                </c:pt>
                <c:pt idx="18">
                  <c:v>4.0487728622791934</c:v>
                </c:pt>
                <c:pt idx="19">
                  <c:v>4.0875071963154861</c:v>
                </c:pt>
                <c:pt idx="20">
                  <c:v>4.1701592623637884</c:v>
                </c:pt>
                <c:pt idx="21">
                  <c:v>4.0627836207356784</c:v>
                </c:pt>
                <c:pt idx="22">
                  <c:v>4.2530397985966042</c:v>
                </c:pt>
                <c:pt idx="23">
                  <c:v>4.217590571802706</c:v>
                </c:pt>
                <c:pt idx="24">
                  <c:v>4.3118956599955025</c:v>
                </c:pt>
                <c:pt idx="25">
                  <c:v>4.7185142193847938</c:v>
                </c:pt>
                <c:pt idx="26">
                  <c:v>5.106618324832545</c:v>
                </c:pt>
                <c:pt idx="27">
                  <c:v>4.8756544502617798</c:v>
                </c:pt>
                <c:pt idx="28">
                  <c:v>5.1457164108458988</c:v>
                </c:pt>
                <c:pt idx="29">
                  <c:v>5.218180443167209</c:v>
                </c:pt>
                <c:pt idx="30">
                  <c:v>5.1645049035115473</c:v>
                </c:pt>
                <c:pt idx="31">
                  <c:v>5.1583634377887924</c:v>
                </c:pt>
                <c:pt idx="32">
                  <c:v>4.8755853456982834</c:v>
                </c:pt>
                <c:pt idx="33">
                  <c:v>4.9043891806202318</c:v>
                </c:pt>
                <c:pt idx="34">
                  <c:v>4.9074513526340766</c:v>
                </c:pt>
                <c:pt idx="35">
                  <c:v>4.8450085428362213</c:v>
                </c:pt>
                <c:pt idx="36">
                  <c:v>4.3877143996808936</c:v>
                </c:pt>
                <c:pt idx="37">
                  <c:v>3.7987530810497319</c:v>
                </c:pt>
                <c:pt idx="38">
                  <c:v>3.8583070014967569</c:v>
                </c:pt>
                <c:pt idx="39">
                  <c:v>3.2091097308488612</c:v>
                </c:pt>
                <c:pt idx="40">
                  <c:v>2.8665028665028665</c:v>
                </c:pt>
              </c:numCache>
            </c:numRef>
          </c:val>
          <c:smooth val="0"/>
          <c:extLst>
            <c:ext xmlns:c16="http://schemas.microsoft.com/office/drawing/2014/chart" uri="{C3380CC4-5D6E-409C-BE32-E72D297353CC}">
              <c16:uniqueId val="{00000030-C493-1446-B4EE-AB44F2F08FC4}"/>
            </c:ext>
          </c:extLst>
        </c:ser>
        <c:ser>
          <c:idx val="7"/>
          <c:order val="4"/>
          <c:tx>
            <c:strRef>
              <c:f>Sheet1!$I$1</c:f>
              <c:strCache>
                <c:ptCount val="1"/>
                <c:pt idx="0">
                  <c:v>2011_Bachelor Degree Level_Female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4.7312171000159511</c:v>
                </c:pt>
                <c:pt idx="1">
                  <c:v>4.8864269356935077</c:v>
                </c:pt>
                <c:pt idx="2">
                  <c:v>5.9238106810863354</c:v>
                </c:pt>
                <c:pt idx="3">
                  <c:v>6.8765235186132596</c:v>
                </c:pt>
                <c:pt idx="4">
                  <c:v>7.8724177621615077</c:v>
                </c:pt>
                <c:pt idx="5">
                  <c:v>8.5942541096942691</c:v>
                </c:pt>
                <c:pt idx="6">
                  <c:v>9.3323312038080921</c:v>
                </c:pt>
                <c:pt idx="7">
                  <c:v>9.4048730245582419</c:v>
                </c:pt>
                <c:pt idx="8">
                  <c:v>9.133811817913676</c:v>
                </c:pt>
                <c:pt idx="9">
                  <c:v>8.6020445058015316</c:v>
                </c:pt>
                <c:pt idx="10">
                  <c:v>8.116718066899379</c:v>
                </c:pt>
                <c:pt idx="11">
                  <c:v>7.5245073438388701</c:v>
                </c:pt>
                <c:pt idx="12">
                  <c:v>6.4447403462050596</c:v>
                </c:pt>
                <c:pt idx="13">
                  <c:v>5.7168043357602274</c:v>
                </c:pt>
                <c:pt idx="14">
                  <c:v>5.1439464926168856</c:v>
                </c:pt>
                <c:pt idx="15">
                  <c:v>5.1363454083678652</c:v>
                </c:pt>
                <c:pt idx="16">
                  <c:v>4.202663447391255</c:v>
                </c:pt>
                <c:pt idx="17">
                  <c:v>3.8965710175045958</c:v>
                </c:pt>
                <c:pt idx="18">
                  <c:v>3.9235412474849096</c:v>
                </c:pt>
                <c:pt idx="19">
                  <c:v>3.4309155323512961</c:v>
                </c:pt>
                <c:pt idx="20">
                  <c:v>3.1881841212179149</c:v>
                </c:pt>
                <c:pt idx="21">
                  <c:v>3.6012036900004931</c:v>
                </c:pt>
                <c:pt idx="22">
                  <c:v>3.3528756238189836</c:v>
                </c:pt>
                <c:pt idx="23">
                  <c:v>3.5802648813855336</c:v>
                </c:pt>
                <c:pt idx="24">
                  <c:v>3.7797619047619047</c:v>
                </c:pt>
                <c:pt idx="25">
                  <c:v>4.0372361608920748</c:v>
                </c:pt>
                <c:pt idx="26">
                  <c:v>3.8811494371048165</c:v>
                </c:pt>
                <c:pt idx="27">
                  <c:v>4.139702105803801</c:v>
                </c:pt>
                <c:pt idx="28">
                  <c:v>4.7201113132826711</c:v>
                </c:pt>
                <c:pt idx="29">
                  <c:v>4.9326608657096935</c:v>
                </c:pt>
                <c:pt idx="30">
                  <c:v>4.8591874422899357</c:v>
                </c:pt>
                <c:pt idx="31">
                  <c:v>5.1546391752577323</c:v>
                </c:pt>
                <c:pt idx="32">
                  <c:v>4.8514915276077568</c:v>
                </c:pt>
                <c:pt idx="33">
                  <c:v>4.8153877194162353</c:v>
                </c:pt>
                <c:pt idx="34">
                  <c:v>4.9225498957402447</c:v>
                </c:pt>
                <c:pt idx="35">
                  <c:v>4.7082906857727735</c:v>
                </c:pt>
                <c:pt idx="36">
                  <c:v>4.406779661016949</c:v>
                </c:pt>
                <c:pt idx="37">
                  <c:v>4.4919200219118052</c:v>
                </c:pt>
                <c:pt idx="38">
                  <c:v>3.9678699312881061</c:v>
                </c:pt>
                <c:pt idx="39">
                  <c:v>3.6654135338345863</c:v>
                </c:pt>
                <c:pt idx="40">
                  <c:v>2.9457925872268502</c:v>
                </c:pt>
              </c:numCache>
            </c:numRef>
          </c:val>
          <c:smooth val="0"/>
          <c:extLst>
            <c:ext xmlns:c16="http://schemas.microsoft.com/office/drawing/2014/chart" uri="{C3380CC4-5D6E-409C-BE32-E72D297353CC}">
              <c16:uniqueId val="{00000031-C493-1446-B4EE-AB44F2F08FC4}"/>
            </c:ext>
          </c:extLst>
        </c:ser>
        <c:ser>
          <c:idx val="8"/>
          <c:order val="5"/>
          <c:tx>
            <c:strRef>
              <c:f>Sheet1!$J$1</c:f>
              <c:strCache>
                <c:ptCount val="1"/>
                <c:pt idx="0">
                  <c:v>2016_Bachelor Degree Level_Female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3.6763861783951324</c:v>
                </c:pt>
                <c:pt idx="1">
                  <c:v>4.5578034682080926</c:v>
                </c:pt>
                <c:pt idx="2">
                  <c:v>5.3090332805071316</c:v>
                </c:pt>
                <c:pt idx="3">
                  <c:v>6.4273220479677446</c:v>
                </c:pt>
                <c:pt idx="4">
                  <c:v>7.802144836727317</c:v>
                </c:pt>
                <c:pt idx="5">
                  <c:v>8.9561836836105346</c:v>
                </c:pt>
                <c:pt idx="6">
                  <c:v>9.7328082055931766</c:v>
                </c:pt>
                <c:pt idx="7">
                  <c:v>9.970779578784871</c:v>
                </c:pt>
                <c:pt idx="8">
                  <c:v>9.8313097668421623</c:v>
                </c:pt>
                <c:pt idx="9">
                  <c:v>9.2323989569752278</c:v>
                </c:pt>
                <c:pt idx="10">
                  <c:v>8.1654736141168645</c:v>
                </c:pt>
                <c:pt idx="11">
                  <c:v>7.2771428571428576</c:v>
                </c:pt>
                <c:pt idx="12">
                  <c:v>6.1961427985227742</c:v>
                </c:pt>
                <c:pt idx="13">
                  <c:v>5.5028405656956361</c:v>
                </c:pt>
                <c:pt idx="14">
                  <c:v>4.651798736023335</c:v>
                </c:pt>
                <c:pt idx="15">
                  <c:v>4.1235501922656077</c:v>
                </c:pt>
                <c:pt idx="16">
                  <c:v>3.6764935755150532</c:v>
                </c:pt>
                <c:pt idx="17">
                  <c:v>3.1134104154330413</c:v>
                </c:pt>
                <c:pt idx="18">
                  <c:v>2.7573246249114267</c:v>
                </c:pt>
                <c:pt idx="19">
                  <c:v>2.6310953197745652</c:v>
                </c:pt>
                <c:pt idx="20">
                  <c:v>2.4760939775821669</c:v>
                </c:pt>
                <c:pt idx="21">
                  <c:v>2.7372720432804272</c:v>
                </c:pt>
                <c:pt idx="22">
                  <c:v>2.6308755584405668</c:v>
                </c:pt>
                <c:pt idx="23">
                  <c:v>2.6321234945991807</c:v>
                </c:pt>
                <c:pt idx="24">
                  <c:v>2.738619017688785</c:v>
                </c:pt>
                <c:pt idx="25">
                  <c:v>3.1700817789212534</c:v>
                </c:pt>
                <c:pt idx="26">
                  <c:v>3.0250565094022028</c:v>
                </c:pt>
                <c:pt idx="27">
                  <c:v>3.0925401322001886</c:v>
                </c:pt>
                <c:pt idx="28">
                  <c:v>3.2590051457975986</c:v>
                </c:pt>
                <c:pt idx="29">
                  <c:v>3.5536497609542117</c:v>
                </c:pt>
                <c:pt idx="30">
                  <c:v>3.8184973964790481</c:v>
                </c:pt>
                <c:pt idx="31">
                  <c:v>3.9804827940421159</c:v>
                </c:pt>
                <c:pt idx="32">
                  <c:v>3.9830641367414144</c:v>
                </c:pt>
                <c:pt idx="33">
                  <c:v>3.8398958672307191</c:v>
                </c:pt>
                <c:pt idx="34">
                  <c:v>4.1692213366033108</c:v>
                </c:pt>
                <c:pt idx="35">
                  <c:v>4.444185232707337</c:v>
                </c:pt>
                <c:pt idx="36">
                  <c:v>3.7359515870075337</c:v>
                </c:pt>
                <c:pt idx="37">
                  <c:v>3.9348534201954397</c:v>
                </c:pt>
                <c:pt idx="38">
                  <c:v>3.4807084992448165</c:v>
                </c:pt>
                <c:pt idx="39">
                  <c:v>3.64810088575289</c:v>
                </c:pt>
                <c:pt idx="40">
                  <c:v>3.0864688568928487</c:v>
                </c:pt>
              </c:numCache>
            </c:numRef>
          </c:val>
          <c:smooth val="0"/>
          <c:extLst>
            <c:ext xmlns:c16="http://schemas.microsoft.com/office/drawing/2014/chart" uri="{C3380CC4-5D6E-409C-BE32-E72D297353CC}">
              <c16:uniqueId val="{00000032-C493-1446-B4EE-AB44F2F08FC4}"/>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max val="12"/>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majorUnit val="2"/>
      </c:valAx>
    </c:plotArea>
    <c:plotVisOnly val="1"/>
    <c:dispBlanksAs val="gap"/>
    <c:showDLblsOverMax val="0"/>
  </c:chart>
  <c:txPr>
    <a:bodyPr/>
    <a:lstStyle/>
    <a:p>
      <a:pPr>
        <a:defRPr sz="1800"/>
      </a:pPr>
      <a:endParaRPr lang="en-US"/>
    </a:p>
  </c:txPr>
  <c:externalData r:id="rId2">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1656174097119"/>
          <c:h val="0.88585331000291634"/>
        </c:manualLayout>
      </c:layout>
      <c:lineChart>
        <c:grouping val="standard"/>
        <c:varyColors val="0"/>
        <c:ser>
          <c:idx val="0"/>
          <c:order val="0"/>
          <c:tx>
            <c:strRef>
              <c:f>Sheet1!$B$1</c:f>
              <c:strCache>
                <c:ptCount val="1"/>
                <c:pt idx="0">
                  <c:v>Year 12 or equivalent_Female_Away</c:v>
                </c:pt>
              </c:strCache>
            </c:strRef>
          </c:tx>
          <c:spPr>
            <a:ln w="38100">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2.9837622369423764</c:v>
                </c:pt>
                <c:pt idx="1">
                  <c:v>3.2484531175630651</c:v>
                </c:pt>
                <c:pt idx="2">
                  <c:v>3.4712482468443198</c:v>
                </c:pt>
                <c:pt idx="3">
                  <c:v>3.7404493100695633</c:v>
                </c:pt>
                <c:pt idx="4">
                  <c:v>3.8386808801134276</c:v>
                </c:pt>
                <c:pt idx="5">
                  <c:v>3.9484807797503607</c:v>
                </c:pt>
                <c:pt idx="6">
                  <c:v>4.0366268756891506</c:v>
                </c:pt>
                <c:pt idx="7">
                  <c:v>3.8067632850241546</c:v>
                </c:pt>
                <c:pt idx="8">
                  <c:v>3.5143452794599424</c:v>
                </c:pt>
                <c:pt idx="9">
                  <c:v>3.6577116350985697</c:v>
                </c:pt>
                <c:pt idx="10">
                  <c:v>3.252378923448374</c:v>
                </c:pt>
                <c:pt idx="11">
                  <c:v>3.2449001162667792</c:v>
                </c:pt>
                <c:pt idx="12">
                  <c:v>2.9568671963677637</c:v>
                </c:pt>
                <c:pt idx="13">
                  <c:v>2.8704144830871843</c:v>
                </c:pt>
                <c:pt idx="14">
                  <c:v>2.7872830212157034</c:v>
                </c:pt>
                <c:pt idx="15">
                  <c:v>2.2497115754390462</c:v>
                </c:pt>
                <c:pt idx="16">
                  <c:v>2.2511526986710062</c:v>
                </c:pt>
                <c:pt idx="17">
                  <c:v>2.2170994643704658</c:v>
                </c:pt>
                <c:pt idx="18">
                  <c:v>2.2337325995467787</c:v>
                </c:pt>
                <c:pt idx="19">
                  <c:v>2.1973710025505198</c:v>
                </c:pt>
                <c:pt idx="20">
                  <c:v>1.9262268230361004</c:v>
                </c:pt>
                <c:pt idx="21">
                  <c:v>2.1124361158432707</c:v>
                </c:pt>
                <c:pt idx="22">
                  <c:v>2.580129369866996</c:v>
                </c:pt>
                <c:pt idx="23">
                  <c:v>2.4542267238021038</c:v>
                </c:pt>
                <c:pt idx="24">
                  <c:v>2.5302980674746149</c:v>
                </c:pt>
                <c:pt idx="25">
                  <c:v>2.8545348933698449</c:v>
                </c:pt>
                <c:pt idx="26">
                  <c:v>2.3271849681089467</c:v>
                </c:pt>
                <c:pt idx="27">
                  <c:v>2.774263509849991</c:v>
                </c:pt>
                <c:pt idx="28">
                  <c:v>2.6605080831408774</c:v>
                </c:pt>
                <c:pt idx="29">
                  <c:v>2.494619448248875</c:v>
                </c:pt>
                <c:pt idx="30">
                  <c:v>2.4368321182462798</c:v>
                </c:pt>
                <c:pt idx="31">
                  <c:v>2.3769981316171891</c:v>
                </c:pt>
                <c:pt idx="32">
                  <c:v>2.6669466610667785</c:v>
                </c:pt>
                <c:pt idx="33">
                  <c:v>2.4483627204030225</c:v>
                </c:pt>
                <c:pt idx="34">
                  <c:v>2.1572104018912528</c:v>
                </c:pt>
                <c:pt idx="35">
                  <c:v>1.9402265606170161</c:v>
                </c:pt>
                <c:pt idx="36">
                  <c:v>1.716507979080059</c:v>
                </c:pt>
                <c:pt idx="37">
                  <c:v>1.8962632459564974</c:v>
                </c:pt>
                <c:pt idx="38">
                  <c:v>1.2917454316320101</c:v>
                </c:pt>
                <c:pt idx="39">
                  <c:v>1.1508951406649617</c:v>
                </c:pt>
                <c:pt idx="40">
                  <c:v>1.0390052801907681</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Year 12 or equivalent_Female_Away2</c:v>
                </c:pt>
              </c:strCache>
            </c:strRef>
          </c:tx>
          <c:spPr>
            <a:ln w="28575">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3.3855268726195513</c:v>
                </c:pt>
                <c:pt idx="1">
                  <c:v>3.8721647016577894</c:v>
                </c:pt>
                <c:pt idx="2">
                  <c:v>4.4575325480471175</c:v>
                </c:pt>
                <c:pt idx="3">
                  <c:v>4.2823932460540801</c:v>
                </c:pt>
                <c:pt idx="4">
                  <c:v>4.8367371896783657</c:v>
                </c:pt>
                <c:pt idx="5">
                  <c:v>4.8354876615746178</c:v>
                </c:pt>
                <c:pt idx="6">
                  <c:v>4.7475961538461542</c:v>
                </c:pt>
                <c:pt idx="7">
                  <c:v>4.5960756584762246</c:v>
                </c:pt>
                <c:pt idx="8">
                  <c:v>4.3354736064549124</c:v>
                </c:pt>
                <c:pt idx="9">
                  <c:v>4.094138061927227</c:v>
                </c:pt>
                <c:pt idx="10">
                  <c:v>3.9238016357801015</c:v>
                </c:pt>
                <c:pt idx="11">
                  <c:v>3.6479842674532938</c:v>
                </c:pt>
                <c:pt idx="12">
                  <c:v>3.285936793448224</c:v>
                </c:pt>
                <c:pt idx="13">
                  <c:v>3.176052765093861</c:v>
                </c:pt>
                <c:pt idx="14">
                  <c:v>2.8678983604933381</c:v>
                </c:pt>
                <c:pt idx="15">
                  <c:v>2.4801779152968479</c:v>
                </c:pt>
                <c:pt idx="16">
                  <c:v>2.5586470267321331</c:v>
                </c:pt>
                <c:pt idx="17">
                  <c:v>2.3070251517779705</c:v>
                </c:pt>
                <c:pt idx="18">
                  <c:v>2.518482899561219</c:v>
                </c:pt>
                <c:pt idx="19">
                  <c:v>2.323692922730964</c:v>
                </c:pt>
                <c:pt idx="20">
                  <c:v>2.3153537705342129</c:v>
                </c:pt>
                <c:pt idx="21">
                  <c:v>2.2745680345572352</c:v>
                </c:pt>
                <c:pt idx="22">
                  <c:v>2.2935473085924438</c:v>
                </c:pt>
                <c:pt idx="23">
                  <c:v>2.3769646998196343</c:v>
                </c:pt>
                <c:pt idx="24">
                  <c:v>2.0867191055060781</c:v>
                </c:pt>
                <c:pt idx="25">
                  <c:v>2.6673473294620638</c:v>
                </c:pt>
                <c:pt idx="26">
                  <c:v>2.6014287639843645</c:v>
                </c:pt>
                <c:pt idx="27">
                  <c:v>2.5262703325176337</c:v>
                </c:pt>
                <c:pt idx="28">
                  <c:v>2.612881045152418</c:v>
                </c:pt>
                <c:pt idx="29">
                  <c:v>2.8325420455459884</c:v>
                </c:pt>
                <c:pt idx="30">
                  <c:v>2.6985288141103796</c:v>
                </c:pt>
                <c:pt idx="31">
                  <c:v>2.7773073666384418</c:v>
                </c:pt>
                <c:pt idx="32">
                  <c:v>2.2591834919505471</c:v>
                </c:pt>
                <c:pt idx="33">
                  <c:v>2.4538160104497106</c:v>
                </c:pt>
                <c:pt idx="34">
                  <c:v>2.643511818620357</c:v>
                </c:pt>
                <c:pt idx="35">
                  <c:v>2.2142021069059696</c:v>
                </c:pt>
                <c:pt idx="36">
                  <c:v>2.0997375328083989</c:v>
                </c:pt>
                <c:pt idx="37">
                  <c:v>1.9337584859082493</c:v>
                </c:pt>
                <c:pt idx="38">
                  <c:v>1.9298070192980703</c:v>
                </c:pt>
                <c:pt idx="39">
                  <c:v>1.8949435444280804</c:v>
                </c:pt>
                <c:pt idx="40">
                  <c:v>1.3664149586479684</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Year 12 or equivalent_Female_Away3</c:v>
                </c:pt>
              </c:strCache>
            </c:strRef>
          </c:tx>
          <c:spPr>
            <a:ln w="28575">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2.9918525444103112</c:v>
                </c:pt>
                <c:pt idx="1">
                  <c:v>3.4356390288593679</c:v>
                </c:pt>
                <c:pt idx="2">
                  <c:v>3.7526248052563842</c:v>
                </c:pt>
                <c:pt idx="3">
                  <c:v>4.2470264095154899</c:v>
                </c:pt>
                <c:pt idx="4">
                  <c:v>4.7705435732043266</c:v>
                </c:pt>
                <c:pt idx="5">
                  <c:v>4.6073977936404935</c:v>
                </c:pt>
                <c:pt idx="6">
                  <c:v>4.8831714360724598</c:v>
                </c:pt>
                <c:pt idx="7">
                  <c:v>4.6398846582344841</c:v>
                </c:pt>
                <c:pt idx="8">
                  <c:v>4.4675119900137963</c:v>
                </c:pt>
                <c:pt idx="9">
                  <c:v>4.2027275111460796</c:v>
                </c:pt>
                <c:pt idx="10">
                  <c:v>3.3939000648929265</c:v>
                </c:pt>
                <c:pt idx="11">
                  <c:v>3.7492677211482133</c:v>
                </c:pt>
                <c:pt idx="12">
                  <c:v>3.3721925838108411</c:v>
                </c:pt>
                <c:pt idx="13">
                  <c:v>2.7868440873713283</c:v>
                </c:pt>
                <c:pt idx="14">
                  <c:v>2.412595785440613</c:v>
                </c:pt>
                <c:pt idx="15">
                  <c:v>2.2595040388634695</c:v>
                </c:pt>
                <c:pt idx="16">
                  <c:v>1.8206521739130435</c:v>
                </c:pt>
                <c:pt idx="17">
                  <c:v>1.8037280701754386</c:v>
                </c:pt>
                <c:pt idx="18">
                  <c:v>1.6335420637081406</c:v>
                </c:pt>
                <c:pt idx="19">
                  <c:v>1.6813103373467839</c:v>
                </c:pt>
                <c:pt idx="20">
                  <c:v>1.5946740981576095</c:v>
                </c:pt>
                <c:pt idx="21">
                  <c:v>1.6619210878028938</c:v>
                </c:pt>
                <c:pt idx="22">
                  <c:v>1.8545366678748338</c:v>
                </c:pt>
                <c:pt idx="23">
                  <c:v>1.7993079584775087</c:v>
                </c:pt>
                <c:pt idx="24">
                  <c:v>1.8002849371843026</c:v>
                </c:pt>
                <c:pt idx="25">
                  <c:v>1.8849336660974649</c:v>
                </c:pt>
                <c:pt idx="26">
                  <c:v>1.7271276964694458</c:v>
                </c:pt>
                <c:pt idx="27">
                  <c:v>2.0374675235881305</c:v>
                </c:pt>
                <c:pt idx="28">
                  <c:v>2.3114841460165203</c:v>
                </c:pt>
                <c:pt idx="29">
                  <c:v>2.1185038066865278</c:v>
                </c:pt>
                <c:pt idx="30">
                  <c:v>1.801023459825879</c:v>
                </c:pt>
                <c:pt idx="31">
                  <c:v>2.0017824089943099</c:v>
                </c:pt>
                <c:pt idx="32">
                  <c:v>2.0379427893878761</c:v>
                </c:pt>
                <c:pt idx="33">
                  <c:v>2.1415915568908406</c:v>
                </c:pt>
                <c:pt idx="34">
                  <c:v>1.8812844631852093</c:v>
                </c:pt>
                <c:pt idx="35">
                  <c:v>1.7414547221772234</c:v>
                </c:pt>
                <c:pt idx="36">
                  <c:v>1.8314077877620882</c:v>
                </c:pt>
                <c:pt idx="37">
                  <c:v>1.4111836302698888</c:v>
                </c:pt>
                <c:pt idx="38">
                  <c:v>1.6043270993766043</c:v>
                </c:pt>
                <c:pt idx="39">
                  <c:v>1.4221628328720053</c:v>
                </c:pt>
                <c:pt idx="40">
                  <c:v>1.3668088406359054</c:v>
                </c:pt>
              </c:numCache>
            </c:numRef>
          </c:val>
          <c:smooth val="0"/>
          <c:extLst>
            <c:ext xmlns:c16="http://schemas.microsoft.com/office/drawing/2014/chart" uri="{C3380CC4-5D6E-409C-BE32-E72D297353CC}">
              <c16:uniqueId val="{00000008-E303-476E-B1D1-34916A464221}"/>
            </c:ext>
          </c:extLst>
        </c:ser>
        <c:ser>
          <c:idx val="6"/>
          <c:order val="3"/>
          <c:tx>
            <c:strRef>
              <c:f>Sheet1!$E$1</c:f>
              <c:strCache>
                <c:ptCount val="1"/>
                <c:pt idx="0">
                  <c:v>Bachelor Degree Level_Female_Away</c:v>
                </c:pt>
              </c:strCache>
            </c:strRef>
          </c:tx>
          <c:spPr>
            <a:ln>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2.9826989619377162</c:v>
                </c:pt>
                <c:pt idx="1">
                  <c:v>3.3997240598577845</c:v>
                </c:pt>
                <c:pt idx="2">
                  <c:v>4.0711362236951718</c:v>
                </c:pt>
                <c:pt idx="3">
                  <c:v>4.8481243261330258</c:v>
                </c:pt>
                <c:pt idx="4">
                  <c:v>5.7250625536841317</c:v>
                </c:pt>
                <c:pt idx="5">
                  <c:v>6.3783867113731834</c:v>
                </c:pt>
                <c:pt idx="6">
                  <c:v>6.5646668676514919</c:v>
                </c:pt>
                <c:pt idx="7">
                  <c:v>6.7301306176665925</c:v>
                </c:pt>
                <c:pt idx="8">
                  <c:v>6.70826270422332</c:v>
                </c:pt>
                <c:pt idx="9">
                  <c:v>6.2315068981497985</c:v>
                </c:pt>
                <c:pt idx="10">
                  <c:v>5.5727782698553288</c:v>
                </c:pt>
                <c:pt idx="11">
                  <c:v>5.3621083212284706</c:v>
                </c:pt>
                <c:pt idx="12">
                  <c:v>4.9549151343705802</c:v>
                </c:pt>
                <c:pt idx="13">
                  <c:v>4.1594786275637343</c:v>
                </c:pt>
                <c:pt idx="14">
                  <c:v>4.0478144879950753</c:v>
                </c:pt>
                <c:pt idx="15">
                  <c:v>3.3521598159188368</c:v>
                </c:pt>
                <c:pt idx="16">
                  <c:v>3.0869821533844259</c:v>
                </c:pt>
                <c:pt idx="17">
                  <c:v>2.6555973804981177</c:v>
                </c:pt>
                <c:pt idx="18">
                  <c:v>2.8181486690628743</c:v>
                </c:pt>
                <c:pt idx="19">
                  <c:v>2.7629513343799057</c:v>
                </c:pt>
                <c:pt idx="20">
                  <c:v>2.8287061288632791</c:v>
                </c:pt>
                <c:pt idx="21">
                  <c:v>2.6695141484249865</c:v>
                </c:pt>
                <c:pt idx="22">
                  <c:v>2.8283694021855581</c:v>
                </c:pt>
                <c:pt idx="23">
                  <c:v>2.8325055940621078</c:v>
                </c:pt>
                <c:pt idx="24">
                  <c:v>3.0413762086800089</c:v>
                </c:pt>
                <c:pt idx="25">
                  <c:v>3.3602228541582031</c:v>
                </c:pt>
                <c:pt idx="26">
                  <c:v>3.5900903670006761</c:v>
                </c:pt>
                <c:pt idx="27">
                  <c:v>3.5732984293193719</c:v>
                </c:pt>
                <c:pt idx="28">
                  <c:v>3.827168841706674</c:v>
                </c:pt>
                <c:pt idx="29">
                  <c:v>4.0532365396249244</c:v>
                </c:pt>
                <c:pt idx="30">
                  <c:v>3.9943051490943606</c:v>
                </c:pt>
                <c:pt idx="31">
                  <c:v>3.846799932806988</c:v>
                </c:pt>
                <c:pt idx="32">
                  <c:v>3.8196676154623082</c:v>
                </c:pt>
                <c:pt idx="33">
                  <c:v>3.9116656763715589</c:v>
                </c:pt>
                <c:pt idx="34">
                  <c:v>3.6956108683260496</c:v>
                </c:pt>
                <c:pt idx="35">
                  <c:v>3.8456842876327677</c:v>
                </c:pt>
                <c:pt idx="36">
                  <c:v>3.3767614996011699</c:v>
                </c:pt>
                <c:pt idx="37">
                  <c:v>2.8575572961995936</c:v>
                </c:pt>
                <c:pt idx="38">
                  <c:v>2.9426433915211971</c:v>
                </c:pt>
                <c:pt idx="39">
                  <c:v>2.5012937726410214</c:v>
                </c:pt>
                <c:pt idx="40">
                  <c:v>2.1298382142125742</c:v>
                </c:pt>
              </c:numCache>
            </c:numRef>
          </c:val>
          <c:smooth val="0"/>
          <c:extLst>
            <c:ext xmlns:c16="http://schemas.microsoft.com/office/drawing/2014/chart" uri="{C3380CC4-5D6E-409C-BE32-E72D297353CC}">
              <c16:uniqueId val="{00000030-C493-1446-B4EE-AB44F2F08FC4}"/>
            </c:ext>
          </c:extLst>
        </c:ser>
        <c:ser>
          <c:idx val="7"/>
          <c:order val="4"/>
          <c:tx>
            <c:strRef>
              <c:f>Sheet1!$F$1</c:f>
              <c:strCache>
                <c:ptCount val="1"/>
                <c:pt idx="0">
                  <c:v>Bachelor Degree Level_Female_Away4</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3.7362006253589435</c:v>
                </c:pt>
                <c:pt idx="1">
                  <c:v>4.0228995822373514</c:v>
                </c:pt>
                <c:pt idx="2">
                  <c:v>5.124233035660045</c:v>
                </c:pt>
                <c:pt idx="3">
                  <c:v>6.1461594028413193</c:v>
                </c:pt>
                <c:pt idx="4">
                  <c:v>7.2265802465396618</c:v>
                </c:pt>
                <c:pt idx="5">
                  <c:v>7.84476401179941</c:v>
                </c:pt>
                <c:pt idx="6">
                  <c:v>8.618313917073781</c:v>
                </c:pt>
                <c:pt idx="7">
                  <c:v>8.7412699945286594</c:v>
                </c:pt>
                <c:pt idx="8">
                  <c:v>8.3803093864708966</c:v>
                </c:pt>
                <c:pt idx="9">
                  <c:v>8.0030237297048572</c:v>
                </c:pt>
                <c:pt idx="10">
                  <c:v>7.3958580483340679</c:v>
                </c:pt>
                <c:pt idx="11">
                  <c:v>6.8745191181882044</c:v>
                </c:pt>
                <c:pt idx="12">
                  <c:v>5.7530962844586497</c:v>
                </c:pt>
                <c:pt idx="13">
                  <c:v>5.0342801175318312</c:v>
                </c:pt>
                <c:pt idx="14">
                  <c:v>4.5229864633476558</c:v>
                </c:pt>
                <c:pt idx="15">
                  <c:v>4.3579974600628297</c:v>
                </c:pt>
                <c:pt idx="16">
                  <c:v>3.4326669181440965</c:v>
                </c:pt>
                <c:pt idx="17">
                  <c:v>3.0660377358490565</c:v>
                </c:pt>
                <c:pt idx="18">
                  <c:v>3.05336832895888</c:v>
                </c:pt>
                <c:pt idx="19">
                  <c:v>2.6196802312030951</c:v>
                </c:pt>
                <c:pt idx="20">
                  <c:v>2.4138425505472969</c:v>
                </c:pt>
                <c:pt idx="21">
                  <c:v>2.6441714764935127</c:v>
                </c:pt>
                <c:pt idx="22">
                  <c:v>2.4471796859856561</c:v>
                </c:pt>
                <c:pt idx="23">
                  <c:v>2.8138948185522996</c:v>
                </c:pt>
                <c:pt idx="24">
                  <c:v>2.9316930403293813</c:v>
                </c:pt>
                <c:pt idx="25">
                  <c:v>3.1106908222177982</c:v>
                </c:pt>
                <c:pt idx="26">
                  <c:v>2.976710708960979</c:v>
                </c:pt>
                <c:pt idx="27">
                  <c:v>3.2349165596919125</c:v>
                </c:pt>
                <c:pt idx="28">
                  <c:v>3.7780275057526622</c:v>
                </c:pt>
                <c:pt idx="29">
                  <c:v>4.1445035460992905</c:v>
                </c:pt>
                <c:pt idx="30">
                  <c:v>3.9704524469067404</c:v>
                </c:pt>
                <c:pt idx="31">
                  <c:v>4.2387699728670487</c:v>
                </c:pt>
                <c:pt idx="32">
                  <c:v>4.1226488018551919</c:v>
                </c:pt>
                <c:pt idx="33">
                  <c:v>4.0761417905428132</c:v>
                </c:pt>
                <c:pt idx="34">
                  <c:v>4.2076258564194218</c:v>
                </c:pt>
                <c:pt idx="35">
                  <c:v>4.0292752026442118</c:v>
                </c:pt>
                <c:pt idx="36">
                  <c:v>3.7462785312603373</c:v>
                </c:pt>
                <c:pt idx="37">
                  <c:v>3.7246667883878035</c:v>
                </c:pt>
                <c:pt idx="38">
                  <c:v>3.3494675701839305</c:v>
                </c:pt>
                <c:pt idx="39">
                  <c:v>3.0735971425885893</c:v>
                </c:pt>
                <c:pt idx="40">
                  <c:v>2.510258266956312</c:v>
                </c:pt>
              </c:numCache>
            </c:numRef>
          </c:val>
          <c:smooth val="0"/>
          <c:extLst>
            <c:ext xmlns:c16="http://schemas.microsoft.com/office/drawing/2014/chart" uri="{C3380CC4-5D6E-409C-BE32-E72D297353CC}">
              <c16:uniqueId val="{00000031-C493-1446-B4EE-AB44F2F08FC4}"/>
            </c:ext>
          </c:extLst>
        </c:ser>
        <c:ser>
          <c:idx val="8"/>
          <c:order val="5"/>
          <c:tx>
            <c:strRef>
              <c:f>Sheet1!$G$1</c:f>
              <c:strCache>
                <c:ptCount val="1"/>
                <c:pt idx="0">
                  <c:v>Bachelor Degree Level_Female_Away5</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Sheet1!$G$2:$G$42</c:f>
              <c:numCache>
                <c:formatCode>General</c:formatCode>
                <c:ptCount val="41"/>
                <c:pt idx="0">
                  <c:v>2.709529276693456</c:v>
                </c:pt>
                <c:pt idx="1">
                  <c:v>3.6070406659151999</c:v>
                </c:pt>
                <c:pt idx="2">
                  <c:v>4.4640760741958205</c:v>
                </c:pt>
                <c:pt idx="3">
                  <c:v>5.5710388994307403</c:v>
                </c:pt>
                <c:pt idx="4">
                  <c:v>6.887616752033745</c:v>
                </c:pt>
                <c:pt idx="5">
                  <c:v>8.1253288127667034</c:v>
                </c:pt>
                <c:pt idx="6">
                  <c:v>8.9425365521931308</c:v>
                </c:pt>
                <c:pt idx="7">
                  <c:v>9.1676087016460333</c:v>
                </c:pt>
                <c:pt idx="8">
                  <c:v>8.9903032582126841</c:v>
                </c:pt>
                <c:pt idx="9">
                  <c:v>8.5074018742360451</c:v>
                </c:pt>
                <c:pt idx="10">
                  <c:v>7.3398823398823403</c:v>
                </c:pt>
                <c:pt idx="11">
                  <c:v>6.561919725753464</c:v>
                </c:pt>
                <c:pt idx="12">
                  <c:v>5.4599806570733564</c:v>
                </c:pt>
                <c:pt idx="13">
                  <c:v>4.7872340425531918</c:v>
                </c:pt>
                <c:pt idx="14">
                  <c:v>3.9590422946037918</c:v>
                </c:pt>
                <c:pt idx="15">
                  <c:v>3.3798149074537269</c:v>
                </c:pt>
                <c:pt idx="16">
                  <c:v>2.9477961863082212</c:v>
                </c:pt>
                <c:pt idx="17">
                  <c:v>2.4809874080538585</c:v>
                </c:pt>
                <c:pt idx="18">
                  <c:v>2.1443756354561421</c:v>
                </c:pt>
                <c:pt idx="19">
                  <c:v>2.0520045327861323</c:v>
                </c:pt>
                <c:pt idx="20">
                  <c:v>1.8048255335317587</c:v>
                </c:pt>
                <c:pt idx="21">
                  <c:v>2.0138316551402875</c:v>
                </c:pt>
                <c:pt idx="22">
                  <c:v>1.9509029129920208</c:v>
                </c:pt>
                <c:pt idx="23">
                  <c:v>1.8747672060588503</c:v>
                </c:pt>
                <c:pt idx="24">
                  <c:v>2.0469542577546349</c:v>
                </c:pt>
                <c:pt idx="25">
                  <c:v>2.4258017090875676</c:v>
                </c:pt>
                <c:pt idx="26">
                  <c:v>2.2507574664550569</c:v>
                </c:pt>
                <c:pt idx="27">
                  <c:v>2.407590992777227</c:v>
                </c:pt>
                <c:pt idx="28">
                  <c:v>2.5394254133117347</c:v>
                </c:pt>
                <c:pt idx="29">
                  <c:v>2.8639029920638834</c:v>
                </c:pt>
                <c:pt idx="30">
                  <c:v>3.0701319313560163</c:v>
                </c:pt>
                <c:pt idx="31">
                  <c:v>3.251656649714902</c:v>
                </c:pt>
                <c:pt idx="32">
                  <c:v>3.2885449887593454</c:v>
                </c:pt>
                <c:pt idx="33">
                  <c:v>3.3459869848156183</c:v>
                </c:pt>
                <c:pt idx="34">
                  <c:v>3.5172798216276475</c:v>
                </c:pt>
                <c:pt idx="35">
                  <c:v>3.7849186446608738</c:v>
                </c:pt>
                <c:pt idx="36">
                  <c:v>3.1057051123734256</c:v>
                </c:pt>
                <c:pt idx="37">
                  <c:v>3.367858771415543</c:v>
                </c:pt>
                <c:pt idx="38">
                  <c:v>3.0540113924919359</c:v>
                </c:pt>
                <c:pt idx="39">
                  <c:v>3.1233576094301374</c:v>
                </c:pt>
                <c:pt idx="40">
                  <c:v>2.6008112622285853</c:v>
                </c:pt>
              </c:numCache>
            </c:numRef>
          </c:val>
          <c:smooth val="0"/>
          <c:extLst>
            <c:ext xmlns:c16="http://schemas.microsoft.com/office/drawing/2014/chart" uri="{C3380CC4-5D6E-409C-BE32-E72D297353CC}">
              <c16:uniqueId val="{00000032-C493-1446-B4EE-AB44F2F08FC4}"/>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max val="12"/>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majorUnit val="2"/>
      </c:valAx>
    </c:plotArea>
    <c:plotVisOnly val="1"/>
    <c:dispBlanksAs val="gap"/>
    <c:showDLblsOverMax val="0"/>
  </c:chart>
  <c:txPr>
    <a:bodyPr/>
    <a:lstStyle/>
    <a:p>
      <a:pPr>
        <a:defRPr sz="1800"/>
      </a:pPr>
      <a:endParaRPr lang="en-US"/>
    </a:p>
  </c:txPr>
  <c:externalData r:id="rId2">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1656174097119"/>
          <c:h val="0.88585331000291634"/>
        </c:manualLayout>
      </c:layout>
      <c:lineChart>
        <c:grouping val="standard"/>
        <c:varyColors val="0"/>
        <c:ser>
          <c:idx val="0"/>
          <c:order val="0"/>
          <c:tx>
            <c:strRef>
              <c:f>Sheet1!$B$1</c:f>
              <c:strCache>
                <c:ptCount val="1"/>
                <c:pt idx="0">
                  <c:v>2006_Year 12 or equivalent_Female</c:v>
                </c:pt>
              </c:strCache>
            </c:strRef>
          </c:tx>
          <c:spPr>
            <a:ln w="38100">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21.597702496776463</c:v>
                </c:pt>
                <c:pt idx="1">
                  <c:v>22.943310927368984</c:v>
                </c:pt>
                <c:pt idx="2">
                  <c:v>25.458581610001168</c:v>
                </c:pt>
                <c:pt idx="3">
                  <c:v>27.267024067525949</c:v>
                </c:pt>
                <c:pt idx="4">
                  <c:v>29.126417471650566</c:v>
                </c:pt>
                <c:pt idx="5">
                  <c:v>30.416625236153923</c:v>
                </c:pt>
                <c:pt idx="6">
                  <c:v>30.691787717532002</c:v>
                </c:pt>
                <c:pt idx="7">
                  <c:v>30.535162287480681</c:v>
                </c:pt>
                <c:pt idx="8">
                  <c:v>31.236970118137595</c:v>
                </c:pt>
                <c:pt idx="9">
                  <c:v>30.114487222839475</c:v>
                </c:pt>
                <c:pt idx="10">
                  <c:v>30.596979595701367</c:v>
                </c:pt>
                <c:pt idx="11">
                  <c:v>29.472683081475218</c:v>
                </c:pt>
                <c:pt idx="12">
                  <c:v>29.341657207718502</c:v>
                </c:pt>
                <c:pt idx="13">
                  <c:v>27.65273311897106</c:v>
                </c:pt>
                <c:pt idx="14">
                  <c:v>26.116710215254447</c:v>
                </c:pt>
                <c:pt idx="15">
                  <c:v>25.004806151874398</c:v>
                </c:pt>
                <c:pt idx="16">
                  <c:v>24.305084745762713</c:v>
                </c:pt>
                <c:pt idx="17">
                  <c:v>22.867796610169492</c:v>
                </c:pt>
                <c:pt idx="18">
                  <c:v>23.394614189539098</c:v>
                </c:pt>
                <c:pt idx="19">
                  <c:v>21.53272739161708</c:v>
                </c:pt>
                <c:pt idx="20">
                  <c:v>21.306427307868702</c:v>
                </c:pt>
                <c:pt idx="21">
                  <c:v>21.638383425339057</c:v>
                </c:pt>
                <c:pt idx="22">
                  <c:v>22.109164910240569</c:v>
                </c:pt>
                <c:pt idx="23">
                  <c:v>23.230985037406484</c:v>
                </c:pt>
                <c:pt idx="24">
                  <c:v>23.779088823336611</c:v>
                </c:pt>
                <c:pt idx="25">
                  <c:v>24.26757407253714</c:v>
                </c:pt>
                <c:pt idx="26">
                  <c:v>26.699991381539256</c:v>
                </c:pt>
                <c:pt idx="27">
                  <c:v>28.127540420919519</c:v>
                </c:pt>
                <c:pt idx="28">
                  <c:v>29.470962976641122</c:v>
                </c:pt>
                <c:pt idx="29">
                  <c:v>32.179186228482003</c:v>
                </c:pt>
                <c:pt idx="30">
                  <c:v>36.492559672425848</c:v>
                </c:pt>
                <c:pt idx="31">
                  <c:v>38.80643487285937</c:v>
                </c:pt>
                <c:pt idx="32">
                  <c:v>42.678702634617402</c:v>
                </c:pt>
                <c:pt idx="33">
                  <c:v>46.59411527609835</c:v>
                </c:pt>
                <c:pt idx="34">
                  <c:v>49.773399014778327</c:v>
                </c:pt>
                <c:pt idx="35">
                  <c:v>54.606768637841746</c:v>
                </c:pt>
                <c:pt idx="36">
                  <c:v>58.77698806490546</c:v>
                </c:pt>
                <c:pt idx="37">
                  <c:v>64.503976559229798</c:v>
                </c:pt>
                <c:pt idx="38">
                  <c:v>71.498268807050678</c:v>
                </c:pt>
                <c:pt idx="39">
                  <c:v>76.046660274848193</c:v>
                </c:pt>
                <c:pt idx="40">
                  <c:v>80.572109654350413</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2011_Year 12 or equivalent_Female</c:v>
                </c:pt>
              </c:strCache>
            </c:strRef>
          </c:tx>
          <c:spPr>
            <a:ln w="28575">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22.29746070133011</c:v>
                </c:pt>
                <c:pt idx="1">
                  <c:v>24.048587841072283</c:v>
                </c:pt>
                <c:pt idx="2">
                  <c:v>25.57043650793651</c:v>
                </c:pt>
                <c:pt idx="3">
                  <c:v>27.110866372980912</c:v>
                </c:pt>
                <c:pt idx="4">
                  <c:v>29.050996698055521</c:v>
                </c:pt>
                <c:pt idx="5">
                  <c:v>28.87936097732879</c:v>
                </c:pt>
                <c:pt idx="6">
                  <c:v>29.591346153846153</c:v>
                </c:pt>
                <c:pt idx="7">
                  <c:v>30.41762384402427</c:v>
                </c:pt>
                <c:pt idx="8">
                  <c:v>30.98783676253268</c:v>
                </c:pt>
                <c:pt idx="9">
                  <c:v>30.426766444335989</c:v>
                </c:pt>
                <c:pt idx="10">
                  <c:v>29.840086943021269</c:v>
                </c:pt>
                <c:pt idx="11">
                  <c:v>28.93171427166806</c:v>
                </c:pt>
                <c:pt idx="12">
                  <c:v>27.589326096788785</c:v>
                </c:pt>
                <c:pt idx="13">
                  <c:v>27.780032467532468</c:v>
                </c:pt>
                <c:pt idx="14">
                  <c:v>25.984642060936338</c:v>
                </c:pt>
                <c:pt idx="15">
                  <c:v>25.274406460035781</c:v>
                </c:pt>
                <c:pt idx="16">
                  <c:v>24.187213615535676</c:v>
                </c:pt>
                <c:pt idx="17">
                  <c:v>23.476350179252918</c:v>
                </c:pt>
                <c:pt idx="18">
                  <c:v>22.645591682192439</c:v>
                </c:pt>
                <c:pt idx="19">
                  <c:v>21.359405260198663</c:v>
                </c:pt>
                <c:pt idx="20">
                  <c:v>21.262286601138126</c:v>
                </c:pt>
                <c:pt idx="21">
                  <c:v>21.288798920377868</c:v>
                </c:pt>
                <c:pt idx="22">
                  <c:v>21.192052980132452</c:v>
                </c:pt>
                <c:pt idx="23">
                  <c:v>21.423510466988727</c:v>
                </c:pt>
                <c:pt idx="24">
                  <c:v>21.292503738378517</c:v>
                </c:pt>
                <c:pt idx="25">
                  <c:v>22.849119223895837</c:v>
                </c:pt>
                <c:pt idx="26">
                  <c:v>23.433499528365449</c:v>
                </c:pt>
                <c:pt idx="27">
                  <c:v>24.758888728947746</c:v>
                </c:pt>
                <c:pt idx="28">
                  <c:v>27.426257068622956</c:v>
                </c:pt>
                <c:pt idx="29">
                  <c:v>30.336175004021232</c:v>
                </c:pt>
                <c:pt idx="30">
                  <c:v>32.103081050321109</c:v>
                </c:pt>
                <c:pt idx="31">
                  <c:v>34.530363343779115</c:v>
                </c:pt>
                <c:pt idx="32">
                  <c:v>38.116831154974662</c:v>
                </c:pt>
                <c:pt idx="33">
                  <c:v>40.477522850214513</c:v>
                </c:pt>
                <c:pt idx="34">
                  <c:v>44.795987267290442</c:v>
                </c:pt>
                <c:pt idx="35">
                  <c:v>48.08236557041085</c:v>
                </c:pt>
                <c:pt idx="36">
                  <c:v>52.827711573419514</c:v>
                </c:pt>
                <c:pt idx="37">
                  <c:v>58.564672013160603</c:v>
                </c:pt>
                <c:pt idx="38">
                  <c:v>61.79674228040372</c:v>
                </c:pt>
                <c:pt idx="39">
                  <c:v>68.993618065783011</c:v>
                </c:pt>
                <c:pt idx="40">
                  <c:v>73.906268728275194</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2016_Year 12 or equivalent_Female</c:v>
                </c:pt>
              </c:strCache>
            </c:strRef>
          </c:tx>
          <c:spPr>
            <a:ln w="28575">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21.450514224656072</c:v>
                </c:pt>
                <c:pt idx="1">
                  <c:v>22.151691643217067</c:v>
                </c:pt>
                <c:pt idx="2">
                  <c:v>23.941754148323739</c:v>
                </c:pt>
                <c:pt idx="3">
                  <c:v>25.09745933593225</c:v>
                </c:pt>
                <c:pt idx="4">
                  <c:v>26.527320384434439</c:v>
                </c:pt>
                <c:pt idx="5">
                  <c:v>28.107967817285232</c:v>
                </c:pt>
                <c:pt idx="6">
                  <c:v>28.302382046066015</c:v>
                </c:pt>
                <c:pt idx="7">
                  <c:v>28.533053790211621</c:v>
                </c:pt>
                <c:pt idx="8">
                  <c:v>28.832380576910442</c:v>
                </c:pt>
                <c:pt idx="9">
                  <c:v>28.283953854221291</c:v>
                </c:pt>
                <c:pt idx="10">
                  <c:v>28.376711884208476</c:v>
                </c:pt>
                <c:pt idx="11">
                  <c:v>27.924233548135131</c:v>
                </c:pt>
                <c:pt idx="12">
                  <c:v>27.142198511493117</c:v>
                </c:pt>
                <c:pt idx="13">
                  <c:v>25.79875714016697</c:v>
                </c:pt>
                <c:pt idx="14">
                  <c:v>25.974025974025974</c:v>
                </c:pt>
                <c:pt idx="15">
                  <c:v>24.17824466282616</c:v>
                </c:pt>
                <c:pt idx="16">
                  <c:v>23.987826748546276</c:v>
                </c:pt>
                <c:pt idx="17">
                  <c:v>22.667470672075432</c:v>
                </c:pt>
                <c:pt idx="18">
                  <c:v>22.694108679080909</c:v>
                </c:pt>
                <c:pt idx="19">
                  <c:v>21.283747153854495</c:v>
                </c:pt>
                <c:pt idx="20">
                  <c:v>21.494893221912722</c:v>
                </c:pt>
                <c:pt idx="21">
                  <c:v>22.506973500697349</c:v>
                </c:pt>
                <c:pt idx="22">
                  <c:v>21.908041810162526</c:v>
                </c:pt>
                <c:pt idx="23">
                  <c:v>22.029952177196073</c:v>
                </c:pt>
                <c:pt idx="24">
                  <c:v>22.201359663321462</c:v>
                </c:pt>
                <c:pt idx="25">
                  <c:v>22.788802733604943</c:v>
                </c:pt>
                <c:pt idx="26">
                  <c:v>23.888465006589442</c:v>
                </c:pt>
                <c:pt idx="27">
                  <c:v>25.152157560008206</c:v>
                </c:pt>
                <c:pt idx="28">
                  <c:v>25.696202531645568</c:v>
                </c:pt>
                <c:pt idx="29">
                  <c:v>26.989275784456506</c:v>
                </c:pt>
                <c:pt idx="30">
                  <c:v>29.034615640156801</c:v>
                </c:pt>
                <c:pt idx="31">
                  <c:v>32.476699561403507</c:v>
                </c:pt>
                <c:pt idx="32">
                  <c:v>34.758130231869025</c:v>
                </c:pt>
                <c:pt idx="33">
                  <c:v>37.969026889590879</c:v>
                </c:pt>
                <c:pt idx="34">
                  <c:v>42.522303325223035</c:v>
                </c:pt>
                <c:pt idx="35">
                  <c:v>45.817475099198319</c:v>
                </c:pt>
                <c:pt idx="36">
                  <c:v>50.094145840465593</c:v>
                </c:pt>
                <c:pt idx="37">
                  <c:v>55.307509044383657</c:v>
                </c:pt>
                <c:pt idx="38">
                  <c:v>57.700770077007704</c:v>
                </c:pt>
                <c:pt idx="39">
                  <c:v>64.044300171854118</c:v>
                </c:pt>
                <c:pt idx="40">
                  <c:v>71.309408341416102</c:v>
                </c:pt>
              </c:numCache>
            </c:numRef>
          </c:val>
          <c:smooth val="0"/>
          <c:extLst>
            <c:ext xmlns:c16="http://schemas.microsoft.com/office/drawing/2014/chart" uri="{C3380CC4-5D6E-409C-BE32-E72D297353CC}">
              <c16:uniqueId val="{00000008-E303-476E-B1D1-34916A464221}"/>
            </c:ext>
          </c:extLst>
        </c:ser>
        <c:ser>
          <c:idx val="3"/>
          <c:order val="3"/>
          <c:tx>
            <c:strRef>
              <c:f>Sheet1!$E$1</c:f>
              <c:strCache>
                <c:ptCount val="1"/>
                <c:pt idx="0">
                  <c:v>2006_Advanced Diploma and Diploma Level_Female</c:v>
                </c:pt>
              </c:strCache>
            </c:strRef>
          </c:tx>
          <c:spPr>
            <a:ln>
              <a:solidFill>
                <a:srgbClr val="D4582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11.472438426271458</c:v>
                </c:pt>
                <c:pt idx="1">
                  <c:v>13.302413829450828</c:v>
                </c:pt>
                <c:pt idx="2">
                  <c:v>14.831646354059078</c:v>
                </c:pt>
                <c:pt idx="3">
                  <c:v>16.767117873727891</c:v>
                </c:pt>
                <c:pt idx="4">
                  <c:v>18.599056167298972</c:v>
                </c:pt>
                <c:pt idx="5">
                  <c:v>20.716220792414493</c:v>
                </c:pt>
                <c:pt idx="6">
                  <c:v>21.044228005748042</c:v>
                </c:pt>
                <c:pt idx="7">
                  <c:v>23.332824660460858</c:v>
                </c:pt>
                <c:pt idx="8">
                  <c:v>23.17526386204846</c:v>
                </c:pt>
                <c:pt idx="9">
                  <c:v>23.305704534373476</c:v>
                </c:pt>
                <c:pt idx="10">
                  <c:v>22.696884610242012</c:v>
                </c:pt>
                <c:pt idx="11">
                  <c:v>22.259372554599132</c:v>
                </c:pt>
                <c:pt idx="12">
                  <c:v>21.516172990030839</c:v>
                </c:pt>
                <c:pt idx="13">
                  <c:v>21.148904006046862</c:v>
                </c:pt>
                <c:pt idx="14">
                  <c:v>19.442304729625636</c:v>
                </c:pt>
                <c:pt idx="15">
                  <c:v>18.242239424505435</c:v>
                </c:pt>
                <c:pt idx="16">
                  <c:v>17.412398921832885</c:v>
                </c:pt>
                <c:pt idx="17">
                  <c:v>16.120754716981132</c:v>
                </c:pt>
                <c:pt idx="18">
                  <c:v>15.385180289344202</c:v>
                </c:pt>
                <c:pt idx="19">
                  <c:v>14.358749634823255</c:v>
                </c:pt>
                <c:pt idx="20">
                  <c:v>13.990563340005719</c:v>
                </c:pt>
                <c:pt idx="21">
                  <c:v>13.137114142139268</c:v>
                </c:pt>
                <c:pt idx="22">
                  <c:v>13.469006184380843</c:v>
                </c:pt>
                <c:pt idx="23">
                  <c:v>13.097958281123313</c:v>
                </c:pt>
                <c:pt idx="24">
                  <c:v>13.488094349481226</c:v>
                </c:pt>
                <c:pt idx="25">
                  <c:v>13.733119707026779</c:v>
                </c:pt>
                <c:pt idx="26">
                  <c:v>14.952897972217787</c:v>
                </c:pt>
                <c:pt idx="27">
                  <c:v>15.876698707325158</c:v>
                </c:pt>
                <c:pt idx="28">
                  <c:v>16.453700630600729</c:v>
                </c:pt>
                <c:pt idx="29">
                  <c:v>18.79488526887371</c:v>
                </c:pt>
                <c:pt idx="30">
                  <c:v>22.318103369970025</c:v>
                </c:pt>
                <c:pt idx="31">
                  <c:v>25.39563629553329</c:v>
                </c:pt>
                <c:pt idx="32">
                  <c:v>27.974309307778572</c:v>
                </c:pt>
                <c:pt idx="33">
                  <c:v>32.294706127553148</c:v>
                </c:pt>
                <c:pt idx="34">
                  <c:v>38.611304261448296</c:v>
                </c:pt>
                <c:pt idx="35">
                  <c:v>42.776594411727856</c:v>
                </c:pt>
                <c:pt idx="36">
                  <c:v>47.093634928984741</c:v>
                </c:pt>
                <c:pt idx="37">
                  <c:v>52.580951090638123</c:v>
                </c:pt>
                <c:pt idx="38">
                  <c:v>59.55393862701677</c:v>
                </c:pt>
                <c:pt idx="39">
                  <c:v>66.639491276699815</c:v>
                </c:pt>
                <c:pt idx="40">
                  <c:v>71.361161524500901</c:v>
                </c:pt>
              </c:numCache>
            </c:numRef>
          </c:val>
          <c:smooth val="0"/>
          <c:extLst>
            <c:ext xmlns:c16="http://schemas.microsoft.com/office/drawing/2014/chart" uri="{C3380CC4-5D6E-409C-BE32-E72D297353CC}">
              <c16:uniqueId val="{0000002D-C493-1446-B4EE-AB44F2F08FC4}"/>
            </c:ext>
          </c:extLst>
        </c:ser>
        <c:ser>
          <c:idx val="4"/>
          <c:order val="4"/>
          <c:tx>
            <c:strRef>
              <c:f>Sheet1!$F$1</c:f>
              <c:strCache>
                <c:ptCount val="1"/>
                <c:pt idx="0">
                  <c:v>2011_Advanced Diploma and Diploma Level_Female</c:v>
                </c:pt>
              </c:strCache>
            </c:strRef>
          </c:tx>
          <c:spPr>
            <a:ln>
              <a:solidFill>
                <a:srgbClr val="D4582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11.846749892380542</c:v>
                </c:pt>
                <c:pt idx="1">
                  <c:v>13.02164787225286</c:v>
                </c:pt>
                <c:pt idx="2">
                  <c:v>13.978667094394098</c:v>
                </c:pt>
                <c:pt idx="3">
                  <c:v>15.813168261114237</c:v>
                </c:pt>
                <c:pt idx="4">
                  <c:v>17.167346938775509</c:v>
                </c:pt>
                <c:pt idx="5">
                  <c:v>18.671220622916159</c:v>
                </c:pt>
                <c:pt idx="6">
                  <c:v>20.188479974002764</c:v>
                </c:pt>
                <c:pt idx="7">
                  <c:v>20.197751375488398</c:v>
                </c:pt>
                <c:pt idx="8">
                  <c:v>20.97902097902098</c:v>
                </c:pt>
                <c:pt idx="9">
                  <c:v>21.019108280254777</c:v>
                </c:pt>
                <c:pt idx="10">
                  <c:v>21.870473825781087</c:v>
                </c:pt>
                <c:pt idx="11">
                  <c:v>20.791432675982762</c:v>
                </c:pt>
                <c:pt idx="12">
                  <c:v>20.846414667838754</c:v>
                </c:pt>
                <c:pt idx="13">
                  <c:v>19.50197238658777</c:v>
                </c:pt>
                <c:pt idx="14">
                  <c:v>19.447353112274577</c:v>
                </c:pt>
                <c:pt idx="15">
                  <c:v>17.706427105861476</c:v>
                </c:pt>
                <c:pt idx="16">
                  <c:v>16.867828051608299</c:v>
                </c:pt>
                <c:pt idx="17">
                  <c:v>16.47720473854254</c:v>
                </c:pt>
                <c:pt idx="18">
                  <c:v>15.345721147768929</c:v>
                </c:pt>
                <c:pt idx="19">
                  <c:v>14.139715394566624</c:v>
                </c:pt>
                <c:pt idx="20">
                  <c:v>13.393205778992581</c:v>
                </c:pt>
                <c:pt idx="21">
                  <c:v>13.344529130603281</c:v>
                </c:pt>
                <c:pt idx="22">
                  <c:v>13.681368136813681</c:v>
                </c:pt>
                <c:pt idx="23">
                  <c:v>13.158227048869806</c:v>
                </c:pt>
                <c:pt idx="24">
                  <c:v>13.45934288976278</c:v>
                </c:pt>
                <c:pt idx="25">
                  <c:v>13.92294765668762</c:v>
                </c:pt>
                <c:pt idx="26">
                  <c:v>13.210713133268797</c:v>
                </c:pt>
                <c:pt idx="27">
                  <c:v>14.598062319979052</c:v>
                </c:pt>
                <c:pt idx="28">
                  <c:v>15.094977354153992</c:v>
                </c:pt>
                <c:pt idx="29">
                  <c:v>16.577171967506541</c:v>
                </c:pt>
                <c:pt idx="30">
                  <c:v>18.828841743119266</c:v>
                </c:pt>
                <c:pt idx="31">
                  <c:v>21.799412252279406</c:v>
                </c:pt>
                <c:pt idx="32">
                  <c:v>24.180165942315291</c:v>
                </c:pt>
                <c:pt idx="33">
                  <c:v>27.029623698959167</c:v>
                </c:pt>
                <c:pt idx="34">
                  <c:v>31.585190205879861</c:v>
                </c:pt>
                <c:pt idx="35">
                  <c:v>36.083289404322613</c:v>
                </c:pt>
                <c:pt idx="36">
                  <c:v>41.016668201491854</c:v>
                </c:pt>
                <c:pt idx="37">
                  <c:v>45.084100921105325</c:v>
                </c:pt>
                <c:pt idx="38">
                  <c:v>50.647300284180609</c:v>
                </c:pt>
                <c:pt idx="39">
                  <c:v>58.704253214638975</c:v>
                </c:pt>
                <c:pt idx="40">
                  <c:v>65.680473372781066</c:v>
                </c:pt>
              </c:numCache>
            </c:numRef>
          </c:val>
          <c:smooth val="0"/>
          <c:extLst>
            <c:ext xmlns:c16="http://schemas.microsoft.com/office/drawing/2014/chart" uri="{C3380CC4-5D6E-409C-BE32-E72D297353CC}">
              <c16:uniqueId val="{0000002E-C493-1446-B4EE-AB44F2F08FC4}"/>
            </c:ext>
          </c:extLst>
        </c:ser>
        <c:ser>
          <c:idx val="5"/>
          <c:order val="5"/>
          <c:tx>
            <c:strRef>
              <c:f>Sheet1!$G$1</c:f>
              <c:strCache>
                <c:ptCount val="1"/>
                <c:pt idx="0">
                  <c:v>2016_Advanced Diploma and Diploma Level_Female</c:v>
                </c:pt>
              </c:strCache>
            </c:strRef>
          </c:tx>
          <c:spPr>
            <a:ln>
              <a:solidFill>
                <a:srgbClr val="D4582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Sheet1!$G$2:$G$42</c:f>
              <c:numCache>
                <c:formatCode>General</c:formatCode>
                <c:ptCount val="41"/>
                <c:pt idx="0">
                  <c:v>12.886108031047046</c:v>
                </c:pt>
                <c:pt idx="1">
                  <c:v>13.850331925165962</c:v>
                </c:pt>
                <c:pt idx="2">
                  <c:v>15.065968895113143</c:v>
                </c:pt>
                <c:pt idx="3">
                  <c:v>16.336877684670092</c:v>
                </c:pt>
                <c:pt idx="4">
                  <c:v>17.471771230039419</c:v>
                </c:pt>
                <c:pt idx="5">
                  <c:v>17.989182309895003</c:v>
                </c:pt>
                <c:pt idx="6">
                  <c:v>18.846581777722832</c:v>
                </c:pt>
                <c:pt idx="7">
                  <c:v>19.277108433734941</c:v>
                </c:pt>
                <c:pt idx="8">
                  <c:v>19.583207490184236</c:v>
                </c:pt>
                <c:pt idx="9">
                  <c:v>19.547980270962103</c:v>
                </c:pt>
                <c:pt idx="10">
                  <c:v>19.247566758173196</c:v>
                </c:pt>
                <c:pt idx="11">
                  <c:v>19.2256256766223</c:v>
                </c:pt>
                <c:pt idx="12">
                  <c:v>18.442985225407249</c:v>
                </c:pt>
                <c:pt idx="13">
                  <c:v>18.197078023002799</c:v>
                </c:pt>
                <c:pt idx="14">
                  <c:v>17.921533393231506</c:v>
                </c:pt>
                <c:pt idx="15">
                  <c:v>16.921855506408075</c:v>
                </c:pt>
                <c:pt idx="16">
                  <c:v>16.125991238285366</c:v>
                </c:pt>
                <c:pt idx="17">
                  <c:v>15.464463510221375</c:v>
                </c:pt>
                <c:pt idx="18">
                  <c:v>14.651995640213837</c:v>
                </c:pt>
                <c:pt idx="19">
                  <c:v>14.370136905348174</c:v>
                </c:pt>
                <c:pt idx="20">
                  <c:v>13.582602060282335</c:v>
                </c:pt>
                <c:pt idx="21">
                  <c:v>13.756047873694932</c:v>
                </c:pt>
                <c:pt idx="22">
                  <c:v>13.980872069107363</c:v>
                </c:pt>
                <c:pt idx="23">
                  <c:v>13.5651798250351</c:v>
                </c:pt>
                <c:pt idx="24">
                  <c:v>13.527159740331799</c:v>
                </c:pt>
                <c:pt idx="25">
                  <c:v>13.573921855646887</c:v>
                </c:pt>
                <c:pt idx="26">
                  <c:v>14.235490749812691</c:v>
                </c:pt>
                <c:pt idx="27">
                  <c:v>14.71909489213022</c:v>
                </c:pt>
                <c:pt idx="28">
                  <c:v>15.525011266336188</c:v>
                </c:pt>
                <c:pt idx="29">
                  <c:v>16.451705359701922</c:v>
                </c:pt>
                <c:pt idx="30">
                  <c:v>17.600720234076075</c:v>
                </c:pt>
                <c:pt idx="31">
                  <c:v>20.047323277136943</c:v>
                </c:pt>
                <c:pt idx="32">
                  <c:v>21.960569550930998</c:v>
                </c:pt>
                <c:pt idx="33">
                  <c:v>25.628109452736318</c:v>
                </c:pt>
                <c:pt idx="34">
                  <c:v>28.761668516221686</c:v>
                </c:pt>
                <c:pt idx="35">
                  <c:v>32.825370675453051</c:v>
                </c:pt>
                <c:pt idx="36">
                  <c:v>37.526866313225391</c:v>
                </c:pt>
                <c:pt idx="37">
                  <c:v>42.057979767476972</c:v>
                </c:pt>
                <c:pt idx="38">
                  <c:v>46.966309459563639</c:v>
                </c:pt>
                <c:pt idx="39">
                  <c:v>53.391376451077946</c:v>
                </c:pt>
                <c:pt idx="40">
                  <c:v>61.578672242550965</c:v>
                </c:pt>
              </c:numCache>
            </c:numRef>
          </c:val>
          <c:smooth val="0"/>
          <c:extLst>
            <c:ext xmlns:c16="http://schemas.microsoft.com/office/drawing/2014/chart" uri="{C3380CC4-5D6E-409C-BE32-E72D297353CC}">
              <c16:uniqueId val="{0000002F-C493-1446-B4EE-AB44F2F08FC4}"/>
            </c:ext>
          </c:extLst>
        </c:ser>
        <c:ser>
          <c:idx val="6"/>
          <c:order val="6"/>
          <c:tx>
            <c:strRef>
              <c:f>Sheet1!$H$1</c:f>
              <c:strCache>
                <c:ptCount val="1"/>
                <c:pt idx="0">
                  <c:v>2006_Bachelor Degree Level_Female</c:v>
                </c:pt>
              </c:strCache>
            </c:strRef>
          </c:tx>
          <c:spPr>
            <a:ln>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6.4283984361484965</c:v>
                </c:pt>
                <c:pt idx="1">
                  <c:v>7.1600396207726051</c:v>
                </c:pt>
                <c:pt idx="2">
                  <c:v>8.7885813650195619</c:v>
                </c:pt>
                <c:pt idx="3">
                  <c:v>10.041638783552681</c:v>
                </c:pt>
                <c:pt idx="4">
                  <c:v>11.654654766794877</c:v>
                </c:pt>
                <c:pt idx="5">
                  <c:v>13.356969440055494</c:v>
                </c:pt>
                <c:pt idx="6">
                  <c:v>14.79457218243498</c:v>
                </c:pt>
                <c:pt idx="7">
                  <c:v>16.744151723120066</c:v>
                </c:pt>
                <c:pt idx="8">
                  <c:v>18.189686260367832</c:v>
                </c:pt>
                <c:pt idx="9">
                  <c:v>18.631680273806552</c:v>
                </c:pt>
                <c:pt idx="10">
                  <c:v>19.265411590992986</c:v>
                </c:pt>
                <c:pt idx="11">
                  <c:v>18.8918862834613</c:v>
                </c:pt>
                <c:pt idx="12">
                  <c:v>18.822645511998939</c:v>
                </c:pt>
                <c:pt idx="13">
                  <c:v>17.781504551988501</c:v>
                </c:pt>
                <c:pt idx="14">
                  <c:v>16.489661895233699</c:v>
                </c:pt>
                <c:pt idx="15">
                  <c:v>15.979704990061721</c:v>
                </c:pt>
                <c:pt idx="16">
                  <c:v>14.778879656928437</c:v>
                </c:pt>
                <c:pt idx="17">
                  <c:v>13.832035881837397</c:v>
                </c:pt>
                <c:pt idx="18">
                  <c:v>12.469386691678391</c:v>
                </c:pt>
                <c:pt idx="19">
                  <c:v>12.074108965300676</c:v>
                </c:pt>
                <c:pt idx="20">
                  <c:v>11.457460184409053</c:v>
                </c:pt>
                <c:pt idx="21">
                  <c:v>11.045859804601998</c:v>
                </c:pt>
                <c:pt idx="22">
                  <c:v>10.177299266163159</c:v>
                </c:pt>
                <c:pt idx="23">
                  <c:v>9.9519860323003062</c:v>
                </c:pt>
                <c:pt idx="24">
                  <c:v>10.771306498763211</c:v>
                </c:pt>
                <c:pt idx="25">
                  <c:v>10.73708647707487</c:v>
                </c:pt>
                <c:pt idx="26">
                  <c:v>11.774104344619923</c:v>
                </c:pt>
                <c:pt idx="27">
                  <c:v>12.172774869109947</c:v>
                </c:pt>
                <c:pt idx="28">
                  <c:v>13.665562242207045</c:v>
                </c:pt>
                <c:pt idx="29">
                  <c:v>14.739469106859261</c:v>
                </c:pt>
                <c:pt idx="30">
                  <c:v>18.427712749130023</c:v>
                </c:pt>
                <c:pt idx="31">
                  <c:v>21.330756952028899</c:v>
                </c:pt>
                <c:pt idx="32">
                  <c:v>24.221834542282618</c:v>
                </c:pt>
                <c:pt idx="33">
                  <c:v>27.345685128306748</c:v>
                </c:pt>
                <c:pt idx="34">
                  <c:v>31.741813004271474</c:v>
                </c:pt>
                <c:pt idx="35">
                  <c:v>37.075909201855019</c:v>
                </c:pt>
                <c:pt idx="36">
                  <c:v>42.414572530248634</c:v>
                </c:pt>
                <c:pt idx="37">
                  <c:v>48.194867333623314</c:v>
                </c:pt>
                <c:pt idx="38">
                  <c:v>54.714784633294528</c:v>
                </c:pt>
                <c:pt idx="39">
                  <c:v>60.869565217391305</c:v>
                </c:pt>
                <c:pt idx="40">
                  <c:v>66.236691236691243</c:v>
                </c:pt>
              </c:numCache>
            </c:numRef>
          </c:val>
          <c:smooth val="0"/>
          <c:extLst>
            <c:ext xmlns:c16="http://schemas.microsoft.com/office/drawing/2014/chart" uri="{C3380CC4-5D6E-409C-BE32-E72D297353CC}">
              <c16:uniqueId val="{00000030-C493-1446-B4EE-AB44F2F08FC4}"/>
            </c:ext>
          </c:extLst>
        </c:ser>
        <c:ser>
          <c:idx val="7"/>
          <c:order val="7"/>
          <c:tx>
            <c:strRef>
              <c:f>Sheet1!$I$1</c:f>
              <c:strCache>
                <c:ptCount val="1"/>
                <c:pt idx="0">
                  <c:v>2011_Bachelor Degree Level_Female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6.8240548731855162</c:v>
                </c:pt>
                <c:pt idx="1">
                  <c:v>7.1052794454416039</c:v>
                </c:pt>
                <c:pt idx="2">
                  <c:v>7.5976669299471418</c:v>
                </c:pt>
                <c:pt idx="3">
                  <c:v>8.7875048903066606</c:v>
                </c:pt>
                <c:pt idx="4">
                  <c:v>10.310777246016841</c:v>
                </c:pt>
                <c:pt idx="5">
                  <c:v>11.826701490244277</c:v>
                </c:pt>
                <c:pt idx="6">
                  <c:v>14.289740698985344</c:v>
                </c:pt>
                <c:pt idx="7">
                  <c:v>15.349705494222537</c:v>
                </c:pt>
                <c:pt idx="8">
                  <c:v>16.314357814701932</c:v>
                </c:pt>
                <c:pt idx="9">
                  <c:v>17.273115734805902</c:v>
                </c:pt>
                <c:pt idx="10">
                  <c:v>17.531433219236114</c:v>
                </c:pt>
                <c:pt idx="11">
                  <c:v>17.591756164475225</c:v>
                </c:pt>
                <c:pt idx="12">
                  <c:v>17.28029294274301</c:v>
                </c:pt>
                <c:pt idx="13">
                  <c:v>16.905547030591922</c:v>
                </c:pt>
                <c:pt idx="14">
                  <c:v>16.217002164851852</c:v>
                </c:pt>
                <c:pt idx="15">
                  <c:v>15.723165352225639</c:v>
                </c:pt>
                <c:pt idx="16">
                  <c:v>15.01867431244577</c:v>
                </c:pt>
                <c:pt idx="17">
                  <c:v>14.299416513468149</c:v>
                </c:pt>
                <c:pt idx="18">
                  <c:v>13.235937363310297</c:v>
                </c:pt>
                <c:pt idx="19">
                  <c:v>12.539623345142644</c:v>
                </c:pt>
                <c:pt idx="20">
                  <c:v>11.701161512356006</c:v>
                </c:pt>
                <c:pt idx="21">
                  <c:v>11.306792955453604</c:v>
                </c:pt>
                <c:pt idx="22">
                  <c:v>11.245699888560493</c:v>
                </c:pt>
                <c:pt idx="23">
                  <c:v>11.293843690874692</c:v>
                </c:pt>
                <c:pt idx="24">
                  <c:v>10.699404761904763</c:v>
                </c:pt>
                <c:pt idx="25">
                  <c:v>11.200716845878135</c:v>
                </c:pt>
                <c:pt idx="26">
                  <c:v>11.185935331311367</c:v>
                </c:pt>
                <c:pt idx="27">
                  <c:v>12.100667693888033</c:v>
                </c:pt>
                <c:pt idx="28">
                  <c:v>12.677940704270577</c:v>
                </c:pt>
                <c:pt idx="29">
                  <c:v>13.539876960594135</c:v>
                </c:pt>
                <c:pt idx="30">
                  <c:v>16.078024007386887</c:v>
                </c:pt>
                <c:pt idx="31">
                  <c:v>18.291433049978899</c:v>
                </c:pt>
                <c:pt idx="32">
                  <c:v>21.023129952966947</c:v>
                </c:pt>
                <c:pt idx="33">
                  <c:v>23.855000336270091</c:v>
                </c:pt>
                <c:pt idx="34">
                  <c:v>27.018170985999404</c:v>
                </c:pt>
                <c:pt idx="35">
                  <c:v>32.194315408235575</c:v>
                </c:pt>
                <c:pt idx="36">
                  <c:v>37.114510128152126</c:v>
                </c:pt>
                <c:pt idx="37">
                  <c:v>41.778508171277274</c:v>
                </c:pt>
                <c:pt idx="38">
                  <c:v>46.007935739862575</c:v>
                </c:pt>
                <c:pt idx="39">
                  <c:v>54.821428571428569</c:v>
                </c:pt>
                <c:pt idx="40">
                  <c:v>60.750935651334061</c:v>
                </c:pt>
              </c:numCache>
            </c:numRef>
          </c:val>
          <c:smooth val="0"/>
          <c:extLst>
            <c:ext xmlns:c16="http://schemas.microsoft.com/office/drawing/2014/chart" uri="{C3380CC4-5D6E-409C-BE32-E72D297353CC}">
              <c16:uniqueId val="{00000031-C493-1446-B4EE-AB44F2F08FC4}"/>
            </c:ext>
          </c:extLst>
        </c:ser>
        <c:ser>
          <c:idx val="8"/>
          <c:order val="8"/>
          <c:tx>
            <c:strRef>
              <c:f>Sheet1!$J$1</c:f>
              <c:strCache>
                <c:ptCount val="1"/>
                <c:pt idx="0">
                  <c:v>2016_Bachelor Degree Level_Female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6.9021926300080354</c:v>
                </c:pt>
                <c:pt idx="1">
                  <c:v>6.3757225433526008</c:v>
                </c:pt>
                <c:pt idx="2">
                  <c:v>7.0112108939367257</c:v>
                </c:pt>
                <c:pt idx="3">
                  <c:v>7.7199015742195609</c:v>
                </c:pt>
                <c:pt idx="4">
                  <c:v>9.0312085793469095</c:v>
                </c:pt>
                <c:pt idx="5">
                  <c:v>10.610622314460262</c:v>
                </c:pt>
                <c:pt idx="6">
                  <c:v>11.597200578018304</c:v>
                </c:pt>
                <c:pt idx="7">
                  <c:v>12.840445473591355</c:v>
                </c:pt>
                <c:pt idx="8">
                  <c:v>13.522080154722252</c:v>
                </c:pt>
                <c:pt idx="9">
                  <c:v>14.127009995654063</c:v>
                </c:pt>
                <c:pt idx="10">
                  <c:v>14.435935852616392</c:v>
                </c:pt>
                <c:pt idx="11">
                  <c:v>14.708571428571428</c:v>
                </c:pt>
                <c:pt idx="12">
                  <c:v>14.306231314848468</c:v>
                </c:pt>
                <c:pt idx="13">
                  <c:v>13.800918651033482</c:v>
                </c:pt>
                <c:pt idx="14">
                  <c:v>13.852090422946038</c:v>
                </c:pt>
                <c:pt idx="15">
                  <c:v>13.039672366899053</c:v>
                </c:pt>
                <c:pt idx="16">
                  <c:v>12.423797167599337</c:v>
                </c:pt>
                <c:pt idx="17">
                  <c:v>11.992395674260605</c:v>
                </c:pt>
                <c:pt idx="18">
                  <c:v>11.608490711358945</c:v>
                </c:pt>
                <c:pt idx="19">
                  <c:v>11.280936045086989</c:v>
                </c:pt>
                <c:pt idx="20">
                  <c:v>11.326071813058071</c:v>
                </c:pt>
                <c:pt idx="21">
                  <c:v>11.411271541686073</c:v>
                </c:pt>
                <c:pt idx="22">
                  <c:v>11.756844476688686</c:v>
                </c:pt>
                <c:pt idx="23">
                  <c:v>11.095476555063527</c:v>
                </c:pt>
                <c:pt idx="24">
                  <c:v>11.174463500044896</c:v>
                </c:pt>
                <c:pt idx="25">
                  <c:v>12.096848295506753</c:v>
                </c:pt>
                <c:pt idx="26">
                  <c:v>11.681815995767806</c:v>
                </c:pt>
                <c:pt idx="27">
                  <c:v>12.351274787535411</c:v>
                </c:pt>
                <c:pt idx="28">
                  <c:v>13.312368972746331</c:v>
                </c:pt>
                <c:pt idx="29">
                  <c:v>14.037162994726206</c:v>
                </c:pt>
                <c:pt idx="30">
                  <c:v>15.7500619885941</c:v>
                </c:pt>
                <c:pt idx="31">
                  <c:v>17.370313302516692</c:v>
                </c:pt>
                <c:pt idx="32">
                  <c:v>19.889185092258639</c:v>
                </c:pt>
                <c:pt idx="33">
                  <c:v>22.675995227248073</c:v>
                </c:pt>
                <c:pt idx="34">
                  <c:v>25.890418594281254</c:v>
                </c:pt>
                <c:pt idx="35">
                  <c:v>30.152805319024846</c:v>
                </c:pt>
                <c:pt idx="36">
                  <c:v>36.285043843398789</c:v>
                </c:pt>
                <c:pt idx="37">
                  <c:v>39.934853420195438</c:v>
                </c:pt>
                <c:pt idx="38">
                  <c:v>45.077577921186325</c:v>
                </c:pt>
                <c:pt idx="39">
                  <c:v>50.360306260321273</c:v>
                </c:pt>
                <c:pt idx="40">
                  <c:v>59.462254395036197</c:v>
                </c:pt>
              </c:numCache>
            </c:numRef>
          </c:val>
          <c:smooth val="0"/>
          <c:extLst>
            <c:ext xmlns:c16="http://schemas.microsoft.com/office/drawing/2014/chart" uri="{C3380CC4-5D6E-409C-BE32-E72D297353CC}">
              <c16:uniqueId val="{00000032-C493-1446-B4EE-AB44F2F08FC4}"/>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max val="8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1656174097119"/>
          <c:h val="0.88585331000291634"/>
        </c:manualLayout>
      </c:layout>
      <c:lineChart>
        <c:grouping val="standard"/>
        <c:varyColors val="0"/>
        <c:ser>
          <c:idx val="0"/>
          <c:order val="0"/>
          <c:tx>
            <c:strRef>
              <c:f>Sheet1!$B$1</c:f>
              <c:strCache>
                <c:ptCount val="1"/>
                <c:pt idx="0">
                  <c:v>2006_Year 12 or equivalent_Female</c:v>
                </c:pt>
              </c:strCache>
            </c:strRef>
          </c:tx>
          <c:spPr>
            <a:ln w="38100">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21.597702496776463</c:v>
                </c:pt>
                <c:pt idx="1">
                  <c:v>22.943310927368984</c:v>
                </c:pt>
                <c:pt idx="2">
                  <c:v>25.458581610001168</c:v>
                </c:pt>
                <c:pt idx="3">
                  <c:v>27.267024067525949</c:v>
                </c:pt>
                <c:pt idx="4">
                  <c:v>29.126417471650566</c:v>
                </c:pt>
                <c:pt idx="5">
                  <c:v>30.416625236153923</c:v>
                </c:pt>
                <c:pt idx="6">
                  <c:v>30.691787717532002</c:v>
                </c:pt>
                <c:pt idx="7">
                  <c:v>30.535162287480681</c:v>
                </c:pt>
                <c:pt idx="8">
                  <c:v>31.236970118137595</c:v>
                </c:pt>
                <c:pt idx="9">
                  <c:v>30.114487222839475</c:v>
                </c:pt>
                <c:pt idx="10">
                  <c:v>30.596979595701367</c:v>
                </c:pt>
                <c:pt idx="11">
                  <c:v>29.472683081475218</c:v>
                </c:pt>
                <c:pt idx="12">
                  <c:v>29.341657207718502</c:v>
                </c:pt>
                <c:pt idx="13">
                  <c:v>27.65273311897106</c:v>
                </c:pt>
                <c:pt idx="14">
                  <c:v>26.116710215254447</c:v>
                </c:pt>
                <c:pt idx="15">
                  <c:v>25.004806151874398</c:v>
                </c:pt>
                <c:pt idx="16">
                  <c:v>24.305084745762713</c:v>
                </c:pt>
                <c:pt idx="17">
                  <c:v>22.867796610169492</c:v>
                </c:pt>
                <c:pt idx="18">
                  <c:v>23.394614189539098</c:v>
                </c:pt>
                <c:pt idx="19">
                  <c:v>21.53272739161708</c:v>
                </c:pt>
                <c:pt idx="20">
                  <c:v>21.306427307868702</c:v>
                </c:pt>
                <c:pt idx="21">
                  <c:v>21.638383425339057</c:v>
                </c:pt>
                <c:pt idx="22">
                  <c:v>22.109164910240569</c:v>
                </c:pt>
                <c:pt idx="23">
                  <c:v>23.230985037406484</c:v>
                </c:pt>
                <c:pt idx="24">
                  <c:v>23.779088823336611</c:v>
                </c:pt>
                <c:pt idx="25">
                  <c:v>24.26757407253714</c:v>
                </c:pt>
                <c:pt idx="26">
                  <c:v>26.699991381539256</c:v>
                </c:pt>
                <c:pt idx="27">
                  <c:v>28.127540420919519</c:v>
                </c:pt>
                <c:pt idx="28">
                  <c:v>29.470962976641122</c:v>
                </c:pt>
                <c:pt idx="29">
                  <c:v>32.179186228482003</c:v>
                </c:pt>
                <c:pt idx="30">
                  <c:v>36.492559672425848</c:v>
                </c:pt>
                <c:pt idx="31">
                  <c:v>38.80643487285937</c:v>
                </c:pt>
                <c:pt idx="32">
                  <c:v>42.678702634617402</c:v>
                </c:pt>
                <c:pt idx="33">
                  <c:v>46.59411527609835</c:v>
                </c:pt>
                <c:pt idx="34">
                  <c:v>49.773399014778327</c:v>
                </c:pt>
                <c:pt idx="35">
                  <c:v>54.606768637841746</c:v>
                </c:pt>
                <c:pt idx="36">
                  <c:v>58.77698806490546</c:v>
                </c:pt>
                <c:pt idx="37">
                  <c:v>64.503976559229798</c:v>
                </c:pt>
                <c:pt idx="38">
                  <c:v>71.498268807050678</c:v>
                </c:pt>
                <c:pt idx="39">
                  <c:v>76.046660274848193</c:v>
                </c:pt>
                <c:pt idx="40">
                  <c:v>80.572109654350413</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2011_Year 12 or equivalent_Female</c:v>
                </c:pt>
              </c:strCache>
            </c:strRef>
          </c:tx>
          <c:spPr>
            <a:ln w="28575">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22.29746070133011</c:v>
                </c:pt>
                <c:pt idx="1">
                  <c:v>24.048587841072283</c:v>
                </c:pt>
                <c:pt idx="2">
                  <c:v>25.57043650793651</c:v>
                </c:pt>
                <c:pt idx="3">
                  <c:v>27.110866372980912</c:v>
                </c:pt>
                <c:pt idx="4">
                  <c:v>29.050996698055521</c:v>
                </c:pt>
                <c:pt idx="5">
                  <c:v>28.87936097732879</c:v>
                </c:pt>
                <c:pt idx="6">
                  <c:v>29.591346153846153</c:v>
                </c:pt>
                <c:pt idx="7">
                  <c:v>30.41762384402427</c:v>
                </c:pt>
                <c:pt idx="8">
                  <c:v>30.98783676253268</c:v>
                </c:pt>
                <c:pt idx="9">
                  <c:v>30.426766444335989</c:v>
                </c:pt>
                <c:pt idx="10">
                  <c:v>29.840086943021269</c:v>
                </c:pt>
                <c:pt idx="11">
                  <c:v>28.93171427166806</c:v>
                </c:pt>
                <c:pt idx="12">
                  <c:v>27.589326096788785</c:v>
                </c:pt>
                <c:pt idx="13">
                  <c:v>27.780032467532468</c:v>
                </c:pt>
                <c:pt idx="14">
                  <c:v>25.984642060936338</c:v>
                </c:pt>
                <c:pt idx="15">
                  <c:v>25.274406460035781</c:v>
                </c:pt>
                <c:pt idx="16">
                  <c:v>24.187213615535676</c:v>
                </c:pt>
                <c:pt idx="17">
                  <c:v>23.476350179252918</c:v>
                </c:pt>
                <c:pt idx="18">
                  <c:v>22.645591682192439</c:v>
                </c:pt>
                <c:pt idx="19">
                  <c:v>21.359405260198663</c:v>
                </c:pt>
                <c:pt idx="20">
                  <c:v>21.262286601138126</c:v>
                </c:pt>
                <c:pt idx="21">
                  <c:v>21.288798920377868</c:v>
                </c:pt>
                <c:pt idx="22">
                  <c:v>21.192052980132452</c:v>
                </c:pt>
                <c:pt idx="23">
                  <c:v>21.423510466988727</c:v>
                </c:pt>
                <c:pt idx="24">
                  <c:v>21.292503738378517</c:v>
                </c:pt>
                <c:pt idx="25">
                  <c:v>22.849119223895837</c:v>
                </c:pt>
                <c:pt idx="26">
                  <c:v>23.433499528365449</c:v>
                </c:pt>
                <c:pt idx="27">
                  <c:v>24.758888728947746</c:v>
                </c:pt>
                <c:pt idx="28">
                  <c:v>27.426257068622956</c:v>
                </c:pt>
                <c:pt idx="29">
                  <c:v>30.336175004021232</c:v>
                </c:pt>
                <c:pt idx="30">
                  <c:v>32.103081050321109</c:v>
                </c:pt>
                <c:pt idx="31">
                  <c:v>34.530363343779115</c:v>
                </c:pt>
                <c:pt idx="32">
                  <c:v>38.116831154974662</c:v>
                </c:pt>
                <c:pt idx="33">
                  <c:v>40.477522850214513</c:v>
                </c:pt>
                <c:pt idx="34">
                  <c:v>44.795987267290442</c:v>
                </c:pt>
                <c:pt idx="35">
                  <c:v>48.08236557041085</c:v>
                </c:pt>
                <c:pt idx="36">
                  <c:v>52.827711573419514</c:v>
                </c:pt>
                <c:pt idx="37">
                  <c:v>58.564672013160603</c:v>
                </c:pt>
                <c:pt idx="38">
                  <c:v>61.79674228040372</c:v>
                </c:pt>
                <c:pt idx="39">
                  <c:v>68.993618065783011</c:v>
                </c:pt>
                <c:pt idx="40">
                  <c:v>73.906268728275194</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2016_Year 12 or equivalent_Female</c:v>
                </c:pt>
              </c:strCache>
            </c:strRef>
          </c:tx>
          <c:spPr>
            <a:ln w="28575">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21.450514224656072</c:v>
                </c:pt>
                <c:pt idx="1">
                  <c:v>22.151691643217067</c:v>
                </c:pt>
                <c:pt idx="2">
                  <c:v>23.941754148323739</c:v>
                </c:pt>
                <c:pt idx="3">
                  <c:v>25.09745933593225</c:v>
                </c:pt>
                <c:pt idx="4">
                  <c:v>26.527320384434439</c:v>
                </c:pt>
                <c:pt idx="5">
                  <c:v>28.107967817285232</c:v>
                </c:pt>
                <c:pt idx="6">
                  <c:v>28.302382046066015</c:v>
                </c:pt>
                <c:pt idx="7">
                  <c:v>28.533053790211621</c:v>
                </c:pt>
                <c:pt idx="8">
                  <c:v>28.832380576910442</c:v>
                </c:pt>
                <c:pt idx="9">
                  <c:v>28.283953854221291</c:v>
                </c:pt>
                <c:pt idx="10">
                  <c:v>28.376711884208476</c:v>
                </c:pt>
                <c:pt idx="11">
                  <c:v>27.924233548135131</c:v>
                </c:pt>
                <c:pt idx="12">
                  <c:v>27.142198511493117</c:v>
                </c:pt>
                <c:pt idx="13">
                  <c:v>25.79875714016697</c:v>
                </c:pt>
                <c:pt idx="14">
                  <c:v>25.974025974025974</c:v>
                </c:pt>
                <c:pt idx="15">
                  <c:v>24.17824466282616</c:v>
                </c:pt>
                <c:pt idx="16">
                  <c:v>23.987826748546276</c:v>
                </c:pt>
                <c:pt idx="17">
                  <c:v>22.667470672075432</c:v>
                </c:pt>
                <c:pt idx="18">
                  <c:v>22.694108679080909</c:v>
                </c:pt>
                <c:pt idx="19">
                  <c:v>21.283747153854495</c:v>
                </c:pt>
                <c:pt idx="20">
                  <c:v>21.494893221912722</c:v>
                </c:pt>
                <c:pt idx="21">
                  <c:v>22.506973500697349</c:v>
                </c:pt>
                <c:pt idx="22">
                  <c:v>21.908041810162526</c:v>
                </c:pt>
                <c:pt idx="23">
                  <c:v>22.029952177196073</c:v>
                </c:pt>
                <c:pt idx="24">
                  <c:v>22.201359663321462</c:v>
                </c:pt>
                <c:pt idx="25">
                  <c:v>22.788802733604943</c:v>
                </c:pt>
                <c:pt idx="26">
                  <c:v>23.888465006589442</c:v>
                </c:pt>
                <c:pt idx="27">
                  <c:v>25.152157560008206</c:v>
                </c:pt>
                <c:pt idx="28">
                  <c:v>25.696202531645568</c:v>
                </c:pt>
                <c:pt idx="29">
                  <c:v>26.989275784456506</c:v>
                </c:pt>
                <c:pt idx="30">
                  <c:v>29.034615640156801</c:v>
                </c:pt>
                <c:pt idx="31">
                  <c:v>32.476699561403507</c:v>
                </c:pt>
                <c:pt idx="32">
                  <c:v>34.758130231869025</c:v>
                </c:pt>
                <c:pt idx="33">
                  <c:v>37.969026889590879</c:v>
                </c:pt>
                <c:pt idx="34">
                  <c:v>42.522303325223035</c:v>
                </c:pt>
                <c:pt idx="35">
                  <c:v>45.817475099198319</c:v>
                </c:pt>
                <c:pt idx="36">
                  <c:v>50.094145840465593</c:v>
                </c:pt>
                <c:pt idx="37">
                  <c:v>55.307509044383657</c:v>
                </c:pt>
                <c:pt idx="38">
                  <c:v>57.700770077007704</c:v>
                </c:pt>
                <c:pt idx="39">
                  <c:v>64.044300171854118</c:v>
                </c:pt>
                <c:pt idx="40">
                  <c:v>71.309408341416102</c:v>
                </c:pt>
              </c:numCache>
            </c:numRef>
          </c:val>
          <c:smooth val="0"/>
          <c:extLst>
            <c:ext xmlns:c16="http://schemas.microsoft.com/office/drawing/2014/chart" uri="{C3380CC4-5D6E-409C-BE32-E72D297353CC}">
              <c16:uniqueId val="{00000008-E303-476E-B1D1-34916A464221}"/>
            </c:ext>
          </c:extLst>
        </c:ser>
        <c:ser>
          <c:idx val="6"/>
          <c:order val="3"/>
          <c:tx>
            <c:strRef>
              <c:f>Sheet1!$H$1</c:f>
              <c:strCache>
                <c:ptCount val="1"/>
                <c:pt idx="0">
                  <c:v>2006_Bachelor Degree Level_Female</c:v>
                </c:pt>
              </c:strCache>
            </c:strRef>
          </c:tx>
          <c:spPr>
            <a:ln>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6.4283984361484965</c:v>
                </c:pt>
                <c:pt idx="1">
                  <c:v>7.1600396207726051</c:v>
                </c:pt>
                <c:pt idx="2">
                  <c:v>8.7885813650195619</c:v>
                </c:pt>
                <c:pt idx="3">
                  <c:v>10.041638783552681</c:v>
                </c:pt>
                <c:pt idx="4">
                  <c:v>11.654654766794877</c:v>
                </c:pt>
                <c:pt idx="5">
                  <c:v>13.356969440055494</c:v>
                </c:pt>
                <c:pt idx="6">
                  <c:v>14.79457218243498</c:v>
                </c:pt>
                <c:pt idx="7">
                  <c:v>16.744151723120066</c:v>
                </c:pt>
                <c:pt idx="8">
                  <c:v>18.189686260367832</c:v>
                </c:pt>
                <c:pt idx="9">
                  <c:v>18.631680273806552</c:v>
                </c:pt>
                <c:pt idx="10">
                  <c:v>19.265411590992986</c:v>
                </c:pt>
                <c:pt idx="11">
                  <c:v>18.8918862834613</c:v>
                </c:pt>
                <c:pt idx="12">
                  <c:v>18.822645511998939</c:v>
                </c:pt>
                <c:pt idx="13">
                  <c:v>17.781504551988501</c:v>
                </c:pt>
                <c:pt idx="14">
                  <c:v>16.489661895233699</c:v>
                </c:pt>
                <c:pt idx="15">
                  <c:v>15.979704990061721</c:v>
                </c:pt>
                <c:pt idx="16">
                  <c:v>14.778879656928437</c:v>
                </c:pt>
                <c:pt idx="17">
                  <c:v>13.832035881837397</c:v>
                </c:pt>
                <c:pt idx="18">
                  <c:v>12.469386691678391</c:v>
                </c:pt>
                <c:pt idx="19">
                  <c:v>12.074108965300676</c:v>
                </c:pt>
                <c:pt idx="20">
                  <c:v>11.457460184409053</c:v>
                </c:pt>
                <c:pt idx="21">
                  <c:v>11.045859804601998</c:v>
                </c:pt>
                <c:pt idx="22">
                  <c:v>10.177299266163159</c:v>
                </c:pt>
                <c:pt idx="23">
                  <c:v>9.9519860323003062</c:v>
                </c:pt>
                <c:pt idx="24">
                  <c:v>10.771306498763211</c:v>
                </c:pt>
                <c:pt idx="25">
                  <c:v>10.73708647707487</c:v>
                </c:pt>
                <c:pt idx="26">
                  <c:v>11.774104344619923</c:v>
                </c:pt>
                <c:pt idx="27">
                  <c:v>12.172774869109947</c:v>
                </c:pt>
                <c:pt idx="28">
                  <c:v>13.665562242207045</c:v>
                </c:pt>
                <c:pt idx="29">
                  <c:v>14.739469106859261</c:v>
                </c:pt>
                <c:pt idx="30">
                  <c:v>18.427712749130023</c:v>
                </c:pt>
                <c:pt idx="31">
                  <c:v>21.330756952028899</c:v>
                </c:pt>
                <c:pt idx="32">
                  <c:v>24.221834542282618</c:v>
                </c:pt>
                <c:pt idx="33">
                  <c:v>27.345685128306748</c:v>
                </c:pt>
                <c:pt idx="34">
                  <c:v>31.741813004271474</c:v>
                </c:pt>
                <c:pt idx="35">
                  <c:v>37.075909201855019</c:v>
                </c:pt>
                <c:pt idx="36">
                  <c:v>42.414572530248634</c:v>
                </c:pt>
                <c:pt idx="37">
                  <c:v>48.194867333623314</c:v>
                </c:pt>
                <c:pt idx="38">
                  <c:v>54.714784633294528</c:v>
                </c:pt>
                <c:pt idx="39">
                  <c:v>60.869565217391305</c:v>
                </c:pt>
                <c:pt idx="40">
                  <c:v>66.236691236691243</c:v>
                </c:pt>
              </c:numCache>
            </c:numRef>
          </c:val>
          <c:smooth val="0"/>
          <c:extLst>
            <c:ext xmlns:c16="http://schemas.microsoft.com/office/drawing/2014/chart" uri="{C3380CC4-5D6E-409C-BE32-E72D297353CC}">
              <c16:uniqueId val="{00000030-C493-1446-B4EE-AB44F2F08FC4}"/>
            </c:ext>
          </c:extLst>
        </c:ser>
        <c:ser>
          <c:idx val="7"/>
          <c:order val="4"/>
          <c:tx>
            <c:strRef>
              <c:f>Sheet1!$I$1</c:f>
              <c:strCache>
                <c:ptCount val="1"/>
                <c:pt idx="0">
                  <c:v>2011_Bachelor Degree Level_Female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6.8240548731855162</c:v>
                </c:pt>
                <c:pt idx="1">
                  <c:v>7.1052794454416039</c:v>
                </c:pt>
                <c:pt idx="2">
                  <c:v>7.5976669299471418</c:v>
                </c:pt>
                <c:pt idx="3">
                  <c:v>8.7875048903066606</c:v>
                </c:pt>
                <c:pt idx="4">
                  <c:v>10.310777246016841</c:v>
                </c:pt>
                <c:pt idx="5">
                  <c:v>11.826701490244277</c:v>
                </c:pt>
                <c:pt idx="6">
                  <c:v>14.289740698985344</c:v>
                </c:pt>
                <c:pt idx="7">
                  <c:v>15.349705494222537</c:v>
                </c:pt>
                <c:pt idx="8">
                  <c:v>16.314357814701932</c:v>
                </c:pt>
                <c:pt idx="9">
                  <c:v>17.273115734805902</c:v>
                </c:pt>
                <c:pt idx="10">
                  <c:v>17.531433219236114</c:v>
                </c:pt>
                <c:pt idx="11">
                  <c:v>17.591756164475225</c:v>
                </c:pt>
                <c:pt idx="12">
                  <c:v>17.28029294274301</c:v>
                </c:pt>
                <c:pt idx="13">
                  <c:v>16.905547030591922</c:v>
                </c:pt>
                <c:pt idx="14">
                  <c:v>16.217002164851852</c:v>
                </c:pt>
                <c:pt idx="15">
                  <c:v>15.723165352225639</c:v>
                </c:pt>
                <c:pt idx="16">
                  <c:v>15.01867431244577</c:v>
                </c:pt>
                <c:pt idx="17">
                  <c:v>14.299416513468149</c:v>
                </c:pt>
                <c:pt idx="18">
                  <c:v>13.235937363310297</c:v>
                </c:pt>
                <c:pt idx="19">
                  <c:v>12.539623345142644</c:v>
                </c:pt>
                <c:pt idx="20">
                  <c:v>11.701161512356006</c:v>
                </c:pt>
                <c:pt idx="21">
                  <c:v>11.306792955453604</c:v>
                </c:pt>
                <c:pt idx="22">
                  <c:v>11.245699888560493</c:v>
                </c:pt>
                <c:pt idx="23">
                  <c:v>11.293843690874692</c:v>
                </c:pt>
                <c:pt idx="24">
                  <c:v>10.699404761904763</c:v>
                </c:pt>
                <c:pt idx="25">
                  <c:v>11.200716845878135</c:v>
                </c:pt>
                <c:pt idx="26">
                  <c:v>11.185935331311367</c:v>
                </c:pt>
                <c:pt idx="27">
                  <c:v>12.100667693888033</c:v>
                </c:pt>
                <c:pt idx="28">
                  <c:v>12.677940704270577</c:v>
                </c:pt>
                <c:pt idx="29">
                  <c:v>13.539876960594135</c:v>
                </c:pt>
                <c:pt idx="30">
                  <c:v>16.078024007386887</c:v>
                </c:pt>
                <c:pt idx="31">
                  <c:v>18.291433049978899</c:v>
                </c:pt>
                <c:pt idx="32">
                  <c:v>21.023129952966947</c:v>
                </c:pt>
                <c:pt idx="33">
                  <c:v>23.855000336270091</c:v>
                </c:pt>
                <c:pt idx="34">
                  <c:v>27.018170985999404</c:v>
                </c:pt>
                <c:pt idx="35">
                  <c:v>32.194315408235575</c:v>
                </c:pt>
                <c:pt idx="36">
                  <c:v>37.114510128152126</c:v>
                </c:pt>
                <c:pt idx="37">
                  <c:v>41.778508171277274</c:v>
                </c:pt>
                <c:pt idx="38">
                  <c:v>46.007935739862575</c:v>
                </c:pt>
                <c:pt idx="39">
                  <c:v>54.821428571428569</c:v>
                </c:pt>
                <c:pt idx="40">
                  <c:v>60.750935651334061</c:v>
                </c:pt>
              </c:numCache>
            </c:numRef>
          </c:val>
          <c:smooth val="0"/>
          <c:extLst>
            <c:ext xmlns:c16="http://schemas.microsoft.com/office/drawing/2014/chart" uri="{C3380CC4-5D6E-409C-BE32-E72D297353CC}">
              <c16:uniqueId val="{00000031-C493-1446-B4EE-AB44F2F08FC4}"/>
            </c:ext>
          </c:extLst>
        </c:ser>
        <c:ser>
          <c:idx val="8"/>
          <c:order val="5"/>
          <c:tx>
            <c:strRef>
              <c:f>Sheet1!$J$1</c:f>
              <c:strCache>
                <c:ptCount val="1"/>
                <c:pt idx="0">
                  <c:v>2016_Bachelor Degree Level_Female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6.9021926300080354</c:v>
                </c:pt>
                <c:pt idx="1">
                  <c:v>6.3757225433526008</c:v>
                </c:pt>
                <c:pt idx="2">
                  <c:v>7.0112108939367257</c:v>
                </c:pt>
                <c:pt idx="3">
                  <c:v>7.7199015742195609</c:v>
                </c:pt>
                <c:pt idx="4">
                  <c:v>9.0312085793469095</c:v>
                </c:pt>
                <c:pt idx="5">
                  <c:v>10.610622314460262</c:v>
                </c:pt>
                <c:pt idx="6">
                  <c:v>11.597200578018304</c:v>
                </c:pt>
                <c:pt idx="7">
                  <c:v>12.840445473591355</c:v>
                </c:pt>
                <c:pt idx="8">
                  <c:v>13.522080154722252</c:v>
                </c:pt>
                <c:pt idx="9">
                  <c:v>14.127009995654063</c:v>
                </c:pt>
                <c:pt idx="10">
                  <c:v>14.435935852616392</c:v>
                </c:pt>
                <c:pt idx="11">
                  <c:v>14.708571428571428</c:v>
                </c:pt>
                <c:pt idx="12">
                  <c:v>14.306231314848468</c:v>
                </c:pt>
                <c:pt idx="13">
                  <c:v>13.800918651033482</c:v>
                </c:pt>
                <c:pt idx="14">
                  <c:v>13.852090422946038</c:v>
                </c:pt>
                <c:pt idx="15">
                  <c:v>13.039672366899053</c:v>
                </c:pt>
                <c:pt idx="16">
                  <c:v>12.423797167599337</c:v>
                </c:pt>
                <c:pt idx="17">
                  <c:v>11.992395674260605</c:v>
                </c:pt>
                <c:pt idx="18">
                  <c:v>11.608490711358945</c:v>
                </c:pt>
                <c:pt idx="19">
                  <c:v>11.280936045086989</c:v>
                </c:pt>
                <c:pt idx="20">
                  <c:v>11.326071813058071</c:v>
                </c:pt>
                <c:pt idx="21">
                  <c:v>11.411271541686073</c:v>
                </c:pt>
                <c:pt idx="22">
                  <c:v>11.756844476688686</c:v>
                </c:pt>
                <c:pt idx="23">
                  <c:v>11.095476555063527</c:v>
                </c:pt>
                <c:pt idx="24">
                  <c:v>11.174463500044896</c:v>
                </c:pt>
                <c:pt idx="25">
                  <c:v>12.096848295506753</c:v>
                </c:pt>
                <c:pt idx="26">
                  <c:v>11.681815995767806</c:v>
                </c:pt>
                <c:pt idx="27">
                  <c:v>12.351274787535411</c:v>
                </c:pt>
                <c:pt idx="28">
                  <c:v>13.312368972746331</c:v>
                </c:pt>
                <c:pt idx="29">
                  <c:v>14.037162994726206</c:v>
                </c:pt>
                <c:pt idx="30">
                  <c:v>15.7500619885941</c:v>
                </c:pt>
                <c:pt idx="31">
                  <c:v>17.370313302516692</c:v>
                </c:pt>
                <c:pt idx="32">
                  <c:v>19.889185092258639</c:v>
                </c:pt>
                <c:pt idx="33">
                  <c:v>22.675995227248073</c:v>
                </c:pt>
                <c:pt idx="34">
                  <c:v>25.890418594281254</c:v>
                </c:pt>
                <c:pt idx="35">
                  <c:v>30.152805319024846</c:v>
                </c:pt>
                <c:pt idx="36">
                  <c:v>36.285043843398789</c:v>
                </c:pt>
                <c:pt idx="37">
                  <c:v>39.934853420195438</c:v>
                </c:pt>
                <c:pt idx="38">
                  <c:v>45.077577921186325</c:v>
                </c:pt>
                <c:pt idx="39">
                  <c:v>50.360306260321273</c:v>
                </c:pt>
                <c:pt idx="40">
                  <c:v>59.462254395036197</c:v>
                </c:pt>
              </c:numCache>
            </c:numRef>
          </c:val>
          <c:smooth val="0"/>
          <c:extLst>
            <c:ext xmlns:c16="http://schemas.microsoft.com/office/drawing/2014/chart" uri="{C3380CC4-5D6E-409C-BE32-E72D297353CC}">
              <c16:uniqueId val="{00000032-C493-1446-B4EE-AB44F2F08FC4}"/>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max val="8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FC35A"/>
            </a:solidFill>
            <a:ln w="9525">
              <a:solidFill>
                <a:srgbClr val="FFFFFF"/>
              </a:solidFill>
            </a:ln>
          </c:spPr>
          <c:invertIfNegative val="0"/>
          <c:cat>
            <c:strRef>
              <c:f>Sheet1!$A$2:$A$5</c:f>
              <c:strCache>
                <c:ptCount val="4"/>
                <c:pt idx="0">
                  <c:v>Year 12</c:v>
                </c:pt>
                <c:pt idx="1">
                  <c:v>Bachelor</c:v>
                </c:pt>
                <c:pt idx="2">
                  <c:v>Year 12</c:v>
                </c:pt>
                <c:pt idx="3">
                  <c:v>Bachelor</c:v>
                </c:pt>
              </c:strCache>
            </c:strRef>
          </c:cat>
          <c:val>
            <c:numRef>
              <c:f>Sheet1!$B$2:$B$5</c:f>
              <c:numCache>
                <c:formatCode>0.0000</c:formatCode>
                <c:ptCount val="4"/>
                <c:pt idx="0">
                  <c:v>1.2753646466442372</c:v>
                </c:pt>
                <c:pt idx="1">
                  <c:v>1.8800678279899339</c:v>
                </c:pt>
                <c:pt idx="2">
                  <c:v>1.890644338306728</c:v>
                </c:pt>
                <c:pt idx="3">
                  <c:v>2.6935024335067492</c:v>
                </c:pt>
              </c:numCache>
            </c:numRef>
          </c:val>
          <c:extLst>
            <c:ext xmlns:c16="http://schemas.microsoft.com/office/drawing/2014/chart" uri="{C3380CC4-5D6E-409C-BE32-E72D297353CC}">
              <c16:uniqueId val="{00000004-5A34-4138-B5E6-26F4B8707154}"/>
            </c:ext>
          </c:extLst>
        </c:ser>
        <c:ser>
          <c:idx val="1"/>
          <c:order val="1"/>
          <c:tx>
            <c:strRef>
              <c:f>Sheet1!$C$1</c:f>
              <c:strCache>
                <c:ptCount val="1"/>
                <c:pt idx="0">
                  <c:v>2011</c:v>
                </c:pt>
              </c:strCache>
            </c:strRef>
          </c:tx>
          <c:spPr>
            <a:solidFill>
              <a:schemeClr val="accent2"/>
            </a:solidFill>
            <a:ln w="9525">
              <a:solidFill>
                <a:srgbClr val="FFFFFF"/>
              </a:solidFill>
            </a:ln>
          </c:spPr>
          <c:invertIfNegative val="0"/>
          <c:cat>
            <c:strRef>
              <c:f>Sheet1!$A$2:$A$5</c:f>
              <c:strCache>
                <c:ptCount val="4"/>
                <c:pt idx="0">
                  <c:v>Year 12</c:v>
                </c:pt>
                <c:pt idx="1">
                  <c:v>Bachelor</c:v>
                </c:pt>
                <c:pt idx="2">
                  <c:v>Year 12</c:v>
                </c:pt>
                <c:pt idx="3">
                  <c:v>Bachelor</c:v>
                </c:pt>
              </c:strCache>
            </c:strRef>
          </c:cat>
          <c:val>
            <c:numRef>
              <c:f>Sheet1!$C$2:$C$5</c:f>
              <c:numCache>
                <c:formatCode>0.0000</c:formatCode>
                <c:ptCount val="4"/>
                <c:pt idx="0">
                  <c:v>1.3509920464012946</c:v>
                </c:pt>
                <c:pt idx="1">
                  <c:v>1.977099560201969</c:v>
                </c:pt>
                <c:pt idx="2">
                  <c:v>1.95900410269614</c:v>
                </c:pt>
                <c:pt idx="3">
                  <c:v>2.8308837591205109</c:v>
                </c:pt>
              </c:numCache>
            </c:numRef>
          </c:val>
          <c:extLst>
            <c:ext xmlns:c16="http://schemas.microsoft.com/office/drawing/2014/chart" uri="{C3380CC4-5D6E-409C-BE32-E72D297353CC}">
              <c16:uniqueId val="{00000006-5A34-4138-B5E6-26F4B8707154}"/>
            </c:ext>
          </c:extLst>
        </c:ser>
        <c:ser>
          <c:idx val="2"/>
          <c:order val="2"/>
          <c:tx>
            <c:strRef>
              <c:f>Sheet1!$D$1</c:f>
              <c:strCache>
                <c:ptCount val="1"/>
                <c:pt idx="0">
                  <c:v>2016</c:v>
                </c:pt>
              </c:strCache>
            </c:strRef>
          </c:tx>
          <c:spPr>
            <a:solidFill>
              <a:srgbClr val="A02226"/>
            </a:solidFill>
            <a:ln w="9525">
              <a:solidFill>
                <a:srgbClr val="FFFFFF"/>
              </a:solidFill>
            </a:ln>
          </c:spPr>
          <c:invertIfNegative val="0"/>
          <c:cat>
            <c:strRef>
              <c:f>Sheet1!$A$2:$A$5</c:f>
              <c:strCache>
                <c:ptCount val="4"/>
                <c:pt idx="0">
                  <c:v>Year 12</c:v>
                </c:pt>
                <c:pt idx="1">
                  <c:v>Bachelor</c:v>
                </c:pt>
                <c:pt idx="2">
                  <c:v>Year 12</c:v>
                </c:pt>
                <c:pt idx="3">
                  <c:v>Bachelor</c:v>
                </c:pt>
              </c:strCache>
            </c:strRef>
          </c:cat>
          <c:val>
            <c:numRef>
              <c:f>Sheet1!$D$2:$D$5</c:f>
              <c:numCache>
                <c:formatCode>0.0000</c:formatCode>
                <c:ptCount val="4"/>
                <c:pt idx="0">
                  <c:v>1.4060272470859609</c:v>
                </c:pt>
                <c:pt idx="1">
                  <c:v>1.9912006971264504</c:v>
                </c:pt>
                <c:pt idx="2">
                  <c:v>1.9503594451429558</c:v>
                </c:pt>
                <c:pt idx="3">
                  <c:v>2.7389256040145726</c:v>
                </c:pt>
              </c:numCache>
            </c:numRef>
          </c:val>
          <c:extLst>
            <c:ext xmlns:c16="http://schemas.microsoft.com/office/drawing/2014/chart" uri="{C3380CC4-5D6E-409C-BE32-E72D297353CC}">
              <c16:uniqueId val="{00000008-5A34-4138-B5E6-26F4B8707154}"/>
            </c:ext>
          </c:extLst>
        </c:ser>
        <c:dLbls>
          <c:showLegendKey val="0"/>
          <c:showVal val="0"/>
          <c:showCatName val="0"/>
          <c:showSerName val="0"/>
          <c:showPercent val="0"/>
          <c:showBubbleSize val="0"/>
        </c:dLbls>
        <c:gapWidth val="100"/>
        <c:overlap val="-5"/>
        <c:axId val="324265856"/>
        <c:axId val="327427200"/>
      </c:barChart>
      <c:catAx>
        <c:axId val="32426585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327427200"/>
        <c:crosses val="autoZero"/>
        <c:auto val="1"/>
        <c:lblAlgn val="ctr"/>
        <c:lblOffset val="100"/>
        <c:noMultiLvlLbl val="0"/>
      </c:catAx>
      <c:valAx>
        <c:axId val="327427200"/>
        <c:scaling>
          <c:orientation val="minMax"/>
          <c:max val="3.2"/>
          <c:min val="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1800"/>
            </a:pPr>
            <a:endParaRPr lang="en-US"/>
          </a:p>
        </c:txPr>
        <c:crossAx val="324265856"/>
        <c:crosses val="autoZero"/>
        <c:crossBetween val="between"/>
        <c:majorUnit val="1"/>
      </c:valAx>
    </c:plotArea>
    <c:plotVisOnly val="1"/>
    <c:dispBlanksAs val="gap"/>
    <c:showDLblsOverMax val="0"/>
  </c:chart>
  <c:txPr>
    <a:bodyPr/>
    <a:lstStyle/>
    <a:p>
      <a:pPr>
        <a:defRPr sz="1800"/>
      </a:pPr>
      <a:endParaRPr lang="en-US"/>
    </a:p>
  </c:txPr>
  <c:externalData r:id="rId2">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1656174097119"/>
          <c:h val="0.88585331000291634"/>
        </c:manualLayout>
      </c:layout>
      <c:lineChart>
        <c:grouping val="standard"/>
        <c:varyColors val="0"/>
        <c:ser>
          <c:idx val="0"/>
          <c:order val="0"/>
          <c:tx>
            <c:strRef>
              <c:f>Sheet1!$B$1</c:f>
              <c:strCache>
                <c:ptCount val="1"/>
                <c:pt idx="0">
                  <c:v>2006_Year 12 or equivalent_Female</c:v>
                </c:pt>
              </c:strCache>
            </c:strRef>
          </c:tx>
          <c:spPr>
            <a:ln w="38100">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17.840815848083459</c:v>
                </c:pt>
                <c:pt idx="1">
                  <c:v>18.041758372494201</c:v>
                </c:pt>
                <c:pt idx="2">
                  <c:v>19.06764808973011</c:v>
                </c:pt>
                <c:pt idx="3">
                  <c:v>20.468803467548764</c:v>
                </c:pt>
                <c:pt idx="4">
                  <c:v>21.766064678706424</c:v>
                </c:pt>
                <c:pt idx="5">
                  <c:v>23.70985383315104</c:v>
                </c:pt>
                <c:pt idx="6">
                  <c:v>25.768253511673617</c:v>
                </c:pt>
                <c:pt idx="7">
                  <c:v>27.361862442040184</c:v>
                </c:pt>
                <c:pt idx="8">
                  <c:v>28.248783877692841</c:v>
                </c:pt>
                <c:pt idx="9">
                  <c:v>29.568619873436067</c:v>
                </c:pt>
                <c:pt idx="10">
                  <c:v>30.383941674951476</c:v>
                </c:pt>
                <c:pt idx="11">
                  <c:v>32.035295360879211</c:v>
                </c:pt>
                <c:pt idx="12">
                  <c:v>32.230419977298524</c:v>
                </c:pt>
                <c:pt idx="13">
                  <c:v>32.845063713230914</c:v>
                </c:pt>
                <c:pt idx="14">
                  <c:v>34.129650367052385</c:v>
                </c:pt>
                <c:pt idx="15">
                  <c:v>34.745273950656838</c:v>
                </c:pt>
                <c:pt idx="16">
                  <c:v>34.359322033898302</c:v>
                </c:pt>
                <c:pt idx="17">
                  <c:v>33.572881355932203</c:v>
                </c:pt>
                <c:pt idx="18">
                  <c:v>33.357068876229931</c:v>
                </c:pt>
                <c:pt idx="19">
                  <c:v>34.10710782711044</c:v>
                </c:pt>
                <c:pt idx="20">
                  <c:v>32.457577147349802</c:v>
                </c:pt>
                <c:pt idx="21">
                  <c:v>31.895317930893476</c:v>
                </c:pt>
                <c:pt idx="22">
                  <c:v>30.452794534486518</c:v>
                </c:pt>
                <c:pt idx="23">
                  <c:v>29.582294264339151</c:v>
                </c:pt>
                <c:pt idx="24">
                  <c:v>27.474598492297606</c:v>
                </c:pt>
                <c:pt idx="25">
                  <c:v>28.05212050792597</c:v>
                </c:pt>
                <c:pt idx="26">
                  <c:v>27.148151340170646</c:v>
                </c:pt>
                <c:pt idx="27">
                  <c:v>25.733899376750067</c:v>
                </c:pt>
                <c:pt idx="28">
                  <c:v>25.888652940633367</c:v>
                </c:pt>
                <c:pt idx="29">
                  <c:v>24.706572769953052</c:v>
                </c:pt>
                <c:pt idx="30">
                  <c:v>24.028762608608808</c:v>
                </c:pt>
                <c:pt idx="31">
                  <c:v>23.435391800726517</c:v>
                </c:pt>
                <c:pt idx="32">
                  <c:v>22.37850320142752</c:v>
                </c:pt>
                <c:pt idx="33">
                  <c:v>22.057638049173722</c:v>
                </c:pt>
                <c:pt idx="34">
                  <c:v>21.497536945812808</c:v>
                </c:pt>
                <c:pt idx="35">
                  <c:v>19.547151631940263</c:v>
                </c:pt>
                <c:pt idx="36">
                  <c:v>19.203433015958161</c:v>
                </c:pt>
                <c:pt idx="37">
                  <c:v>17.25966234128645</c:v>
                </c:pt>
                <c:pt idx="38">
                  <c:v>14.368901479383066</c:v>
                </c:pt>
                <c:pt idx="39">
                  <c:v>12.352189197826782</c:v>
                </c:pt>
                <c:pt idx="40">
                  <c:v>10.199216754639878</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2011_Year 12 or equivalent_Female</c:v>
                </c:pt>
              </c:strCache>
            </c:strRef>
          </c:tx>
          <c:spPr>
            <a:ln w="28575">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17.31559854897219</c:v>
                </c:pt>
                <c:pt idx="1">
                  <c:v>17.574198180947821</c:v>
                </c:pt>
                <c:pt idx="2">
                  <c:v>18.675595238095237</c:v>
                </c:pt>
                <c:pt idx="3">
                  <c:v>20.313264806656878</c:v>
                </c:pt>
                <c:pt idx="4">
                  <c:v>20.704414822061882</c:v>
                </c:pt>
                <c:pt idx="5">
                  <c:v>23.76952895571479</c:v>
                </c:pt>
                <c:pt idx="6">
                  <c:v>24.90985576923077</c:v>
                </c:pt>
                <c:pt idx="7">
                  <c:v>26.24727572598221</c:v>
                </c:pt>
                <c:pt idx="8">
                  <c:v>27.981129930658177</c:v>
                </c:pt>
                <c:pt idx="9">
                  <c:v>29.374762756900385</c:v>
                </c:pt>
                <c:pt idx="10">
                  <c:v>31.563421828908556</c:v>
                </c:pt>
                <c:pt idx="11">
                  <c:v>32.387788211002409</c:v>
                </c:pt>
                <c:pt idx="12">
                  <c:v>33.343384089652744</c:v>
                </c:pt>
                <c:pt idx="13">
                  <c:v>33.172686688311686</c:v>
                </c:pt>
                <c:pt idx="14">
                  <c:v>34.218479068615309</c:v>
                </c:pt>
                <c:pt idx="15">
                  <c:v>34.485759876214885</c:v>
                </c:pt>
                <c:pt idx="16">
                  <c:v>34.769801440104736</c:v>
                </c:pt>
                <c:pt idx="17">
                  <c:v>34.757719440268303</c:v>
                </c:pt>
                <c:pt idx="18">
                  <c:v>34.533325320031253</c:v>
                </c:pt>
                <c:pt idx="19">
                  <c:v>34.934716061722995</c:v>
                </c:pt>
                <c:pt idx="20">
                  <c:v>33.503621314019661</c:v>
                </c:pt>
                <c:pt idx="21">
                  <c:v>32.557354925775975</c:v>
                </c:pt>
                <c:pt idx="22">
                  <c:v>31.72787477423239</c:v>
                </c:pt>
                <c:pt idx="23">
                  <c:v>31.523349436392916</c:v>
                </c:pt>
                <c:pt idx="24">
                  <c:v>30.843248163318378</c:v>
                </c:pt>
                <c:pt idx="25">
                  <c:v>30.578248659688537</c:v>
                </c:pt>
                <c:pt idx="26">
                  <c:v>29.403045411669588</c:v>
                </c:pt>
                <c:pt idx="27">
                  <c:v>28.487116741039298</c:v>
                </c:pt>
                <c:pt idx="28">
                  <c:v>27.793061286871467</c:v>
                </c:pt>
                <c:pt idx="29">
                  <c:v>26.041499115328936</c:v>
                </c:pt>
                <c:pt idx="30">
                  <c:v>26.209251280383707</c:v>
                </c:pt>
                <c:pt idx="31">
                  <c:v>25.772846616413993</c:v>
                </c:pt>
                <c:pt idx="32">
                  <c:v>25.16226549302036</c:v>
                </c:pt>
                <c:pt idx="33">
                  <c:v>24.30516694646521</c:v>
                </c:pt>
                <c:pt idx="34">
                  <c:v>23.246840937590431</c:v>
                </c:pt>
                <c:pt idx="35">
                  <c:v>23.401971308675709</c:v>
                </c:pt>
                <c:pt idx="36">
                  <c:v>20.844273884063824</c:v>
                </c:pt>
                <c:pt idx="37">
                  <c:v>19.226814723421757</c:v>
                </c:pt>
                <c:pt idx="38">
                  <c:v>18.407115019486358</c:v>
                </c:pt>
                <c:pt idx="39">
                  <c:v>15.444280805105548</c:v>
                </c:pt>
                <c:pt idx="40">
                  <c:v>13.99976027807743</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2016_Year 12 or equivalent_Female</c:v>
                </c:pt>
              </c:strCache>
            </c:strRef>
          </c:tx>
          <c:spPr>
            <a:ln w="28575">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20.615733938827301</c:v>
                </c:pt>
                <c:pt idx="1">
                  <c:v>20.195013415352399</c:v>
                </c:pt>
                <c:pt idx="2">
                  <c:v>20.14222824246529</c:v>
                </c:pt>
                <c:pt idx="3">
                  <c:v>20.654657884124209</c:v>
                </c:pt>
                <c:pt idx="4">
                  <c:v>21.574030512803279</c:v>
                </c:pt>
                <c:pt idx="5">
                  <c:v>23.72177524007267</c:v>
                </c:pt>
                <c:pt idx="6">
                  <c:v>25.146006955836999</c:v>
                </c:pt>
                <c:pt idx="7">
                  <c:v>26.528205464194457</c:v>
                </c:pt>
                <c:pt idx="8">
                  <c:v>28.168736447861225</c:v>
                </c:pt>
                <c:pt idx="9">
                  <c:v>28.821447299423177</c:v>
                </c:pt>
                <c:pt idx="10">
                  <c:v>30.921009930551048</c:v>
                </c:pt>
                <c:pt idx="11">
                  <c:v>30.560437414567467</c:v>
                </c:pt>
                <c:pt idx="12">
                  <c:v>32.325627346374233</c:v>
                </c:pt>
                <c:pt idx="13">
                  <c:v>33.569769631535998</c:v>
                </c:pt>
                <c:pt idx="14">
                  <c:v>33.419115446765218</c:v>
                </c:pt>
                <c:pt idx="15">
                  <c:v>34.101434541963179</c:v>
                </c:pt>
                <c:pt idx="16">
                  <c:v>34.210097277321886</c:v>
                </c:pt>
                <c:pt idx="17">
                  <c:v>34.354785659467161</c:v>
                </c:pt>
                <c:pt idx="18">
                  <c:v>34.095611455951214</c:v>
                </c:pt>
                <c:pt idx="19">
                  <c:v>34.029057790306844</c:v>
                </c:pt>
                <c:pt idx="20">
                  <c:v>33.147632311977716</c:v>
                </c:pt>
                <c:pt idx="21">
                  <c:v>32.403533240353326</c:v>
                </c:pt>
                <c:pt idx="22">
                  <c:v>31.804724790042897</c:v>
                </c:pt>
                <c:pt idx="23">
                  <c:v>31.651145230304557</c:v>
                </c:pt>
                <c:pt idx="24">
                  <c:v>31.116866299773388</c:v>
                </c:pt>
                <c:pt idx="25">
                  <c:v>30.621632277566039</c:v>
                </c:pt>
                <c:pt idx="26">
                  <c:v>29.54151349101755</c:v>
                </c:pt>
                <c:pt idx="27">
                  <c:v>29.097996307187309</c:v>
                </c:pt>
                <c:pt idx="28">
                  <c:v>28.680879413724185</c:v>
                </c:pt>
                <c:pt idx="29">
                  <c:v>29.074539917913413</c:v>
                </c:pt>
                <c:pt idx="30">
                  <c:v>28.988107102518104</c:v>
                </c:pt>
                <c:pt idx="31">
                  <c:v>27.878289473684209</c:v>
                </c:pt>
                <c:pt idx="32">
                  <c:v>27.068671753463221</c:v>
                </c:pt>
                <c:pt idx="33">
                  <c:v>25.965020417597657</c:v>
                </c:pt>
                <c:pt idx="34">
                  <c:v>24.120032441200323</c:v>
                </c:pt>
                <c:pt idx="35">
                  <c:v>24.317758522957323</c:v>
                </c:pt>
                <c:pt idx="36">
                  <c:v>22.107155083875384</c:v>
                </c:pt>
                <c:pt idx="37">
                  <c:v>21.238859966469601</c:v>
                </c:pt>
                <c:pt idx="38">
                  <c:v>20.58122478914558</c:v>
                </c:pt>
                <c:pt idx="39">
                  <c:v>18.016039717395454</c:v>
                </c:pt>
                <c:pt idx="40">
                  <c:v>15.033947623666343</c:v>
                </c:pt>
              </c:numCache>
            </c:numRef>
          </c:val>
          <c:smooth val="0"/>
          <c:extLst>
            <c:ext xmlns:c16="http://schemas.microsoft.com/office/drawing/2014/chart" uri="{C3380CC4-5D6E-409C-BE32-E72D297353CC}">
              <c16:uniqueId val="{00000008-E303-476E-B1D1-34916A464221}"/>
            </c:ext>
          </c:extLst>
        </c:ser>
        <c:ser>
          <c:idx val="3"/>
          <c:order val="3"/>
          <c:tx>
            <c:strRef>
              <c:f>Sheet1!$E$1</c:f>
              <c:strCache>
                <c:ptCount val="1"/>
                <c:pt idx="0">
                  <c:v>2006_Advanced Diploma and Diploma Level_Female</c:v>
                </c:pt>
              </c:strCache>
            </c:strRef>
          </c:tx>
          <c:spPr>
            <a:ln>
              <a:solidFill>
                <a:srgbClr val="D4582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20.20471265593347</c:v>
                </c:pt>
                <c:pt idx="1">
                  <c:v>19.194687467060188</c:v>
                </c:pt>
                <c:pt idx="2">
                  <c:v>20.037182400330511</c:v>
                </c:pt>
                <c:pt idx="3">
                  <c:v>21.48997134670487</c:v>
                </c:pt>
                <c:pt idx="4">
                  <c:v>22.4206532802813</c:v>
                </c:pt>
                <c:pt idx="5">
                  <c:v>24.356586522180834</c:v>
                </c:pt>
                <c:pt idx="6">
                  <c:v>26.464952897972218</c:v>
                </c:pt>
                <c:pt idx="7">
                  <c:v>27.262322600335725</c:v>
                </c:pt>
                <c:pt idx="8">
                  <c:v>29.426192953768396</c:v>
                </c:pt>
                <c:pt idx="9">
                  <c:v>31.580413735460056</c:v>
                </c:pt>
                <c:pt idx="10">
                  <c:v>33.473726434015241</c:v>
                </c:pt>
                <c:pt idx="11">
                  <c:v>34.929216760332928</c:v>
                </c:pt>
                <c:pt idx="12">
                  <c:v>36.082622104281718</c:v>
                </c:pt>
                <c:pt idx="13">
                  <c:v>36.213151927437643</c:v>
                </c:pt>
                <c:pt idx="14">
                  <c:v>37.890925897396393</c:v>
                </c:pt>
                <c:pt idx="15">
                  <c:v>37.759011650637269</c:v>
                </c:pt>
                <c:pt idx="16">
                  <c:v>38.90643049672699</c:v>
                </c:pt>
                <c:pt idx="17">
                  <c:v>37.479245283018869</c:v>
                </c:pt>
                <c:pt idx="18">
                  <c:v>37.416464713226112</c:v>
                </c:pt>
                <c:pt idx="19">
                  <c:v>38.621092608822671</c:v>
                </c:pt>
                <c:pt idx="20">
                  <c:v>37.103231341149559</c:v>
                </c:pt>
                <c:pt idx="21">
                  <c:v>36.381909547738694</c:v>
                </c:pt>
                <c:pt idx="22">
                  <c:v>35.16467711779088</c:v>
                </c:pt>
                <c:pt idx="23">
                  <c:v>34.355421242721306</c:v>
                </c:pt>
                <c:pt idx="24">
                  <c:v>33.052175860267226</c:v>
                </c:pt>
                <c:pt idx="25">
                  <c:v>33.035782406347757</c:v>
                </c:pt>
                <c:pt idx="26">
                  <c:v>33.019319814785248</c:v>
                </c:pt>
                <c:pt idx="27">
                  <c:v>32.043420616506467</c:v>
                </c:pt>
                <c:pt idx="28">
                  <c:v>32.583803518088281</c:v>
                </c:pt>
                <c:pt idx="29">
                  <c:v>31.432825363461202</c:v>
                </c:pt>
                <c:pt idx="30">
                  <c:v>30.820237987101461</c:v>
                </c:pt>
                <c:pt idx="31">
                  <c:v>30.227549396010861</c:v>
                </c:pt>
                <c:pt idx="32">
                  <c:v>31.175451116321746</c:v>
                </c:pt>
                <c:pt idx="33">
                  <c:v>29.533138807836597</c:v>
                </c:pt>
                <c:pt idx="34">
                  <c:v>28.955994834608127</c:v>
                </c:pt>
                <c:pt idx="35">
                  <c:v>28.116777346197217</c:v>
                </c:pt>
                <c:pt idx="36">
                  <c:v>26.591267753813781</c:v>
                </c:pt>
                <c:pt idx="37">
                  <c:v>24.56306733504945</c:v>
                </c:pt>
                <c:pt idx="38">
                  <c:v>21.496361910787726</c:v>
                </c:pt>
                <c:pt idx="39">
                  <c:v>18.685798141203325</c:v>
                </c:pt>
                <c:pt idx="40">
                  <c:v>17.295825771324864</c:v>
                </c:pt>
              </c:numCache>
            </c:numRef>
          </c:val>
          <c:smooth val="0"/>
          <c:extLst>
            <c:ext xmlns:c16="http://schemas.microsoft.com/office/drawing/2014/chart" uri="{C3380CC4-5D6E-409C-BE32-E72D297353CC}">
              <c16:uniqueId val="{0000002D-C493-1446-B4EE-AB44F2F08FC4}"/>
            </c:ext>
          </c:extLst>
        </c:ser>
        <c:ser>
          <c:idx val="4"/>
          <c:order val="4"/>
          <c:tx>
            <c:strRef>
              <c:f>Sheet1!$F$1</c:f>
              <c:strCache>
                <c:ptCount val="1"/>
                <c:pt idx="0">
                  <c:v>2011_Advanced Diploma and Diploma Level_Female</c:v>
                </c:pt>
              </c:strCache>
            </c:strRef>
          </c:tx>
          <c:spPr>
            <a:ln>
              <a:solidFill>
                <a:srgbClr val="D4582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22.006026689625486</c:v>
                </c:pt>
                <c:pt idx="1">
                  <c:v>20.93999506132192</c:v>
                </c:pt>
                <c:pt idx="2">
                  <c:v>21.356965273879222</c:v>
                </c:pt>
                <c:pt idx="3">
                  <c:v>22.204357263445615</c:v>
                </c:pt>
                <c:pt idx="4">
                  <c:v>23.681632653061225</c:v>
                </c:pt>
                <c:pt idx="5">
                  <c:v>25.412702285110189</c:v>
                </c:pt>
                <c:pt idx="6">
                  <c:v>26.05410675115769</c:v>
                </c:pt>
                <c:pt idx="7">
                  <c:v>28.897217127820749</c:v>
                </c:pt>
                <c:pt idx="8">
                  <c:v>30.303030303030305</c:v>
                </c:pt>
                <c:pt idx="9">
                  <c:v>31.417567767738113</c:v>
                </c:pt>
                <c:pt idx="10">
                  <c:v>33.002276019035797</c:v>
                </c:pt>
                <c:pt idx="11">
                  <c:v>33.759958208175526</c:v>
                </c:pt>
                <c:pt idx="12">
                  <c:v>34.628908702750216</c:v>
                </c:pt>
                <c:pt idx="13">
                  <c:v>36.353550295857985</c:v>
                </c:pt>
                <c:pt idx="14">
                  <c:v>36.114019778941248</c:v>
                </c:pt>
                <c:pt idx="15">
                  <c:v>37.181833305606389</c:v>
                </c:pt>
                <c:pt idx="16">
                  <c:v>37.51114810630834</c:v>
                </c:pt>
                <c:pt idx="17">
                  <c:v>37.67500299150413</c:v>
                </c:pt>
                <c:pt idx="18">
                  <c:v>37.024396410061939</c:v>
                </c:pt>
                <c:pt idx="19">
                  <c:v>37.2509702457956</c:v>
                </c:pt>
                <c:pt idx="20">
                  <c:v>36.561239099310164</c:v>
                </c:pt>
                <c:pt idx="21">
                  <c:v>36.358351634155795</c:v>
                </c:pt>
                <c:pt idx="22">
                  <c:v>34.78847884788479</c:v>
                </c:pt>
                <c:pt idx="23">
                  <c:v>34.095214042177041</c:v>
                </c:pt>
                <c:pt idx="24">
                  <c:v>34.878853228466319</c:v>
                </c:pt>
                <c:pt idx="25">
                  <c:v>33.603037281384204</c:v>
                </c:pt>
                <c:pt idx="26">
                  <c:v>33.681832849306225</c:v>
                </c:pt>
                <c:pt idx="27">
                  <c:v>32.960199004975124</c:v>
                </c:pt>
                <c:pt idx="28">
                  <c:v>32.887176367200702</c:v>
                </c:pt>
                <c:pt idx="29">
                  <c:v>31.398870989949057</c:v>
                </c:pt>
                <c:pt idx="30">
                  <c:v>31.873566513761467</c:v>
                </c:pt>
                <c:pt idx="31">
                  <c:v>31.399291688644414</c:v>
                </c:pt>
                <c:pt idx="32">
                  <c:v>30.967996839193994</c:v>
                </c:pt>
                <c:pt idx="33">
                  <c:v>31.048839071257007</c:v>
                </c:pt>
                <c:pt idx="34">
                  <c:v>30.153350843006017</c:v>
                </c:pt>
                <c:pt idx="35">
                  <c:v>29.827798277982779</c:v>
                </c:pt>
                <c:pt idx="36">
                  <c:v>29.081867575283177</c:v>
                </c:pt>
                <c:pt idx="37">
                  <c:v>28.063676411694033</c:v>
                </c:pt>
                <c:pt idx="38">
                  <c:v>25.755183664877382</c:v>
                </c:pt>
                <c:pt idx="39">
                  <c:v>23.392680514342235</c:v>
                </c:pt>
                <c:pt idx="40">
                  <c:v>20.118343195266274</c:v>
                </c:pt>
              </c:numCache>
            </c:numRef>
          </c:val>
          <c:smooth val="0"/>
          <c:extLst>
            <c:ext xmlns:c16="http://schemas.microsoft.com/office/drawing/2014/chart" uri="{C3380CC4-5D6E-409C-BE32-E72D297353CC}">
              <c16:uniqueId val="{0000002E-C493-1446-B4EE-AB44F2F08FC4}"/>
            </c:ext>
          </c:extLst>
        </c:ser>
        <c:ser>
          <c:idx val="5"/>
          <c:order val="5"/>
          <c:tx>
            <c:strRef>
              <c:f>Sheet1!$G$1</c:f>
              <c:strCache>
                <c:ptCount val="1"/>
                <c:pt idx="0">
                  <c:v>2016_Advanced Diploma and Diploma Level_Female</c:v>
                </c:pt>
              </c:strCache>
            </c:strRef>
          </c:tx>
          <c:spPr>
            <a:ln>
              <a:solidFill>
                <a:srgbClr val="D4582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Sheet1!$G$2:$G$42</c:f>
              <c:numCache>
                <c:formatCode>General</c:formatCode>
                <c:ptCount val="41"/>
                <c:pt idx="0">
                  <c:v>26.936480278789798</c:v>
                </c:pt>
                <c:pt idx="1">
                  <c:v>25.988231744115872</c:v>
                </c:pt>
                <c:pt idx="2">
                  <c:v>25.304046583622025</c:v>
                </c:pt>
                <c:pt idx="3">
                  <c:v>25.941835082036476</c:v>
                </c:pt>
                <c:pt idx="4">
                  <c:v>26.451526692055857</c:v>
                </c:pt>
                <c:pt idx="5">
                  <c:v>28.10054088450525</c:v>
                </c:pt>
                <c:pt idx="6">
                  <c:v>29.410310297935467</c:v>
                </c:pt>
                <c:pt idx="7">
                  <c:v>30.836034493303163</c:v>
                </c:pt>
                <c:pt idx="8">
                  <c:v>32.189670794321955</c:v>
                </c:pt>
                <c:pt idx="9">
                  <c:v>33.901479677842289</c:v>
                </c:pt>
                <c:pt idx="10">
                  <c:v>34.196406288994261</c:v>
                </c:pt>
                <c:pt idx="11">
                  <c:v>34.89779023116602</c:v>
                </c:pt>
                <c:pt idx="12">
                  <c:v>36.545018310392727</c:v>
                </c:pt>
                <c:pt idx="13">
                  <c:v>36.56201429903637</c:v>
                </c:pt>
                <c:pt idx="14">
                  <c:v>36.777478286912249</c:v>
                </c:pt>
                <c:pt idx="15">
                  <c:v>36.781218101395034</c:v>
                </c:pt>
                <c:pt idx="16">
                  <c:v>37.287195696778127</c:v>
                </c:pt>
                <c:pt idx="17">
                  <c:v>37.210041309183346</c:v>
                </c:pt>
                <c:pt idx="18">
                  <c:v>37.125655265479836</c:v>
                </c:pt>
                <c:pt idx="19">
                  <c:v>36.146951639909389</c:v>
                </c:pt>
                <c:pt idx="20">
                  <c:v>36.360167874856927</c:v>
                </c:pt>
                <c:pt idx="21">
                  <c:v>35.355233002291826</c:v>
                </c:pt>
                <c:pt idx="22">
                  <c:v>34.893048128342244</c:v>
                </c:pt>
                <c:pt idx="23">
                  <c:v>34.836375418511722</c:v>
                </c:pt>
                <c:pt idx="24">
                  <c:v>33.762414692337572</c:v>
                </c:pt>
                <c:pt idx="25">
                  <c:v>34.044589573246256</c:v>
                </c:pt>
                <c:pt idx="26">
                  <c:v>33.243040746931015</c:v>
                </c:pt>
                <c:pt idx="27">
                  <c:v>32.987632410847986</c:v>
                </c:pt>
                <c:pt idx="28">
                  <c:v>32.323118521856692</c:v>
                </c:pt>
                <c:pt idx="29">
                  <c:v>33.367727142447691</c:v>
                </c:pt>
                <c:pt idx="30">
                  <c:v>33.519018681071351</c:v>
                </c:pt>
                <c:pt idx="31">
                  <c:v>33.096716947648623</c:v>
                </c:pt>
                <c:pt idx="32">
                  <c:v>32.377996835828164</c:v>
                </c:pt>
                <c:pt idx="33">
                  <c:v>32.120646766169152</c:v>
                </c:pt>
                <c:pt idx="34">
                  <c:v>31.033357268751224</c:v>
                </c:pt>
                <c:pt idx="35">
                  <c:v>30.958264689730917</c:v>
                </c:pt>
                <c:pt idx="36">
                  <c:v>30.126092563404498</c:v>
                </c:pt>
                <c:pt idx="37">
                  <c:v>27.661180733806432</c:v>
                </c:pt>
                <c:pt idx="38">
                  <c:v>27.245393570272146</c:v>
                </c:pt>
                <c:pt idx="39">
                  <c:v>24.29519071310116</c:v>
                </c:pt>
                <c:pt idx="40">
                  <c:v>20.909566126502874</c:v>
                </c:pt>
              </c:numCache>
            </c:numRef>
          </c:val>
          <c:smooth val="0"/>
          <c:extLst>
            <c:ext xmlns:c16="http://schemas.microsoft.com/office/drawing/2014/chart" uri="{C3380CC4-5D6E-409C-BE32-E72D297353CC}">
              <c16:uniqueId val="{0000002F-C493-1446-B4EE-AB44F2F08FC4}"/>
            </c:ext>
          </c:extLst>
        </c:ser>
        <c:ser>
          <c:idx val="6"/>
          <c:order val="6"/>
          <c:tx>
            <c:strRef>
              <c:f>Sheet1!$H$1</c:f>
              <c:strCache>
                <c:ptCount val="1"/>
                <c:pt idx="0">
                  <c:v>2006_Bachelor Degree Level_Female</c:v>
                </c:pt>
              </c:strCache>
            </c:strRef>
          </c:tx>
          <c:spPr>
            <a:ln>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16.565754419956406</c:v>
                </c:pt>
                <c:pt idx="1">
                  <c:v>15.844771473043725</c:v>
                </c:pt>
                <c:pt idx="2">
                  <c:v>16.52296768584263</c:v>
                </c:pt>
                <c:pt idx="3">
                  <c:v>18.176072570451336</c:v>
                </c:pt>
                <c:pt idx="4">
                  <c:v>19.392060943276448</c:v>
                </c:pt>
                <c:pt idx="5">
                  <c:v>22.062507225711972</c:v>
                </c:pt>
                <c:pt idx="6">
                  <c:v>25.7745947983415</c:v>
                </c:pt>
                <c:pt idx="7">
                  <c:v>28.289425134676407</c:v>
                </c:pt>
                <c:pt idx="8">
                  <c:v>29.657410746483951</c:v>
                </c:pt>
                <c:pt idx="9">
                  <c:v>31.626795964205499</c:v>
                </c:pt>
                <c:pt idx="10">
                  <c:v>33.259505352528606</c:v>
                </c:pt>
                <c:pt idx="11">
                  <c:v>34.729196928823406</c:v>
                </c:pt>
                <c:pt idx="12">
                  <c:v>36.107305431564058</c:v>
                </c:pt>
                <c:pt idx="13">
                  <c:v>36.775275515093433</c:v>
                </c:pt>
                <c:pt idx="14">
                  <c:v>37.360833205069007</c:v>
                </c:pt>
                <c:pt idx="15">
                  <c:v>36.907626320744846</c:v>
                </c:pt>
                <c:pt idx="16">
                  <c:v>37.191101581345485</c:v>
                </c:pt>
                <c:pt idx="17">
                  <c:v>36.711862659174102</c:v>
                </c:pt>
                <c:pt idx="18">
                  <c:v>36.980876452503779</c:v>
                </c:pt>
                <c:pt idx="19">
                  <c:v>35.180823781860049</c:v>
                </c:pt>
                <c:pt idx="20">
                  <c:v>34.932942162615255</c:v>
                </c:pt>
                <c:pt idx="21">
                  <c:v>33.975762105600339</c:v>
                </c:pt>
                <c:pt idx="22">
                  <c:v>33.086935561626227</c:v>
                </c:pt>
                <c:pt idx="23">
                  <c:v>33.28240942819729</c:v>
                </c:pt>
                <c:pt idx="24">
                  <c:v>30.627389251180571</c:v>
                </c:pt>
                <c:pt idx="25">
                  <c:v>30.499129425420779</c:v>
                </c:pt>
                <c:pt idx="26">
                  <c:v>29.158729183309777</c:v>
                </c:pt>
                <c:pt idx="27">
                  <c:v>28.821989528795811</c:v>
                </c:pt>
                <c:pt idx="28">
                  <c:v>28.37920075731963</c:v>
                </c:pt>
                <c:pt idx="29">
                  <c:v>28.979807910459048</c:v>
                </c:pt>
                <c:pt idx="30">
                  <c:v>28.764631445745017</c:v>
                </c:pt>
                <c:pt idx="31">
                  <c:v>29.194320759472401</c:v>
                </c:pt>
                <c:pt idx="32">
                  <c:v>29.905426498944081</c:v>
                </c:pt>
                <c:pt idx="33">
                  <c:v>29.000297235707915</c:v>
                </c:pt>
                <c:pt idx="34">
                  <c:v>29.292833412434742</c:v>
                </c:pt>
                <c:pt idx="35">
                  <c:v>28.935806687820357</c:v>
                </c:pt>
                <c:pt idx="36">
                  <c:v>27.044276027124052</c:v>
                </c:pt>
                <c:pt idx="37">
                  <c:v>26.344787588806728</c:v>
                </c:pt>
                <c:pt idx="38">
                  <c:v>23.232995177116248</c:v>
                </c:pt>
                <c:pt idx="39">
                  <c:v>21.290545203588682</c:v>
                </c:pt>
                <c:pt idx="40">
                  <c:v>19.49221949221949</c:v>
                </c:pt>
              </c:numCache>
            </c:numRef>
          </c:val>
          <c:smooth val="0"/>
          <c:extLst>
            <c:ext xmlns:c16="http://schemas.microsoft.com/office/drawing/2014/chart" uri="{C3380CC4-5D6E-409C-BE32-E72D297353CC}">
              <c16:uniqueId val="{00000030-C493-1446-B4EE-AB44F2F08FC4}"/>
            </c:ext>
          </c:extLst>
        </c:ser>
        <c:ser>
          <c:idx val="7"/>
          <c:order val="7"/>
          <c:tx>
            <c:strRef>
              <c:f>Sheet1!$I$1</c:f>
              <c:strCache>
                <c:ptCount val="1"/>
                <c:pt idx="0">
                  <c:v>2011_Bachelor Degree Level_Female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17.830594991226672</c:v>
                </c:pt>
                <c:pt idx="1">
                  <c:v>16.94621526273442</c:v>
                </c:pt>
                <c:pt idx="2">
                  <c:v>17.148672458837112</c:v>
                </c:pt>
                <c:pt idx="3">
                  <c:v>18.164855999277741</c:v>
                </c:pt>
                <c:pt idx="4">
                  <c:v>20.027866965529775</c:v>
                </c:pt>
                <c:pt idx="5">
                  <c:v>22.522660931018589</c:v>
                </c:pt>
                <c:pt idx="6">
                  <c:v>24.608543154202682</c:v>
                </c:pt>
                <c:pt idx="7">
                  <c:v>27.271556857317584</c:v>
                </c:pt>
                <c:pt idx="8">
                  <c:v>30.249401894274573</c:v>
                </c:pt>
                <c:pt idx="9">
                  <c:v>31.837754330605133</c:v>
                </c:pt>
                <c:pt idx="10">
                  <c:v>34.049547564984579</c:v>
                </c:pt>
                <c:pt idx="11">
                  <c:v>35.541503563183781</c:v>
                </c:pt>
                <c:pt idx="12">
                  <c:v>36.777629826897467</c:v>
                </c:pt>
                <c:pt idx="13">
                  <c:v>38.205622122824771</c:v>
                </c:pt>
                <c:pt idx="14">
                  <c:v>38.437429319202558</c:v>
                </c:pt>
                <c:pt idx="15">
                  <c:v>38.153321748429356</c:v>
                </c:pt>
                <c:pt idx="16">
                  <c:v>38.155958803334968</c:v>
                </c:pt>
                <c:pt idx="17">
                  <c:v>38.13044520821677</c:v>
                </c:pt>
                <c:pt idx="18">
                  <c:v>37.175225264631266</c:v>
                </c:pt>
                <c:pt idx="19">
                  <c:v>36.570016781652058</c:v>
                </c:pt>
                <c:pt idx="20">
                  <c:v>35.868266335261218</c:v>
                </c:pt>
                <c:pt idx="21">
                  <c:v>34.828079522470524</c:v>
                </c:pt>
                <c:pt idx="22">
                  <c:v>34.279761616357384</c:v>
                </c:pt>
                <c:pt idx="23">
                  <c:v>33.537088245282106</c:v>
                </c:pt>
                <c:pt idx="24">
                  <c:v>32.450396825396822</c:v>
                </c:pt>
                <c:pt idx="25">
                  <c:v>31.665671047391477</c:v>
                </c:pt>
                <c:pt idx="26">
                  <c:v>31.568395620212822</c:v>
                </c:pt>
                <c:pt idx="27">
                  <c:v>31.176168464304059</c:v>
                </c:pt>
                <c:pt idx="28">
                  <c:v>30.953655142887722</c:v>
                </c:pt>
                <c:pt idx="29">
                  <c:v>29.668015296790998</c:v>
                </c:pt>
                <c:pt idx="30">
                  <c:v>29.43213296398892</c:v>
                </c:pt>
                <c:pt idx="31">
                  <c:v>29.269910170615542</c:v>
                </c:pt>
                <c:pt idx="32">
                  <c:v>30.326654210424586</c:v>
                </c:pt>
                <c:pt idx="33">
                  <c:v>29.598493509987222</c:v>
                </c:pt>
                <c:pt idx="34">
                  <c:v>29.86297289246351</c:v>
                </c:pt>
                <c:pt idx="35">
                  <c:v>30.218093063538305</c:v>
                </c:pt>
                <c:pt idx="36">
                  <c:v>29.226953286482019</c:v>
                </c:pt>
                <c:pt idx="37">
                  <c:v>27.782342737149641</c:v>
                </c:pt>
                <c:pt idx="38">
                  <c:v>27.649279009000292</c:v>
                </c:pt>
                <c:pt idx="39">
                  <c:v>23.975563909774436</c:v>
                </c:pt>
                <c:pt idx="40">
                  <c:v>22.298684051672101</c:v>
                </c:pt>
              </c:numCache>
            </c:numRef>
          </c:val>
          <c:smooth val="0"/>
          <c:extLst>
            <c:ext xmlns:c16="http://schemas.microsoft.com/office/drawing/2014/chart" uri="{C3380CC4-5D6E-409C-BE32-E72D297353CC}">
              <c16:uniqueId val="{00000031-C493-1446-B4EE-AB44F2F08FC4}"/>
            </c:ext>
          </c:extLst>
        </c:ser>
        <c:ser>
          <c:idx val="8"/>
          <c:order val="8"/>
          <c:tx>
            <c:strRef>
              <c:f>Sheet1!$J$1</c:f>
              <c:strCache>
                <c:ptCount val="1"/>
                <c:pt idx="0">
                  <c:v>2016_Bachelor Degree Level_Female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21.168637355068306</c:v>
                </c:pt>
                <c:pt idx="1">
                  <c:v>19.98843930635838</c:v>
                </c:pt>
                <c:pt idx="2">
                  <c:v>18.776779949521629</c:v>
                </c:pt>
                <c:pt idx="3">
                  <c:v>19.05072485250956</c:v>
                </c:pt>
                <c:pt idx="4">
                  <c:v>21.135076515242801</c:v>
                </c:pt>
                <c:pt idx="5">
                  <c:v>23.261524071205169</c:v>
                </c:pt>
                <c:pt idx="6">
                  <c:v>25.871985946221631</c:v>
                </c:pt>
                <c:pt idx="7">
                  <c:v>28.897893924357703</c:v>
                </c:pt>
                <c:pt idx="8">
                  <c:v>30.917588911571936</c:v>
                </c:pt>
                <c:pt idx="9">
                  <c:v>32.955780095610606</c:v>
                </c:pt>
                <c:pt idx="10">
                  <c:v>34.912047056212195</c:v>
                </c:pt>
                <c:pt idx="11">
                  <c:v>36.302857142857142</c:v>
                </c:pt>
                <c:pt idx="12">
                  <c:v>37.977020927369715</c:v>
                </c:pt>
                <c:pt idx="13">
                  <c:v>38.290221201498852</c:v>
                </c:pt>
                <c:pt idx="14">
                  <c:v>38.466212931453576</c:v>
                </c:pt>
                <c:pt idx="15">
                  <c:v>38.850157876637383</c:v>
                </c:pt>
                <c:pt idx="16">
                  <c:v>38.937693437959169</c:v>
                </c:pt>
                <c:pt idx="17">
                  <c:v>38.573253965780538</c:v>
                </c:pt>
                <c:pt idx="18">
                  <c:v>38.294463785082719</c:v>
                </c:pt>
                <c:pt idx="19">
                  <c:v>37.377481009556483</c:v>
                </c:pt>
                <c:pt idx="20">
                  <c:v>36.416313089734658</c:v>
                </c:pt>
                <c:pt idx="21">
                  <c:v>35.56662247859267</c:v>
                </c:pt>
                <c:pt idx="22">
                  <c:v>34.999427240444462</c:v>
                </c:pt>
                <c:pt idx="23">
                  <c:v>33.940321979886605</c:v>
                </c:pt>
                <c:pt idx="24">
                  <c:v>33.12831103528778</c:v>
                </c:pt>
                <c:pt idx="25">
                  <c:v>32.210787466691173</c:v>
                </c:pt>
                <c:pt idx="26">
                  <c:v>32.597508776992257</c:v>
                </c:pt>
                <c:pt idx="27">
                  <c:v>31.633616619452315</c:v>
                </c:pt>
                <c:pt idx="28">
                  <c:v>31.651419858967028</c:v>
                </c:pt>
                <c:pt idx="29">
                  <c:v>31.036522253437823</c:v>
                </c:pt>
                <c:pt idx="30">
                  <c:v>31.038928837093973</c:v>
                </c:pt>
                <c:pt idx="31">
                  <c:v>31.083718541345661</c:v>
                </c:pt>
                <c:pt idx="32">
                  <c:v>31.477706340494485</c:v>
                </c:pt>
                <c:pt idx="33">
                  <c:v>31.543551361319015</c:v>
                </c:pt>
                <c:pt idx="34">
                  <c:v>30.700629842260742</c:v>
                </c:pt>
                <c:pt idx="35">
                  <c:v>30.520237956374665</c:v>
                </c:pt>
                <c:pt idx="36">
                  <c:v>28.844016302334197</c:v>
                </c:pt>
                <c:pt idx="37">
                  <c:v>28.026058631921824</c:v>
                </c:pt>
                <c:pt idx="38">
                  <c:v>26.781546066181519</c:v>
                </c:pt>
                <c:pt idx="39">
                  <c:v>25.304008407146075</c:v>
                </c:pt>
                <c:pt idx="40">
                  <c:v>22.010977646965237</c:v>
                </c:pt>
              </c:numCache>
            </c:numRef>
          </c:val>
          <c:smooth val="0"/>
          <c:extLst>
            <c:ext xmlns:c16="http://schemas.microsoft.com/office/drawing/2014/chart" uri="{C3380CC4-5D6E-409C-BE32-E72D297353CC}">
              <c16:uniqueId val="{00000032-C493-1446-B4EE-AB44F2F08FC4}"/>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max val="40"/>
          <c:min val="1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1656174097119"/>
          <c:h val="0.88585331000291634"/>
        </c:manualLayout>
      </c:layout>
      <c:lineChart>
        <c:grouping val="standard"/>
        <c:varyColors val="0"/>
        <c:ser>
          <c:idx val="0"/>
          <c:order val="0"/>
          <c:tx>
            <c:strRef>
              <c:f>Sheet1!$B$1</c:f>
              <c:strCache>
                <c:ptCount val="1"/>
                <c:pt idx="0">
                  <c:v>2006_Year 12 or equivalent_Female</c:v>
                </c:pt>
              </c:strCache>
            </c:strRef>
          </c:tx>
          <c:spPr>
            <a:ln w="38100">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17.840815848083459</c:v>
                </c:pt>
                <c:pt idx="1">
                  <c:v>18.041758372494201</c:v>
                </c:pt>
                <c:pt idx="2">
                  <c:v>19.06764808973011</c:v>
                </c:pt>
                <c:pt idx="3">
                  <c:v>20.468803467548764</c:v>
                </c:pt>
                <c:pt idx="4">
                  <c:v>21.766064678706424</c:v>
                </c:pt>
                <c:pt idx="5">
                  <c:v>23.70985383315104</c:v>
                </c:pt>
                <c:pt idx="6">
                  <c:v>25.768253511673617</c:v>
                </c:pt>
                <c:pt idx="7">
                  <c:v>27.361862442040184</c:v>
                </c:pt>
                <c:pt idx="8">
                  <c:v>28.248783877692841</c:v>
                </c:pt>
                <c:pt idx="9">
                  <c:v>29.568619873436067</c:v>
                </c:pt>
                <c:pt idx="10">
                  <c:v>30.383941674951476</c:v>
                </c:pt>
                <c:pt idx="11">
                  <c:v>32.035295360879211</c:v>
                </c:pt>
                <c:pt idx="12">
                  <c:v>32.230419977298524</c:v>
                </c:pt>
                <c:pt idx="13">
                  <c:v>32.845063713230914</c:v>
                </c:pt>
                <c:pt idx="14">
                  <c:v>34.129650367052385</c:v>
                </c:pt>
                <c:pt idx="15">
                  <c:v>34.745273950656838</c:v>
                </c:pt>
                <c:pt idx="16">
                  <c:v>34.359322033898302</c:v>
                </c:pt>
                <c:pt idx="17">
                  <c:v>33.572881355932203</c:v>
                </c:pt>
                <c:pt idx="18">
                  <c:v>33.357068876229931</c:v>
                </c:pt>
                <c:pt idx="19">
                  <c:v>34.10710782711044</c:v>
                </c:pt>
                <c:pt idx="20">
                  <c:v>32.457577147349802</c:v>
                </c:pt>
                <c:pt idx="21">
                  <c:v>31.895317930893476</c:v>
                </c:pt>
                <c:pt idx="22">
                  <c:v>30.452794534486518</c:v>
                </c:pt>
                <c:pt idx="23">
                  <c:v>29.582294264339151</c:v>
                </c:pt>
                <c:pt idx="24">
                  <c:v>27.474598492297606</c:v>
                </c:pt>
                <c:pt idx="25">
                  <c:v>28.05212050792597</c:v>
                </c:pt>
                <c:pt idx="26">
                  <c:v>27.148151340170646</c:v>
                </c:pt>
                <c:pt idx="27">
                  <c:v>25.733899376750067</c:v>
                </c:pt>
                <c:pt idx="28">
                  <c:v>25.888652940633367</c:v>
                </c:pt>
                <c:pt idx="29">
                  <c:v>24.706572769953052</c:v>
                </c:pt>
                <c:pt idx="30">
                  <c:v>24.028762608608808</c:v>
                </c:pt>
                <c:pt idx="31">
                  <c:v>23.435391800726517</c:v>
                </c:pt>
                <c:pt idx="32">
                  <c:v>22.37850320142752</c:v>
                </c:pt>
                <c:pt idx="33">
                  <c:v>22.057638049173722</c:v>
                </c:pt>
                <c:pt idx="34">
                  <c:v>21.497536945812808</c:v>
                </c:pt>
                <c:pt idx="35">
                  <c:v>19.547151631940263</c:v>
                </c:pt>
                <c:pt idx="36">
                  <c:v>19.203433015958161</c:v>
                </c:pt>
                <c:pt idx="37">
                  <c:v>17.25966234128645</c:v>
                </c:pt>
                <c:pt idx="38">
                  <c:v>14.368901479383066</c:v>
                </c:pt>
                <c:pt idx="39">
                  <c:v>12.352189197826782</c:v>
                </c:pt>
                <c:pt idx="40">
                  <c:v>10.199216754639878</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2011_Year 12 or equivalent_Female</c:v>
                </c:pt>
              </c:strCache>
            </c:strRef>
          </c:tx>
          <c:spPr>
            <a:ln w="28575">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17.31559854897219</c:v>
                </c:pt>
                <c:pt idx="1">
                  <c:v>17.574198180947821</c:v>
                </c:pt>
                <c:pt idx="2">
                  <c:v>18.675595238095237</c:v>
                </c:pt>
                <c:pt idx="3">
                  <c:v>20.313264806656878</c:v>
                </c:pt>
                <c:pt idx="4">
                  <c:v>20.704414822061882</c:v>
                </c:pt>
                <c:pt idx="5">
                  <c:v>23.76952895571479</c:v>
                </c:pt>
                <c:pt idx="6">
                  <c:v>24.90985576923077</c:v>
                </c:pt>
                <c:pt idx="7">
                  <c:v>26.24727572598221</c:v>
                </c:pt>
                <c:pt idx="8">
                  <c:v>27.981129930658177</c:v>
                </c:pt>
                <c:pt idx="9">
                  <c:v>29.374762756900385</c:v>
                </c:pt>
                <c:pt idx="10">
                  <c:v>31.563421828908556</c:v>
                </c:pt>
                <c:pt idx="11">
                  <c:v>32.387788211002409</c:v>
                </c:pt>
                <c:pt idx="12">
                  <c:v>33.343384089652744</c:v>
                </c:pt>
                <c:pt idx="13">
                  <c:v>33.172686688311686</c:v>
                </c:pt>
                <c:pt idx="14">
                  <c:v>34.218479068615309</c:v>
                </c:pt>
                <c:pt idx="15">
                  <c:v>34.485759876214885</c:v>
                </c:pt>
                <c:pt idx="16">
                  <c:v>34.769801440104736</c:v>
                </c:pt>
                <c:pt idx="17">
                  <c:v>34.757719440268303</c:v>
                </c:pt>
                <c:pt idx="18">
                  <c:v>34.533325320031253</c:v>
                </c:pt>
                <c:pt idx="19">
                  <c:v>34.934716061722995</c:v>
                </c:pt>
                <c:pt idx="20">
                  <c:v>33.503621314019661</c:v>
                </c:pt>
                <c:pt idx="21">
                  <c:v>32.557354925775975</c:v>
                </c:pt>
                <c:pt idx="22">
                  <c:v>31.72787477423239</c:v>
                </c:pt>
                <c:pt idx="23">
                  <c:v>31.523349436392916</c:v>
                </c:pt>
                <c:pt idx="24">
                  <c:v>30.843248163318378</c:v>
                </c:pt>
                <c:pt idx="25">
                  <c:v>30.578248659688537</c:v>
                </c:pt>
                <c:pt idx="26">
                  <c:v>29.403045411669588</c:v>
                </c:pt>
                <c:pt idx="27">
                  <c:v>28.487116741039298</c:v>
                </c:pt>
                <c:pt idx="28">
                  <c:v>27.793061286871467</c:v>
                </c:pt>
                <c:pt idx="29">
                  <c:v>26.041499115328936</c:v>
                </c:pt>
                <c:pt idx="30">
                  <c:v>26.209251280383707</c:v>
                </c:pt>
                <c:pt idx="31">
                  <c:v>25.772846616413993</c:v>
                </c:pt>
                <c:pt idx="32">
                  <c:v>25.16226549302036</c:v>
                </c:pt>
                <c:pt idx="33">
                  <c:v>24.30516694646521</c:v>
                </c:pt>
                <c:pt idx="34">
                  <c:v>23.246840937590431</c:v>
                </c:pt>
                <c:pt idx="35">
                  <c:v>23.401971308675709</c:v>
                </c:pt>
                <c:pt idx="36">
                  <c:v>20.844273884063824</c:v>
                </c:pt>
                <c:pt idx="37">
                  <c:v>19.226814723421757</c:v>
                </c:pt>
                <c:pt idx="38">
                  <c:v>18.407115019486358</c:v>
                </c:pt>
                <c:pt idx="39">
                  <c:v>15.444280805105548</c:v>
                </c:pt>
                <c:pt idx="40">
                  <c:v>13.99976027807743</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2016_Year 12 or equivalent_Female</c:v>
                </c:pt>
              </c:strCache>
            </c:strRef>
          </c:tx>
          <c:spPr>
            <a:ln w="28575">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20.615733938827301</c:v>
                </c:pt>
                <c:pt idx="1">
                  <c:v>20.195013415352399</c:v>
                </c:pt>
                <c:pt idx="2">
                  <c:v>20.14222824246529</c:v>
                </c:pt>
                <c:pt idx="3">
                  <c:v>20.654657884124209</c:v>
                </c:pt>
                <c:pt idx="4">
                  <c:v>21.574030512803279</c:v>
                </c:pt>
                <c:pt idx="5">
                  <c:v>23.72177524007267</c:v>
                </c:pt>
                <c:pt idx="6">
                  <c:v>25.146006955836999</c:v>
                </c:pt>
                <c:pt idx="7">
                  <c:v>26.528205464194457</c:v>
                </c:pt>
                <c:pt idx="8">
                  <c:v>28.168736447861225</c:v>
                </c:pt>
                <c:pt idx="9">
                  <c:v>28.821447299423177</c:v>
                </c:pt>
                <c:pt idx="10">
                  <c:v>30.921009930551048</c:v>
                </c:pt>
                <c:pt idx="11">
                  <c:v>30.560437414567467</c:v>
                </c:pt>
                <c:pt idx="12">
                  <c:v>32.325627346374233</c:v>
                </c:pt>
                <c:pt idx="13">
                  <c:v>33.569769631535998</c:v>
                </c:pt>
                <c:pt idx="14">
                  <c:v>33.419115446765218</c:v>
                </c:pt>
                <c:pt idx="15">
                  <c:v>34.101434541963179</c:v>
                </c:pt>
                <c:pt idx="16">
                  <c:v>34.210097277321886</c:v>
                </c:pt>
                <c:pt idx="17">
                  <c:v>34.354785659467161</c:v>
                </c:pt>
                <c:pt idx="18">
                  <c:v>34.095611455951214</c:v>
                </c:pt>
                <c:pt idx="19">
                  <c:v>34.029057790306844</c:v>
                </c:pt>
                <c:pt idx="20">
                  <c:v>33.147632311977716</c:v>
                </c:pt>
                <c:pt idx="21">
                  <c:v>32.403533240353326</c:v>
                </c:pt>
                <c:pt idx="22">
                  <c:v>31.804724790042897</c:v>
                </c:pt>
                <c:pt idx="23">
                  <c:v>31.651145230304557</c:v>
                </c:pt>
                <c:pt idx="24">
                  <c:v>31.116866299773388</c:v>
                </c:pt>
                <c:pt idx="25">
                  <c:v>30.621632277566039</c:v>
                </c:pt>
                <c:pt idx="26">
                  <c:v>29.54151349101755</c:v>
                </c:pt>
                <c:pt idx="27">
                  <c:v>29.097996307187309</c:v>
                </c:pt>
                <c:pt idx="28">
                  <c:v>28.680879413724185</c:v>
                </c:pt>
                <c:pt idx="29">
                  <c:v>29.074539917913413</c:v>
                </c:pt>
                <c:pt idx="30">
                  <c:v>28.988107102518104</c:v>
                </c:pt>
                <c:pt idx="31">
                  <c:v>27.878289473684209</c:v>
                </c:pt>
                <c:pt idx="32">
                  <c:v>27.068671753463221</c:v>
                </c:pt>
                <c:pt idx="33">
                  <c:v>25.965020417597657</c:v>
                </c:pt>
                <c:pt idx="34">
                  <c:v>24.120032441200323</c:v>
                </c:pt>
                <c:pt idx="35">
                  <c:v>24.317758522957323</c:v>
                </c:pt>
                <c:pt idx="36">
                  <c:v>22.107155083875384</c:v>
                </c:pt>
                <c:pt idx="37">
                  <c:v>21.238859966469601</c:v>
                </c:pt>
                <c:pt idx="38">
                  <c:v>20.58122478914558</c:v>
                </c:pt>
                <c:pt idx="39">
                  <c:v>18.016039717395454</c:v>
                </c:pt>
                <c:pt idx="40">
                  <c:v>15.033947623666343</c:v>
                </c:pt>
              </c:numCache>
            </c:numRef>
          </c:val>
          <c:smooth val="0"/>
          <c:extLst>
            <c:ext xmlns:c16="http://schemas.microsoft.com/office/drawing/2014/chart" uri="{C3380CC4-5D6E-409C-BE32-E72D297353CC}">
              <c16:uniqueId val="{00000008-E303-476E-B1D1-34916A464221}"/>
            </c:ext>
          </c:extLst>
        </c:ser>
        <c:ser>
          <c:idx val="6"/>
          <c:order val="3"/>
          <c:tx>
            <c:strRef>
              <c:f>Sheet1!$H$1</c:f>
              <c:strCache>
                <c:ptCount val="1"/>
                <c:pt idx="0">
                  <c:v>2006_Bachelor Degree Level_Female</c:v>
                </c:pt>
              </c:strCache>
            </c:strRef>
          </c:tx>
          <c:spPr>
            <a:ln>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16.565754419956406</c:v>
                </c:pt>
                <c:pt idx="1">
                  <c:v>15.844771473043725</c:v>
                </c:pt>
                <c:pt idx="2">
                  <c:v>16.52296768584263</c:v>
                </c:pt>
                <c:pt idx="3">
                  <c:v>18.176072570451336</c:v>
                </c:pt>
                <c:pt idx="4">
                  <c:v>19.392060943276448</c:v>
                </c:pt>
                <c:pt idx="5">
                  <c:v>22.062507225711972</c:v>
                </c:pt>
                <c:pt idx="6">
                  <c:v>25.7745947983415</c:v>
                </c:pt>
                <c:pt idx="7">
                  <c:v>28.289425134676407</c:v>
                </c:pt>
                <c:pt idx="8">
                  <c:v>29.657410746483951</c:v>
                </c:pt>
                <c:pt idx="9">
                  <c:v>31.626795964205499</c:v>
                </c:pt>
                <c:pt idx="10">
                  <c:v>33.259505352528606</c:v>
                </c:pt>
                <c:pt idx="11">
                  <c:v>34.729196928823406</c:v>
                </c:pt>
                <c:pt idx="12">
                  <c:v>36.107305431564058</c:v>
                </c:pt>
                <c:pt idx="13">
                  <c:v>36.775275515093433</c:v>
                </c:pt>
                <c:pt idx="14">
                  <c:v>37.360833205069007</c:v>
                </c:pt>
                <c:pt idx="15">
                  <c:v>36.907626320744846</c:v>
                </c:pt>
                <c:pt idx="16">
                  <c:v>37.191101581345485</c:v>
                </c:pt>
                <c:pt idx="17">
                  <c:v>36.711862659174102</c:v>
                </c:pt>
                <c:pt idx="18">
                  <c:v>36.980876452503779</c:v>
                </c:pt>
                <c:pt idx="19">
                  <c:v>35.180823781860049</c:v>
                </c:pt>
                <c:pt idx="20">
                  <c:v>34.932942162615255</c:v>
                </c:pt>
                <c:pt idx="21">
                  <c:v>33.975762105600339</c:v>
                </c:pt>
                <c:pt idx="22">
                  <c:v>33.086935561626227</c:v>
                </c:pt>
                <c:pt idx="23">
                  <c:v>33.28240942819729</c:v>
                </c:pt>
                <c:pt idx="24">
                  <c:v>30.627389251180571</c:v>
                </c:pt>
                <c:pt idx="25">
                  <c:v>30.499129425420779</c:v>
                </c:pt>
                <c:pt idx="26">
                  <c:v>29.158729183309777</c:v>
                </c:pt>
                <c:pt idx="27">
                  <c:v>28.821989528795811</c:v>
                </c:pt>
                <c:pt idx="28">
                  <c:v>28.37920075731963</c:v>
                </c:pt>
                <c:pt idx="29">
                  <c:v>28.979807910459048</c:v>
                </c:pt>
                <c:pt idx="30">
                  <c:v>28.764631445745017</c:v>
                </c:pt>
                <c:pt idx="31">
                  <c:v>29.194320759472401</c:v>
                </c:pt>
                <c:pt idx="32">
                  <c:v>29.905426498944081</c:v>
                </c:pt>
                <c:pt idx="33">
                  <c:v>29.000297235707915</c:v>
                </c:pt>
                <c:pt idx="34">
                  <c:v>29.292833412434742</c:v>
                </c:pt>
                <c:pt idx="35">
                  <c:v>28.935806687820357</c:v>
                </c:pt>
                <c:pt idx="36">
                  <c:v>27.044276027124052</c:v>
                </c:pt>
                <c:pt idx="37">
                  <c:v>26.344787588806728</c:v>
                </c:pt>
                <c:pt idx="38">
                  <c:v>23.232995177116248</c:v>
                </c:pt>
                <c:pt idx="39">
                  <c:v>21.290545203588682</c:v>
                </c:pt>
                <c:pt idx="40">
                  <c:v>19.49221949221949</c:v>
                </c:pt>
              </c:numCache>
            </c:numRef>
          </c:val>
          <c:smooth val="0"/>
          <c:extLst>
            <c:ext xmlns:c16="http://schemas.microsoft.com/office/drawing/2014/chart" uri="{C3380CC4-5D6E-409C-BE32-E72D297353CC}">
              <c16:uniqueId val="{00000030-C493-1446-B4EE-AB44F2F08FC4}"/>
            </c:ext>
          </c:extLst>
        </c:ser>
        <c:ser>
          <c:idx val="7"/>
          <c:order val="4"/>
          <c:tx>
            <c:strRef>
              <c:f>Sheet1!$I$1</c:f>
              <c:strCache>
                <c:ptCount val="1"/>
                <c:pt idx="0">
                  <c:v>2011_Bachelor Degree Level_Female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17.830594991226672</c:v>
                </c:pt>
                <c:pt idx="1">
                  <c:v>16.94621526273442</c:v>
                </c:pt>
                <c:pt idx="2">
                  <c:v>17.148672458837112</c:v>
                </c:pt>
                <c:pt idx="3">
                  <c:v>18.164855999277741</c:v>
                </c:pt>
                <c:pt idx="4">
                  <c:v>20.027866965529775</c:v>
                </c:pt>
                <c:pt idx="5">
                  <c:v>22.522660931018589</c:v>
                </c:pt>
                <c:pt idx="6">
                  <c:v>24.608543154202682</c:v>
                </c:pt>
                <c:pt idx="7">
                  <c:v>27.271556857317584</c:v>
                </c:pt>
                <c:pt idx="8">
                  <c:v>30.249401894274573</c:v>
                </c:pt>
                <c:pt idx="9">
                  <c:v>31.837754330605133</c:v>
                </c:pt>
                <c:pt idx="10">
                  <c:v>34.049547564984579</c:v>
                </c:pt>
                <c:pt idx="11">
                  <c:v>35.541503563183781</c:v>
                </c:pt>
                <c:pt idx="12">
                  <c:v>36.777629826897467</c:v>
                </c:pt>
                <c:pt idx="13">
                  <c:v>38.205622122824771</c:v>
                </c:pt>
                <c:pt idx="14">
                  <c:v>38.437429319202558</c:v>
                </c:pt>
                <c:pt idx="15">
                  <c:v>38.153321748429356</c:v>
                </c:pt>
                <c:pt idx="16">
                  <c:v>38.155958803334968</c:v>
                </c:pt>
                <c:pt idx="17">
                  <c:v>38.13044520821677</c:v>
                </c:pt>
                <c:pt idx="18">
                  <c:v>37.175225264631266</c:v>
                </c:pt>
                <c:pt idx="19">
                  <c:v>36.570016781652058</c:v>
                </c:pt>
                <c:pt idx="20">
                  <c:v>35.868266335261218</c:v>
                </c:pt>
                <c:pt idx="21">
                  <c:v>34.828079522470524</c:v>
                </c:pt>
                <c:pt idx="22">
                  <c:v>34.279761616357384</c:v>
                </c:pt>
                <c:pt idx="23">
                  <c:v>33.537088245282106</c:v>
                </c:pt>
                <c:pt idx="24">
                  <c:v>32.450396825396822</c:v>
                </c:pt>
                <c:pt idx="25">
                  <c:v>31.665671047391477</c:v>
                </c:pt>
                <c:pt idx="26">
                  <c:v>31.568395620212822</c:v>
                </c:pt>
                <c:pt idx="27">
                  <c:v>31.176168464304059</c:v>
                </c:pt>
                <c:pt idx="28">
                  <c:v>30.953655142887722</c:v>
                </c:pt>
                <c:pt idx="29">
                  <c:v>29.668015296790998</c:v>
                </c:pt>
                <c:pt idx="30">
                  <c:v>29.43213296398892</c:v>
                </c:pt>
                <c:pt idx="31">
                  <c:v>29.269910170615542</c:v>
                </c:pt>
                <c:pt idx="32">
                  <c:v>30.326654210424586</c:v>
                </c:pt>
                <c:pt idx="33">
                  <c:v>29.598493509987222</c:v>
                </c:pt>
                <c:pt idx="34">
                  <c:v>29.86297289246351</c:v>
                </c:pt>
                <c:pt idx="35">
                  <c:v>30.218093063538305</c:v>
                </c:pt>
                <c:pt idx="36">
                  <c:v>29.226953286482019</c:v>
                </c:pt>
                <c:pt idx="37">
                  <c:v>27.782342737149641</c:v>
                </c:pt>
                <c:pt idx="38">
                  <c:v>27.649279009000292</c:v>
                </c:pt>
                <c:pt idx="39">
                  <c:v>23.975563909774436</c:v>
                </c:pt>
                <c:pt idx="40">
                  <c:v>22.298684051672101</c:v>
                </c:pt>
              </c:numCache>
            </c:numRef>
          </c:val>
          <c:smooth val="0"/>
          <c:extLst>
            <c:ext xmlns:c16="http://schemas.microsoft.com/office/drawing/2014/chart" uri="{C3380CC4-5D6E-409C-BE32-E72D297353CC}">
              <c16:uniqueId val="{00000031-C493-1446-B4EE-AB44F2F08FC4}"/>
            </c:ext>
          </c:extLst>
        </c:ser>
        <c:ser>
          <c:idx val="8"/>
          <c:order val="5"/>
          <c:tx>
            <c:strRef>
              <c:f>Sheet1!$J$1</c:f>
              <c:strCache>
                <c:ptCount val="1"/>
                <c:pt idx="0">
                  <c:v>2016_Bachelor Degree Level_Female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21.168637355068306</c:v>
                </c:pt>
                <c:pt idx="1">
                  <c:v>19.98843930635838</c:v>
                </c:pt>
                <c:pt idx="2">
                  <c:v>18.776779949521629</c:v>
                </c:pt>
                <c:pt idx="3">
                  <c:v>19.05072485250956</c:v>
                </c:pt>
                <c:pt idx="4">
                  <c:v>21.135076515242801</c:v>
                </c:pt>
                <c:pt idx="5">
                  <c:v>23.261524071205169</c:v>
                </c:pt>
                <c:pt idx="6">
                  <c:v>25.871985946221631</c:v>
                </c:pt>
                <c:pt idx="7">
                  <c:v>28.897893924357703</c:v>
                </c:pt>
                <c:pt idx="8">
                  <c:v>30.917588911571936</c:v>
                </c:pt>
                <c:pt idx="9">
                  <c:v>32.955780095610606</c:v>
                </c:pt>
                <c:pt idx="10">
                  <c:v>34.912047056212195</c:v>
                </c:pt>
                <c:pt idx="11">
                  <c:v>36.302857142857142</c:v>
                </c:pt>
                <c:pt idx="12">
                  <c:v>37.977020927369715</c:v>
                </c:pt>
                <c:pt idx="13">
                  <c:v>38.290221201498852</c:v>
                </c:pt>
                <c:pt idx="14">
                  <c:v>38.466212931453576</c:v>
                </c:pt>
                <c:pt idx="15">
                  <c:v>38.850157876637383</c:v>
                </c:pt>
                <c:pt idx="16">
                  <c:v>38.937693437959169</c:v>
                </c:pt>
                <c:pt idx="17">
                  <c:v>38.573253965780538</c:v>
                </c:pt>
                <c:pt idx="18">
                  <c:v>38.294463785082719</c:v>
                </c:pt>
                <c:pt idx="19">
                  <c:v>37.377481009556483</c:v>
                </c:pt>
                <c:pt idx="20">
                  <c:v>36.416313089734658</c:v>
                </c:pt>
                <c:pt idx="21">
                  <c:v>35.56662247859267</c:v>
                </c:pt>
                <c:pt idx="22">
                  <c:v>34.999427240444462</c:v>
                </c:pt>
                <c:pt idx="23">
                  <c:v>33.940321979886605</c:v>
                </c:pt>
                <c:pt idx="24">
                  <c:v>33.12831103528778</c:v>
                </c:pt>
                <c:pt idx="25">
                  <c:v>32.210787466691173</c:v>
                </c:pt>
                <c:pt idx="26">
                  <c:v>32.597508776992257</c:v>
                </c:pt>
                <c:pt idx="27">
                  <c:v>31.633616619452315</c:v>
                </c:pt>
                <c:pt idx="28">
                  <c:v>31.651419858967028</c:v>
                </c:pt>
                <c:pt idx="29">
                  <c:v>31.036522253437823</c:v>
                </c:pt>
                <c:pt idx="30">
                  <c:v>31.038928837093973</c:v>
                </c:pt>
                <c:pt idx="31">
                  <c:v>31.083718541345661</c:v>
                </c:pt>
                <c:pt idx="32">
                  <c:v>31.477706340494485</c:v>
                </c:pt>
                <c:pt idx="33">
                  <c:v>31.543551361319015</c:v>
                </c:pt>
                <c:pt idx="34">
                  <c:v>30.700629842260742</c:v>
                </c:pt>
                <c:pt idx="35">
                  <c:v>30.520237956374665</c:v>
                </c:pt>
                <c:pt idx="36">
                  <c:v>28.844016302334197</c:v>
                </c:pt>
                <c:pt idx="37">
                  <c:v>28.026058631921824</c:v>
                </c:pt>
                <c:pt idx="38">
                  <c:v>26.781546066181519</c:v>
                </c:pt>
                <c:pt idx="39">
                  <c:v>25.304008407146075</c:v>
                </c:pt>
                <c:pt idx="40">
                  <c:v>22.010977646965237</c:v>
                </c:pt>
              </c:numCache>
            </c:numRef>
          </c:val>
          <c:smooth val="0"/>
          <c:extLst>
            <c:ext xmlns:c16="http://schemas.microsoft.com/office/drawing/2014/chart" uri="{C3380CC4-5D6E-409C-BE32-E72D297353CC}">
              <c16:uniqueId val="{00000032-C493-1446-B4EE-AB44F2F08FC4}"/>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max val="70"/>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1656174097119"/>
          <c:h val="0.88585331000291634"/>
        </c:manualLayout>
      </c:layout>
      <c:lineChart>
        <c:grouping val="standard"/>
        <c:varyColors val="0"/>
        <c:ser>
          <c:idx val="0"/>
          <c:order val="0"/>
          <c:tx>
            <c:strRef>
              <c:f>Sheet1!$B$1</c:f>
              <c:strCache>
                <c:ptCount val="1"/>
                <c:pt idx="0">
                  <c:v>2006_Year 12 or equivalent_Female</c:v>
                </c:pt>
              </c:strCache>
            </c:strRef>
          </c:tx>
          <c:spPr>
            <a:ln w="38100">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52.063064119095067</c:v>
                </c:pt>
                <c:pt idx="1">
                  <c:v>50.675153173517337</c:v>
                </c:pt>
                <c:pt idx="2">
                  <c:v>47.359504615025116</c:v>
                </c:pt>
                <c:pt idx="3">
                  <c:v>43.971712102201437</c:v>
                </c:pt>
                <c:pt idx="4">
                  <c:v>40.644687106257877</c:v>
                </c:pt>
                <c:pt idx="5">
                  <c:v>37.585761161380134</c:v>
                </c:pt>
                <c:pt idx="6">
                  <c:v>35.361234958531092</c:v>
                </c:pt>
                <c:pt idx="7">
                  <c:v>34.29772024729521</c:v>
                </c:pt>
                <c:pt idx="8">
                  <c:v>33.018961580462623</c:v>
                </c:pt>
                <c:pt idx="9">
                  <c:v>32.563644268392828</c:v>
                </c:pt>
                <c:pt idx="10">
                  <c:v>32.026700752733987</c:v>
                </c:pt>
                <c:pt idx="11">
                  <c:v>31.147627602240306</c:v>
                </c:pt>
                <c:pt idx="12">
                  <c:v>31.66855845629966</c:v>
                </c:pt>
                <c:pt idx="13">
                  <c:v>32.440157198999643</c:v>
                </c:pt>
                <c:pt idx="14">
                  <c:v>32.742316784869978</c:v>
                </c:pt>
                <c:pt idx="15">
                  <c:v>33.687920538289013</c:v>
                </c:pt>
                <c:pt idx="16">
                  <c:v>34.732203389830509</c:v>
                </c:pt>
                <c:pt idx="17">
                  <c:v>37.023728813559323</c:v>
                </c:pt>
                <c:pt idx="18">
                  <c:v>36.658467115484207</c:v>
                </c:pt>
                <c:pt idx="19">
                  <c:v>37.827764336624597</c:v>
                </c:pt>
                <c:pt idx="20">
                  <c:v>39.795584092249229</c:v>
                </c:pt>
                <c:pt idx="21">
                  <c:v>40.209909357322971</c:v>
                </c:pt>
                <c:pt idx="22">
                  <c:v>40.722436223562759</c:v>
                </c:pt>
                <c:pt idx="23">
                  <c:v>40.344451371571076</c:v>
                </c:pt>
                <c:pt idx="24">
                  <c:v>42.215666994428055</c:v>
                </c:pt>
                <c:pt idx="25">
                  <c:v>40.85816250311229</c:v>
                </c:pt>
                <c:pt idx="26">
                  <c:v>39.8345255537361</c:v>
                </c:pt>
                <c:pt idx="27">
                  <c:v>39.210550085809771</c:v>
                </c:pt>
                <c:pt idx="28">
                  <c:v>38.131289816268122</c:v>
                </c:pt>
                <c:pt idx="29">
                  <c:v>37.187010954616589</c:v>
                </c:pt>
                <c:pt idx="30">
                  <c:v>33.70618196344752</c:v>
                </c:pt>
                <c:pt idx="31">
                  <c:v>31.779968863518423</c:v>
                </c:pt>
                <c:pt idx="32">
                  <c:v>29.001784402225255</c:v>
                </c:pt>
                <c:pt idx="33">
                  <c:v>26.269649334945587</c:v>
                </c:pt>
                <c:pt idx="34">
                  <c:v>23.980295566502463</c:v>
                </c:pt>
                <c:pt idx="35">
                  <c:v>20.980368541491028</c:v>
                </c:pt>
                <c:pt idx="36">
                  <c:v>18.144025747619686</c:v>
                </c:pt>
                <c:pt idx="37">
                  <c:v>14.217943351472025</c:v>
                </c:pt>
                <c:pt idx="38">
                  <c:v>11.630468995908089</c:v>
                </c:pt>
                <c:pt idx="39">
                  <c:v>9.3320549696388628</c:v>
                </c:pt>
                <c:pt idx="40">
                  <c:v>7.5770475055337991</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2011_Year 12 or equivalent_Female</c:v>
                </c:pt>
              </c:strCache>
            </c:strRef>
          </c:tx>
          <c:spPr>
            <a:ln w="28575">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51.523579201934702</c:v>
                </c:pt>
                <c:pt idx="1">
                  <c:v>49.323839157491619</c:v>
                </c:pt>
                <c:pt idx="2">
                  <c:v>46.236359126984127</c:v>
                </c:pt>
                <c:pt idx="3">
                  <c:v>43.765296133137539</c:v>
                </c:pt>
                <c:pt idx="4">
                  <c:v>40.876849700379111</c:v>
                </c:pt>
                <c:pt idx="5">
                  <c:v>38.135792317631854</c:v>
                </c:pt>
                <c:pt idx="6">
                  <c:v>36.61057692307692</c:v>
                </c:pt>
                <c:pt idx="7">
                  <c:v>34.66454615067444</c:v>
                </c:pt>
                <c:pt idx="8">
                  <c:v>32.658860975332502</c:v>
                </c:pt>
                <c:pt idx="9">
                  <c:v>31.97223577897077</c:v>
                </c:pt>
                <c:pt idx="10">
                  <c:v>30.79232003312115</c:v>
                </c:pt>
                <c:pt idx="11">
                  <c:v>30.976844796224373</c:v>
                </c:pt>
                <c:pt idx="12">
                  <c:v>31.845821398060203</c:v>
                </c:pt>
                <c:pt idx="13">
                  <c:v>31.676136363636363</c:v>
                </c:pt>
                <c:pt idx="14">
                  <c:v>32.76195194451325</c:v>
                </c:pt>
                <c:pt idx="15">
                  <c:v>33.770127169866058</c:v>
                </c:pt>
                <c:pt idx="16">
                  <c:v>34.278856644119571</c:v>
                </c:pt>
                <c:pt idx="17">
                  <c:v>35.208742916618483</c:v>
                </c:pt>
                <c:pt idx="18">
                  <c:v>36.312278382114307</c:v>
                </c:pt>
                <c:pt idx="19">
                  <c:v>37.608546261010808</c:v>
                </c:pt>
                <c:pt idx="20">
                  <c:v>38.974392136575268</c:v>
                </c:pt>
                <c:pt idx="21">
                  <c:v>39.851551956815115</c:v>
                </c:pt>
                <c:pt idx="22">
                  <c:v>41.046223827680784</c:v>
                </c:pt>
                <c:pt idx="23">
                  <c:v>40.863123993558773</c:v>
                </c:pt>
                <c:pt idx="24">
                  <c:v>41.88934399583902</c:v>
                </c:pt>
                <c:pt idx="25">
                  <c:v>40.215726321164155</c:v>
                </c:pt>
                <c:pt idx="26">
                  <c:v>40.904190809863898</c:v>
                </c:pt>
                <c:pt idx="27">
                  <c:v>40.535482942277241</c:v>
                </c:pt>
                <c:pt idx="28">
                  <c:v>38.460950634265629</c:v>
                </c:pt>
                <c:pt idx="29">
                  <c:v>37.244651761299664</c:v>
                </c:pt>
                <c:pt idx="30">
                  <c:v>35.639378912283554</c:v>
                </c:pt>
                <c:pt idx="31">
                  <c:v>33.835860083001606</c:v>
                </c:pt>
                <c:pt idx="32">
                  <c:v>31.39503867698053</c:v>
                </c:pt>
                <c:pt idx="33">
                  <c:v>29.462786793508673</c:v>
                </c:pt>
                <c:pt idx="34">
                  <c:v>26.497540272016977</c:v>
                </c:pt>
                <c:pt idx="35">
                  <c:v>23.724016785400604</c:v>
                </c:pt>
                <c:pt idx="36">
                  <c:v>21.732983235709959</c:v>
                </c:pt>
                <c:pt idx="37">
                  <c:v>18.147234217561177</c:v>
                </c:pt>
                <c:pt idx="38">
                  <c:v>16.168681922654141</c:v>
                </c:pt>
                <c:pt idx="39">
                  <c:v>12.655866470299459</c:v>
                </c:pt>
                <c:pt idx="40">
                  <c:v>9.8285988253625796</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2016_Year 12 or equivalent_Female</c:v>
                </c:pt>
              </c:strCache>
            </c:strRef>
          </c:tx>
          <c:spPr>
            <a:ln w="28575">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48.403900093495395</c:v>
                </c:pt>
                <c:pt idx="1">
                  <c:v>48.347621228977161</c:v>
                </c:pt>
                <c:pt idx="2">
                  <c:v>46.793091771080256</c:v>
                </c:pt>
                <c:pt idx="3">
                  <c:v>44.703589192095713</c:v>
                </c:pt>
                <c:pt idx="4">
                  <c:v>41.750117615431144</c:v>
                </c:pt>
                <c:pt idx="5">
                  <c:v>38.268881391123799</c:v>
                </c:pt>
                <c:pt idx="6">
                  <c:v>36.583765338932999</c:v>
                </c:pt>
                <c:pt idx="7">
                  <c:v>35.497608595950993</c:v>
                </c:pt>
                <c:pt idx="8">
                  <c:v>33.872133517313884</c:v>
                </c:pt>
                <c:pt idx="9">
                  <c:v>33.599895123230205</c:v>
                </c:pt>
                <c:pt idx="10">
                  <c:v>32.64749789056922</c:v>
                </c:pt>
                <c:pt idx="11">
                  <c:v>32.806092560046864</c:v>
                </c:pt>
                <c:pt idx="12">
                  <c:v>32.332213660014489</c:v>
                </c:pt>
                <c:pt idx="13">
                  <c:v>32.741196409516036</c:v>
                </c:pt>
                <c:pt idx="14">
                  <c:v>33.347297863426896</c:v>
                </c:pt>
                <c:pt idx="15">
                  <c:v>34.479837343273466</c:v>
                </c:pt>
                <c:pt idx="16">
                  <c:v>35.11765664909516</c:v>
                </c:pt>
                <c:pt idx="17">
                  <c:v>36.174761539304903</c:v>
                </c:pt>
                <c:pt idx="18">
                  <c:v>36.698246760317978</c:v>
                </c:pt>
                <c:pt idx="19">
                  <c:v>38.268459286566191</c:v>
                </c:pt>
                <c:pt idx="20">
                  <c:v>39.239657484782832</c:v>
                </c:pt>
                <c:pt idx="21">
                  <c:v>38.877266387726635</c:v>
                </c:pt>
                <c:pt idx="22">
                  <c:v>40.26342819165005</c:v>
                </c:pt>
                <c:pt idx="23">
                  <c:v>40.127107978857289</c:v>
                </c:pt>
                <c:pt idx="24">
                  <c:v>40.874069278083525</c:v>
                </c:pt>
                <c:pt idx="25">
                  <c:v>40.241818898672626</c:v>
                </c:pt>
                <c:pt idx="26">
                  <c:v>40.341263785808422</c:v>
                </c:pt>
                <c:pt idx="27">
                  <c:v>39.478903097859536</c:v>
                </c:pt>
                <c:pt idx="28">
                  <c:v>39.027315123251164</c:v>
                </c:pt>
                <c:pt idx="29">
                  <c:v>37.773070303190785</c:v>
                </c:pt>
                <c:pt idx="30">
                  <c:v>36.270015281376651</c:v>
                </c:pt>
                <c:pt idx="31">
                  <c:v>33.710252192982459</c:v>
                </c:pt>
                <c:pt idx="32">
                  <c:v>32.446847914660346</c:v>
                </c:pt>
                <c:pt idx="33">
                  <c:v>30.071654210647971</c:v>
                </c:pt>
                <c:pt idx="34">
                  <c:v>27.810218978102188</c:v>
                </c:pt>
                <c:pt idx="35">
                  <c:v>24.60118228196615</c:v>
                </c:pt>
                <c:pt idx="36">
                  <c:v>22.714823690516948</c:v>
                </c:pt>
                <c:pt idx="37">
                  <c:v>19.253507456101651</c:v>
                </c:pt>
                <c:pt idx="38">
                  <c:v>17.620095342867621</c:v>
                </c:pt>
                <c:pt idx="39">
                  <c:v>13.872446056902806</c:v>
                </c:pt>
                <c:pt idx="40">
                  <c:v>11.125121241513094</c:v>
                </c:pt>
              </c:numCache>
            </c:numRef>
          </c:val>
          <c:smooth val="0"/>
          <c:extLst>
            <c:ext xmlns:c16="http://schemas.microsoft.com/office/drawing/2014/chart" uri="{C3380CC4-5D6E-409C-BE32-E72D297353CC}">
              <c16:uniqueId val="{00000008-E303-476E-B1D1-34916A464221}"/>
            </c:ext>
          </c:extLst>
        </c:ser>
        <c:ser>
          <c:idx val="3"/>
          <c:order val="3"/>
          <c:tx>
            <c:strRef>
              <c:f>Sheet1!$E$1</c:f>
              <c:strCache>
                <c:ptCount val="1"/>
                <c:pt idx="0">
                  <c:v>2006_Advanced Diploma and Diploma Level_Female</c:v>
                </c:pt>
              </c:strCache>
            </c:strRef>
          </c:tx>
          <c:spPr>
            <a:ln>
              <a:solidFill>
                <a:srgbClr val="D4582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Sheet1!$E$2:$E$42</c:f>
              <c:numCache>
                <c:formatCode>General</c:formatCode>
                <c:ptCount val="41"/>
                <c:pt idx="0">
                  <c:v>60.912677257703379</c:v>
                </c:pt>
                <c:pt idx="1">
                  <c:v>59.618425213449981</c:v>
                </c:pt>
                <c:pt idx="2">
                  <c:v>57.684362734972112</c:v>
                </c:pt>
                <c:pt idx="3">
                  <c:v>53.858314395810687</c:v>
                </c:pt>
                <c:pt idx="4">
                  <c:v>50.735634311094664</c:v>
                </c:pt>
                <c:pt idx="5">
                  <c:v>47.316288520149001</c:v>
                </c:pt>
                <c:pt idx="6">
                  <c:v>44.467507584224812</c:v>
                </c:pt>
                <c:pt idx="7">
                  <c:v>41.492446207843734</c:v>
                </c:pt>
                <c:pt idx="8">
                  <c:v>39.036717704771817</c:v>
                </c:pt>
                <c:pt idx="9">
                  <c:v>36.978477397785049</c:v>
                </c:pt>
                <c:pt idx="10">
                  <c:v>35.639791415964702</c:v>
                </c:pt>
                <c:pt idx="11">
                  <c:v>34.979014014370065</c:v>
                </c:pt>
                <c:pt idx="12">
                  <c:v>34.899232589830021</c:v>
                </c:pt>
                <c:pt idx="13">
                  <c:v>35.359032501889644</c:v>
                </c:pt>
                <c:pt idx="14">
                  <c:v>35.757202280080108</c:v>
                </c:pt>
                <c:pt idx="15">
                  <c:v>36.85198217217922</c:v>
                </c:pt>
                <c:pt idx="16">
                  <c:v>36.804004620716213</c:v>
                </c:pt>
                <c:pt idx="17">
                  <c:v>39.37358490566038</c:v>
                </c:pt>
                <c:pt idx="18">
                  <c:v>40.809282514503927</c:v>
                </c:pt>
                <c:pt idx="19">
                  <c:v>40.775635407537251</c:v>
                </c:pt>
                <c:pt idx="20">
                  <c:v>41.907349156419791</c:v>
                </c:pt>
                <c:pt idx="21">
                  <c:v>44.055994256999284</c:v>
                </c:pt>
                <c:pt idx="22">
                  <c:v>44.721702862073926</c:v>
                </c:pt>
                <c:pt idx="23">
                  <c:v>46.185597405469153</c:v>
                </c:pt>
                <c:pt idx="24">
                  <c:v>46.831380159737257</c:v>
                </c:pt>
                <c:pt idx="25">
                  <c:v>46.799420157167923</c:v>
                </c:pt>
                <c:pt idx="26">
                  <c:v>45.249880249081912</c:v>
                </c:pt>
                <c:pt idx="27">
                  <c:v>45.525356314219422</c:v>
                </c:pt>
                <c:pt idx="28">
                  <c:v>44.515433123133093</c:v>
                </c:pt>
                <c:pt idx="29">
                  <c:v>43.028551410054298</c:v>
                </c:pt>
                <c:pt idx="30">
                  <c:v>39.967299482241799</c:v>
                </c:pt>
                <c:pt idx="31">
                  <c:v>38.093454443299933</c:v>
                </c:pt>
                <c:pt idx="32">
                  <c:v>35.13100214089102</c:v>
                </c:pt>
                <c:pt idx="33">
                  <c:v>31.794497707378074</c:v>
                </c:pt>
                <c:pt idx="34">
                  <c:v>26.949438760305949</c:v>
                </c:pt>
                <c:pt idx="35">
                  <c:v>23.931838115524371</c:v>
                </c:pt>
                <c:pt idx="36">
                  <c:v>21.015255128879538</c:v>
                </c:pt>
                <c:pt idx="37">
                  <c:v>17.748272591789732</c:v>
                </c:pt>
                <c:pt idx="38">
                  <c:v>15.169250237266688</c:v>
                </c:pt>
                <c:pt idx="39">
                  <c:v>11.658242295776944</c:v>
                </c:pt>
                <c:pt idx="40">
                  <c:v>8.5299455535390205</c:v>
                </c:pt>
              </c:numCache>
            </c:numRef>
          </c:val>
          <c:smooth val="0"/>
          <c:extLst>
            <c:ext xmlns:c16="http://schemas.microsoft.com/office/drawing/2014/chart" uri="{C3380CC4-5D6E-409C-BE32-E72D297353CC}">
              <c16:uniqueId val="{0000002D-C493-1446-B4EE-AB44F2F08FC4}"/>
            </c:ext>
          </c:extLst>
        </c:ser>
        <c:ser>
          <c:idx val="4"/>
          <c:order val="4"/>
          <c:tx>
            <c:strRef>
              <c:f>Sheet1!$F$1</c:f>
              <c:strCache>
                <c:ptCount val="1"/>
                <c:pt idx="0">
                  <c:v>2011_Advanced Diploma and Diploma Level_Female</c:v>
                </c:pt>
              </c:strCache>
            </c:strRef>
          </c:tx>
          <c:spPr>
            <a:ln>
              <a:solidFill>
                <a:srgbClr val="D4582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Sheet1!$F$2:$F$42</c:f>
              <c:numCache>
                <c:formatCode>General</c:formatCode>
                <c:ptCount val="41"/>
                <c:pt idx="0">
                  <c:v>57.67541971588463</c:v>
                </c:pt>
                <c:pt idx="1">
                  <c:v>57.675528850111121</c:v>
                </c:pt>
                <c:pt idx="2">
                  <c:v>56.139225278691157</c:v>
                </c:pt>
                <c:pt idx="3">
                  <c:v>53.034809872176218</c:v>
                </c:pt>
                <c:pt idx="4">
                  <c:v>49.730612244897962</c:v>
                </c:pt>
                <c:pt idx="5">
                  <c:v>46.726843945677807</c:v>
                </c:pt>
                <c:pt idx="6">
                  <c:v>44.325290437890978</c:v>
                </c:pt>
                <c:pt idx="7">
                  <c:v>42.070010365999522</c:v>
                </c:pt>
                <c:pt idx="8">
                  <c:v>39.254079254079251</c:v>
                </c:pt>
                <c:pt idx="9">
                  <c:v>38.127684787438895</c:v>
                </c:pt>
                <c:pt idx="10">
                  <c:v>37.043934064418238</c:v>
                </c:pt>
                <c:pt idx="11">
                  <c:v>37.26655348047538</c:v>
                </c:pt>
                <c:pt idx="12">
                  <c:v>36.405877181966595</c:v>
                </c:pt>
                <c:pt idx="13">
                  <c:v>36.452169625246547</c:v>
                </c:pt>
                <c:pt idx="14">
                  <c:v>37.190226876090748</c:v>
                </c:pt>
                <c:pt idx="15">
                  <c:v>37.697554483447014</c:v>
                </c:pt>
                <c:pt idx="16">
                  <c:v>39.47916047327427</c:v>
                </c:pt>
                <c:pt idx="17">
                  <c:v>39.350245303338518</c:v>
                </c:pt>
                <c:pt idx="18">
                  <c:v>40.905068891417017</c:v>
                </c:pt>
                <c:pt idx="19">
                  <c:v>42.050452781371284</c:v>
                </c:pt>
                <c:pt idx="20">
                  <c:v>43.550696342574518</c:v>
                </c:pt>
                <c:pt idx="21">
                  <c:v>43.960728588037725</c:v>
                </c:pt>
                <c:pt idx="22">
                  <c:v>44.920920663494918</c:v>
                </c:pt>
                <c:pt idx="23">
                  <c:v>46.041166813991666</c:v>
                </c:pt>
                <c:pt idx="24">
                  <c:v>45.166814664467843</c:v>
                </c:pt>
                <c:pt idx="25">
                  <c:v>45.515653202215724</c:v>
                </c:pt>
                <c:pt idx="26">
                  <c:v>46.505324298160694</c:v>
                </c:pt>
                <c:pt idx="27">
                  <c:v>45.803875360041893</c:v>
                </c:pt>
                <c:pt idx="28">
                  <c:v>45.00777394713716</c:v>
                </c:pt>
                <c:pt idx="29">
                  <c:v>44.988296847032906</c:v>
                </c:pt>
                <c:pt idx="30">
                  <c:v>42.266341743119263</c:v>
                </c:pt>
                <c:pt idx="31">
                  <c:v>40.599804084093137</c:v>
                </c:pt>
                <c:pt idx="32">
                  <c:v>38.087712366653498</c:v>
                </c:pt>
                <c:pt idx="33">
                  <c:v>35.420336269015209</c:v>
                </c:pt>
                <c:pt idx="34">
                  <c:v>32.093535541811406</c:v>
                </c:pt>
                <c:pt idx="35">
                  <c:v>27.701634159198736</c:v>
                </c:pt>
                <c:pt idx="36">
                  <c:v>24.256377198637075</c:v>
                </c:pt>
                <c:pt idx="37">
                  <c:v>21.82619142971566</c:v>
                </c:pt>
                <c:pt idx="38">
                  <c:v>18.629617934954215</c:v>
                </c:pt>
                <c:pt idx="39">
                  <c:v>14.025717111770524</c:v>
                </c:pt>
                <c:pt idx="40">
                  <c:v>10.92786100969407</c:v>
                </c:pt>
              </c:numCache>
            </c:numRef>
          </c:val>
          <c:smooth val="0"/>
          <c:extLst>
            <c:ext xmlns:c16="http://schemas.microsoft.com/office/drawing/2014/chart" uri="{C3380CC4-5D6E-409C-BE32-E72D297353CC}">
              <c16:uniqueId val="{0000002E-C493-1446-B4EE-AB44F2F08FC4}"/>
            </c:ext>
          </c:extLst>
        </c:ser>
        <c:ser>
          <c:idx val="5"/>
          <c:order val="5"/>
          <c:tx>
            <c:strRef>
              <c:f>Sheet1!$G$1</c:f>
              <c:strCache>
                <c:ptCount val="1"/>
                <c:pt idx="0">
                  <c:v>2016_Advanced Diploma and Diploma Level_Female</c:v>
                </c:pt>
              </c:strCache>
            </c:strRef>
          </c:tx>
          <c:spPr>
            <a:ln>
              <a:solidFill>
                <a:srgbClr val="D4582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Sheet1!$G$2:$G$42</c:f>
              <c:numCache>
                <c:formatCode>General</c:formatCode>
                <c:ptCount val="41"/>
                <c:pt idx="0">
                  <c:v>50.285125930619358</c:v>
                </c:pt>
                <c:pt idx="1">
                  <c:v>50.588412794206398</c:v>
                </c:pt>
                <c:pt idx="2">
                  <c:v>49.745706493697945</c:v>
                </c:pt>
                <c:pt idx="3">
                  <c:v>48.151538624040562</c:v>
                </c:pt>
                <c:pt idx="4">
                  <c:v>45.740629384646219</c:v>
                </c:pt>
                <c:pt idx="5">
                  <c:v>43.219853643016229</c:v>
                </c:pt>
                <c:pt idx="6">
                  <c:v>41.482259859067867</c:v>
                </c:pt>
                <c:pt idx="7">
                  <c:v>39.869121154669436</c:v>
                </c:pt>
                <c:pt idx="8">
                  <c:v>38.719420114768951</c:v>
                </c:pt>
                <c:pt idx="9">
                  <c:v>37.123056752200789</c:v>
                </c:pt>
                <c:pt idx="10">
                  <c:v>37.328425255802344</c:v>
                </c:pt>
                <c:pt idx="11">
                  <c:v>36.967458447430424</c:v>
                </c:pt>
                <c:pt idx="12">
                  <c:v>36.860714736709177</c:v>
                </c:pt>
                <c:pt idx="13">
                  <c:v>37.270749145166306</c:v>
                </c:pt>
                <c:pt idx="14">
                  <c:v>37.81371668164121</c:v>
                </c:pt>
                <c:pt idx="15">
                  <c:v>38.868095724169216</c:v>
                </c:pt>
                <c:pt idx="16">
                  <c:v>39.30017190705928</c:v>
                </c:pt>
                <c:pt idx="17">
                  <c:v>40.159940684249548</c:v>
                </c:pt>
                <c:pt idx="18">
                  <c:v>41.532153422951161</c:v>
                </c:pt>
                <c:pt idx="19">
                  <c:v>42.583472865163003</c:v>
                </c:pt>
                <c:pt idx="20">
                  <c:v>43.380389164441056</c:v>
                </c:pt>
                <c:pt idx="21">
                  <c:v>44.023427552839316</c:v>
                </c:pt>
                <c:pt idx="22">
                  <c:v>44.642122583299056</c:v>
                </c:pt>
                <c:pt idx="23">
                  <c:v>45.03186089210498</c:v>
                </c:pt>
                <c:pt idx="24">
                  <c:v>46.085557343394548</c:v>
                </c:pt>
                <c:pt idx="25">
                  <c:v>45.496002702398378</c:v>
                </c:pt>
                <c:pt idx="26">
                  <c:v>46.026165638868079</c:v>
                </c:pt>
                <c:pt idx="27">
                  <c:v>45.46614164494482</c:v>
                </c:pt>
                <c:pt idx="28">
                  <c:v>45.239972960793153</c:v>
                </c:pt>
                <c:pt idx="29">
                  <c:v>43.101175121811409</c:v>
                </c:pt>
                <c:pt idx="30">
                  <c:v>41.874859329282017</c:v>
                </c:pt>
                <c:pt idx="31">
                  <c:v>40.195208518189887</c:v>
                </c:pt>
                <c:pt idx="32">
                  <c:v>38.736765242789339</c:v>
                </c:pt>
                <c:pt idx="33">
                  <c:v>35.310945273631837</c:v>
                </c:pt>
                <c:pt idx="34">
                  <c:v>33.187544878908547</c:v>
                </c:pt>
                <c:pt idx="35">
                  <c:v>29.557935200439321</c:v>
                </c:pt>
                <c:pt idx="36">
                  <c:v>26.457945264364522</c:v>
                </c:pt>
                <c:pt idx="37">
                  <c:v>24.279027630982938</c:v>
                </c:pt>
                <c:pt idx="38">
                  <c:v>20.299128825842264</c:v>
                </c:pt>
                <c:pt idx="39">
                  <c:v>16.998341625207296</c:v>
                </c:pt>
                <c:pt idx="40">
                  <c:v>13.504094790033108</c:v>
                </c:pt>
              </c:numCache>
            </c:numRef>
          </c:val>
          <c:smooth val="0"/>
          <c:extLst>
            <c:ext xmlns:c16="http://schemas.microsoft.com/office/drawing/2014/chart" uri="{C3380CC4-5D6E-409C-BE32-E72D297353CC}">
              <c16:uniqueId val="{0000002F-C493-1446-B4EE-AB44F2F08FC4}"/>
            </c:ext>
          </c:extLst>
        </c:ser>
        <c:ser>
          <c:idx val="6"/>
          <c:order val="6"/>
          <c:tx>
            <c:strRef>
              <c:f>Sheet1!$H$1</c:f>
              <c:strCache>
                <c:ptCount val="1"/>
                <c:pt idx="0">
                  <c:v>2006_Bachelor Degree Level_Female</c:v>
                </c:pt>
              </c:strCache>
            </c:strRef>
          </c:tx>
          <c:spPr>
            <a:ln>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70.830017645227144</c:v>
                </c:pt>
                <c:pt idx="1">
                  <c:v>70.570963633790853</c:v>
                </c:pt>
                <c:pt idx="2">
                  <c:v>68.131430227503259</c:v>
                </c:pt>
                <c:pt idx="3">
                  <c:v>64.395122313926692</c:v>
                </c:pt>
                <c:pt idx="4">
                  <c:v>60.693080398819973</c:v>
                </c:pt>
                <c:pt idx="5">
                  <c:v>55.65147019152954</c:v>
                </c:pt>
                <c:pt idx="6">
                  <c:v>50.512627214474179</c:v>
                </c:pt>
                <c:pt idx="7">
                  <c:v>45.804737657737434</c:v>
                </c:pt>
                <c:pt idx="8">
                  <c:v>43.06887847097007</c:v>
                </c:pt>
                <c:pt idx="9">
                  <c:v>40.917679774680025</c:v>
                </c:pt>
                <c:pt idx="10">
                  <c:v>39.239571797711335</c:v>
                </c:pt>
                <c:pt idx="11">
                  <c:v>38.273500726291765</c:v>
                </c:pt>
                <c:pt idx="12">
                  <c:v>37.419896583727407</c:v>
                </c:pt>
                <c:pt idx="13">
                  <c:v>38.447532343076183</c:v>
                </c:pt>
                <c:pt idx="14">
                  <c:v>39.110358627058645</c:v>
                </c:pt>
                <c:pt idx="15">
                  <c:v>40.762632074484777</c:v>
                </c:pt>
                <c:pt idx="16">
                  <c:v>41.886893594210669</c:v>
                </c:pt>
                <c:pt idx="17">
                  <c:v>43.67685724596587</c:v>
                </c:pt>
                <c:pt idx="18">
                  <c:v>44.484393726225832</c:v>
                </c:pt>
                <c:pt idx="19">
                  <c:v>46.846705395928197</c:v>
                </c:pt>
                <c:pt idx="20">
                  <c:v>47.527242246437552</c:v>
                </c:pt>
                <c:pt idx="21">
                  <c:v>49.191180396134747</c:v>
                </c:pt>
                <c:pt idx="22">
                  <c:v>50.800792758048104</c:v>
                </c:pt>
                <c:pt idx="23">
                  <c:v>50.971191619380186</c:v>
                </c:pt>
                <c:pt idx="24">
                  <c:v>52.580391275016865</c:v>
                </c:pt>
                <c:pt idx="25">
                  <c:v>52.426001160766106</c:v>
                </c:pt>
                <c:pt idx="26">
                  <c:v>52.246051742149575</c:v>
                </c:pt>
                <c:pt idx="27">
                  <c:v>52.58507853403141</c:v>
                </c:pt>
                <c:pt idx="28">
                  <c:v>51.315166677936304</c:v>
                </c:pt>
                <c:pt idx="29">
                  <c:v>49.391212281630494</c:v>
                </c:pt>
                <c:pt idx="30">
                  <c:v>46.077190762416954</c:v>
                </c:pt>
                <c:pt idx="31">
                  <c:v>42.779131311434092</c:v>
                </c:pt>
                <c:pt idx="32">
                  <c:v>39.472959324212653</c:v>
                </c:pt>
                <c:pt idx="33">
                  <c:v>37.104924204894481</c:v>
                </c:pt>
                <c:pt idx="34">
                  <c:v>32.453725676317042</c:v>
                </c:pt>
                <c:pt idx="35">
                  <c:v>27.642177202831341</c:v>
                </c:pt>
                <c:pt idx="36">
                  <c:v>24.664273367903203</c:v>
                </c:pt>
                <c:pt idx="37">
                  <c:v>20.37117587356822</c:v>
                </c:pt>
                <c:pt idx="38">
                  <c:v>17.628471644769665</c:v>
                </c:pt>
                <c:pt idx="39">
                  <c:v>14.061421670117323</c:v>
                </c:pt>
                <c:pt idx="40">
                  <c:v>10.851760851760853</c:v>
                </c:pt>
              </c:numCache>
            </c:numRef>
          </c:val>
          <c:smooth val="0"/>
          <c:extLst>
            <c:ext xmlns:c16="http://schemas.microsoft.com/office/drawing/2014/chart" uri="{C3380CC4-5D6E-409C-BE32-E72D297353CC}">
              <c16:uniqueId val="{00000030-C493-1446-B4EE-AB44F2F08FC4}"/>
            </c:ext>
          </c:extLst>
        </c:ser>
        <c:ser>
          <c:idx val="7"/>
          <c:order val="7"/>
          <c:tx>
            <c:strRef>
              <c:f>Sheet1!$I$1</c:f>
              <c:strCache>
                <c:ptCount val="1"/>
                <c:pt idx="0">
                  <c:v>2011_Bachelor Degree Level_Female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68.320306268942417</c:v>
                </c:pt>
                <c:pt idx="1">
                  <c:v>69.075323389243053</c:v>
                </c:pt>
                <c:pt idx="2">
                  <c:v>67.601312351904738</c:v>
                </c:pt>
                <c:pt idx="3">
                  <c:v>64.302266092870681</c:v>
                </c:pt>
                <c:pt idx="4">
                  <c:v>60.098745986551158</c:v>
                </c:pt>
                <c:pt idx="5">
                  <c:v>55.311107697034878</c:v>
                </c:pt>
                <c:pt idx="6">
                  <c:v>49.946761868971564</c:v>
                </c:pt>
                <c:pt idx="7">
                  <c:v>46.123145257330457</c:v>
                </c:pt>
                <c:pt idx="8">
                  <c:v>42.46714515124701</c:v>
                </c:pt>
                <c:pt idx="9">
                  <c:v>40.59100023008908</c:v>
                </c:pt>
                <c:pt idx="10">
                  <c:v>38.312942691564714</c:v>
                </c:pt>
                <c:pt idx="11">
                  <c:v>37.391682558800895</c:v>
                </c:pt>
                <c:pt idx="12">
                  <c:v>37.466711051930758</c:v>
                </c:pt>
                <c:pt idx="13">
                  <c:v>37.144536223840149</c:v>
                </c:pt>
                <c:pt idx="14">
                  <c:v>38.075543636304886</c:v>
                </c:pt>
                <c:pt idx="15">
                  <c:v>39.005480550728514</c:v>
                </c:pt>
                <c:pt idx="16">
                  <c:v>40.634549364318858</c:v>
                </c:pt>
                <c:pt idx="17">
                  <c:v>41.531452321956678</c:v>
                </c:pt>
                <c:pt idx="18">
                  <c:v>43.447642375995102</c:v>
                </c:pt>
                <c:pt idx="19">
                  <c:v>45.329106843184782</c:v>
                </c:pt>
                <c:pt idx="20">
                  <c:v>46.876344343004639</c:v>
                </c:pt>
                <c:pt idx="21">
                  <c:v>48.182132109910711</c:v>
                </c:pt>
                <c:pt idx="22">
                  <c:v>49.018847812394014</c:v>
                </c:pt>
                <c:pt idx="23">
                  <c:v>49.415417455004125</c:v>
                </c:pt>
                <c:pt idx="24">
                  <c:v>50.967261904761905</c:v>
                </c:pt>
                <c:pt idx="25">
                  <c:v>51.154918359219437</c:v>
                </c:pt>
                <c:pt idx="26">
                  <c:v>51.31856268955945</c:v>
                </c:pt>
                <c:pt idx="27">
                  <c:v>50.503338469440166</c:v>
                </c:pt>
                <c:pt idx="28">
                  <c:v>49.978593599486246</c:v>
                </c:pt>
                <c:pt idx="29">
                  <c:v>49.969517264313033</c:v>
                </c:pt>
                <c:pt idx="30">
                  <c:v>47.818559556786703</c:v>
                </c:pt>
                <c:pt idx="31">
                  <c:v>45.427141737505274</c:v>
                </c:pt>
                <c:pt idx="32">
                  <c:v>42.162231814960379</c:v>
                </c:pt>
                <c:pt idx="33">
                  <c:v>39.942161544152263</c:v>
                </c:pt>
                <c:pt idx="34">
                  <c:v>36.394101876675606</c:v>
                </c:pt>
                <c:pt idx="35">
                  <c:v>31.328241870718841</c:v>
                </c:pt>
                <c:pt idx="36">
                  <c:v>27.656056221579163</c:v>
                </c:pt>
                <c:pt idx="37">
                  <c:v>24.386012964484618</c:v>
                </c:pt>
                <c:pt idx="38">
                  <c:v>21.068421561985872</c:v>
                </c:pt>
                <c:pt idx="39">
                  <c:v>16.748120300751879</c:v>
                </c:pt>
                <c:pt idx="40">
                  <c:v>13.364722926475915</c:v>
                </c:pt>
              </c:numCache>
            </c:numRef>
          </c:val>
          <c:smooth val="0"/>
          <c:extLst>
            <c:ext xmlns:c16="http://schemas.microsoft.com/office/drawing/2014/chart" uri="{C3380CC4-5D6E-409C-BE32-E72D297353CC}">
              <c16:uniqueId val="{00000031-C493-1446-B4EE-AB44F2F08FC4}"/>
            </c:ext>
          </c:extLst>
        </c:ser>
        <c:ser>
          <c:idx val="8"/>
          <c:order val="8"/>
          <c:tx>
            <c:strRef>
              <c:f>Sheet1!$J$1</c:f>
              <c:strCache>
                <c:ptCount val="1"/>
                <c:pt idx="0">
                  <c:v>2016_Bachelor Degree Level_Female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65.595224428883014</c:v>
                </c:pt>
                <c:pt idx="1">
                  <c:v>66.76878612716763</c:v>
                </c:pt>
                <c:pt idx="2">
                  <c:v>66.728297235428769</c:v>
                </c:pt>
                <c:pt idx="3">
                  <c:v>64.80685422904746</c:v>
                </c:pt>
                <c:pt idx="4">
                  <c:v>59.931919508374506</c:v>
                </c:pt>
                <c:pt idx="5">
                  <c:v>55.157697816491769</c:v>
                </c:pt>
                <c:pt idx="6">
                  <c:v>50.859943898223442</c:v>
                </c:pt>
                <c:pt idx="7">
                  <c:v>46.231668320652773</c:v>
                </c:pt>
                <c:pt idx="8">
                  <c:v>43.615020951971637</c:v>
                </c:pt>
                <c:pt idx="9">
                  <c:v>41.693828770099955</c:v>
                </c:pt>
                <c:pt idx="10">
                  <c:v>40.325176183341654</c:v>
                </c:pt>
                <c:pt idx="11">
                  <c:v>39.451428571428572</c:v>
                </c:pt>
                <c:pt idx="12">
                  <c:v>39.14942259218008</c:v>
                </c:pt>
                <c:pt idx="13">
                  <c:v>39.943188686087275</c:v>
                </c:pt>
                <c:pt idx="14">
                  <c:v>40.614365580943122</c:v>
                </c:pt>
                <c:pt idx="15">
                  <c:v>41.28864851345859</c:v>
                </c:pt>
                <c:pt idx="16">
                  <c:v>42.486009941538747</c:v>
                </c:pt>
                <c:pt idx="17">
                  <c:v>43.447502103655687</c:v>
                </c:pt>
                <c:pt idx="18">
                  <c:v>44.693305400659291</c:v>
                </c:pt>
                <c:pt idx="19">
                  <c:v>46.033447684391078</c:v>
                </c:pt>
                <c:pt idx="20">
                  <c:v>47.185105439807487</c:v>
                </c:pt>
                <c:pt idx="21">
                  <c:v>47.769696535416145</c:v>
                </c:pt>
                <c:pt idx="22">
                  <c:v>48.020161136354957</c:v>
                </c:pt>
                <c:pt idx="23">
                  <c:v>49.571659148284567</c:v>
                </c:pt>
                <c:pt idx="24">
                  <c:v>50.291820059261923</c:v>
                </c:pt>
                <c:pt idx="25">
                  <c:v>49.9127078930442</c:v>
                </c:pt>
                <c:pt idx="26">
                  <c:v>50.031260520367432</c:v>
                </c:pt>
                <c:pt idx="27">
                  <c:v>50.316336166194525</c:v>
                </c:pt>
                <c:pt idx="28">
                  <c:v>49.170954831332189</c:v>
                </c:pt>
                <c:pt idx="29">
                  <c:v>48.716053033663563</c:v>
                </c:pt>
                <c:pt idx="30">
                  <c:v>46.987354326803867</c:v>
                </c:pt>
                <c:pt idx="31">
                  <c:v>44.951206985105287</c:v>
                </c:pt>
                <c:pt idx="32">
                  <c:v>42.235115780670114</c:v>
                </c:pt>
                <c:pt idx="33">
                  <c:v>39.592146653650069</c:v>
                </c:pt>
                <c:pt idx="34">
                  <c:v>37.04921687754306</c:v>
                </c:pt>
                <c:pt idx="35">
                  <c:v>32.456549632567359</c:v>
                </c:pt>
                <c:pt idx="36">
                  <c:v>28.850191428924294</c:v>
                </c:pt>
                <c:pt idx="37">
                  <c:v>26.104234527687296</c:v>
                </c:pt>
                <c:pt idx="38">
                  <c:v>22.73101743786901</c:v>
                </c:pt>
                <c:pt idx="39">
                  <c:v>18.991142471100435</c:v>
                </c:pt>
                <c:pt idx="40">
                  <c:v>14.589133720467743</c:v>
                </c:pt>
              </c:numCache>
            </c:numRef>
          </c:val>
          <c:smooth val="0"/>
          <c:extLst>
            <c:ext xmlns:c16="http://schemas.microsoft.com/office/drawing/2014/chart" uri="{C3380CC4-5D6E-409C-BE32-E72D297353CC}">
              <c16:uniqueId val="{00000032-C493-1446-B4EE-AB44F2F08FC4}"/>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max val="74"/>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6673228346456693E-2"/>
          <c:y val="3.2013852435112275E-2"/>
          <c:w val="0.8901656174097119"/>
          <c:h val="0.88585331000291634"/>
        </c:manualLayout>
      </c:layout>
      <c:lineChart>
        <c:grouping val="standard"/>
        <c:varyColors val="0"/>
        <c:ser>
          <c:idx val="0"/>
          <c:order val="0"/>
          <c:tx>
            <c:strRef>
              <c:f>Sheet1!$B$1</c:f>
              <c:strCache>
                <c:ptCount val="1"/>
                <c:pt idx="0">
                  <c:v>2006_Year 12 or equivalent_Female</c:v>
                </c:pt>
              </c:strCache>
            </c:strRef>
          </c:tx>
          <c:spPr>
            <a:ln w="38100">
              <a:solidFill>
                <a:srgbClr val="FFC35A"/>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Sheet1!$B$2:$B$42</c:f>
              <c:numCache>
                <c:formatCode>General</c:formatCode>
                <c:ptCount val="41"/>
                <c:pt idx="0">
                  <c:v>52.063064119095067</c:v>
                </c:pt>
                <c:pt idx="1">
                  <c:v>50.675153173517337</c:v>
                </c:pt>
                <c:pt idx="2">
                  <c:v>47.359504615025116</c:v>
                </c:pt>
                <c:pt idx="3">
                  <c:v>43.971712102201437</c:v>
                </c:pt>
                <c:pt idx="4">
                  <c:v>40.644687106257877</c:v>
                </c:pt>
                <c:pt idx="5">
                  <c:v>37.585761161380134</c:v>
                </c:pt>
                <c:pt idx="6">
                  <c:v>35.361234958531092</c:v>
                </c:pt>
                <c:pt idx="7">
                  <c:v>34.29772024729521</c:v>
                </c:pt>
                <c:pt idx="8">
                  <c:v>33.018961580462623</c:v>
                </c:pt>
                <c:pt idx="9">
                  <c:v>32.563644268392828</c:v>
                </c:pt>
                <c:pt idx="10">
                  <c:v>32.026700752733987</c:v>
                </c:pt>
                <c:pt idx="11">
                  <c:v>31.147627602240306</c:v>
                </c:pt>
                <c:pt idx="12">
                  <c:v>31.66855845629966</c:v>
                </c:pt>
                <c:pt idx="13">
                  <c:v>32.440157198999643</c:v>
                </c:pt>
                <c:pt idx="14">
                  <c:v>32.742316784869978</c:v>
                </c:pt>
                <c:pt idx="15">
                  <c:v>33.687920538289013</c:v>
                </c:pt>
                <c:pt idx="16">
                  <c:v>34.732203389830509</c:v>
                </c:pt>
                <c:pt idx="17">
                  <c:v>37.023728813559323</c:v>
                </c:pt>
                <c:pt idx="18">
                  <c:v>36.658467115484207</c:v>
                </c:pt>
                <c:pt idx="19">
                  <c:v>37.827764336624597</c:v>
                </c:pt>
                <c:pt idx="20">
                  <c:v>39.795584092249229</c:v>
                </c:pt>
                <c:pt idx="21">
                  <c:v>40.209909357322971</c:v>
                </c:pt>
                <c:pt idx="22">
                  <c:v>40.722436223562759</c:v>
                </c:pt>
                <c:pt idx="23">
                  <c:v>40.344451371571076</c:v>
                </c:pt>
                <c:pt idx="24">
                  <c:v>42.215666994428055</c:v>
                </c:pt>
                <c:pt idx="25">
                  <c:v>40.85816250311229</c:v>
                </c:pt>
                <c:pt idx="26">
                  <c:v>39.8345255537361</c:v>
                </c:pt>
                <c:pt idx="27">
                  <c:v>39.210550085809771</c:v>
                </c:pt>
                <c:pt idx="28">
                  <c:v>38.131289816268122</c:v>
                </c:pt>
                <c:pt idx="29">
                  <c:v>37.187010954616589</c:v>
                </c:pt>
                <c:pt idx="30">
                  <c:v>33.70618196344752</c:v>
                </c:pt>
                <c:pt idx="31">
                  <c:v>31.779968863518423</c:v>
                </c:pt>
                <c:pt idx="32">
                  <c:v>29.001784402225255</c:v>
                </c:pt>
                <c:pt idx="33">
                  <c:v>26.269649334945587</c:v>
                </c:pt>
                <c:pt idx="34">
                  <c:v>23.980295566502463</c:v>
                </c:pt>
                <c:pt idx="35">
                  <c:v>20.980368541491028</c:v>
                </c:pt>
                <c:pt idx="36">
                  <c:v>18.144025747619686</c:v>
                </c:pt>
                <c:pt idx="37">
                  <c:v>14.217943351472025</c:v>
                </c:pt>
                <c:pt idx="38">
                  <c:v>11.630468995908089</c:v>
                </c:pt>
                <c:pt idx="39">
                  <c:v>9.3320549696388628</c:v>
                </c:pt>
                <c:pt idx="40">
                  <c:v>7.5770475055337991</c:v>
                </c:pt>
              </c:numCache>
            </c:numRef>
          </c:val>
          <c:smooth val="0"/>
          <c:extLst>
            <c:ext xmlns:c16="http://schemas.microsoft.com/office/drawing/2014/chart" uri="{C3380CC4-5D6E-409C-BE32-E72D297353CC}">
              <c16:uniqueId val="{00000004-E303-476E-B1D1-34916A464221}"/>
            </c:ext>
          </c:extLst>
        </c:ser>
        <c:ser>
          <c:idx val="1"/>
          <c:order val="1"/>
          <c:tx>
            <c:strRef>
              <c:f>Sheet1!$C$1</c:f>
              <c:strCache>
                <c:ptCount val="1"/>
                <c:pt idx="0">
                  <c:v>2011_Year 12 or equivalent_Female</c:v>
                </c:pt>
              </c:strCache>
            </c:strRef>
          </c:tx>
          <c:spPr>
            <a:ln w="28575">
              <a:solidFill>
                <a:srgbClr val="FFC35A"/>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Sheet1!$C$2:$C$42</c:f>
              <c:numCache>
                <c:formatCode>General</c:formatCode>
                <c:ptCount val="41"/>
                <c:pt idx="0">
                  <c:v>51.523579201934702</c:v>
                </c:pt>
                <c:pt idx="1">
                  <c:v>49.323839157491619</c:v>
                </c:pt>
                <c:pt idx="2">
                  <c:v>46.236359126984127</c:v>
                </c:pt>
                <c:pt idx="3">
                  <c:v>43.765296133137539</c:v>
                </c:pt>
                <c:pt idx="4">
                  <c:v>40.876849700379111</c:v>
                </c:pt>
                <c:pt idx="5">
                  <c:v>38.135792317631854</c:v>
                </c:pt>
                <c:pt idx="6">
                  <c:v>36.61057692307692</c:v>
                </c:pt>
                <c:pt idx="7">
                  <c:v>34.66454615067444</c:v>
                </c:pt>
                <c:pt idx="8">
                  <c:v>32.658860975332502</c:v>
                </c:pt>
                <c:pt idx="9">
                  <c:v>31.97223577897077</c:v>
                </c:pt>
                <c:pt idx="10">
                  <c:v>30.79232003312115</c:v>
                </c:pt>
                <c:pt idx="11">
                  <c:v>30.976844796224373</c:v>
                </c:pt>
                <c:pt idx="12">
                  <c:v>31.845821398060203</c:v>
                </c:pt>
                <c:pt idx="13">
                  <c:v>31.676136363636363</c:v>
                </c:pt>
                <c:pt idx="14">
                  <c:v>32.76195194451325</c:v>
                </c:pt>
                <c:pt idx="15">
                  <c:v>33.770127169866058</c:v>
                </c:pt>
                <c:pt idx="16">
                  <c:v>34.278856644119571</c:v>
                </c:pt>
                <c:pt idx="17">
                  <c:v>35.208742916618483</c:v>
                </c:pt>
                <c:pt idx="18">
                  <c:v>36.312278382114307</c:v>
                </c:pt>
                <c:pt idx="19">
                  <c:v>37.608546261010808</c:v>
                </c:pt>
                <c:pt idx="20">
                  <c:v>38.974392136575268</c:v>
                </c:pt>
                <c:pt idx="21">
                  <c:v>39.851551956815115</c:v>
                </c:pt>
                <c:pt idx="22">
                  <c:v>41.046223827680784</c:v>
                </c:pt>
                <c:pt idx="23">
                  <c:v>40.863123993558773</c:v>
                </c:pt>
                <c:pt idx="24">
                  <c:v>41.88934399583902</c:v>
                </c:pt>
                <c:pt idx="25">
                  <c:v>40.215726321164155</c:v>
                </c:pt>
                <c:pt idx="26">
                  <c:v>40.904190809863898</c:v>
                </c:pt>
                <c:pt idx="27">
                  <c:v>40.535482942277241</c:v>
                </c:pt>
                <c:pt idx="28">
                  <c:v>38.460950634265629</c:v>
                </c:pt>
                <c:pt idx="29">
                  <c:v>37.244651761299664</c:v>
                </c:pt>
                <c:pt idx="30">
                  <c:v>35.639378912283554</c:v>
                </c:pt>
                <c:pt idx="31">
                  <c:v>33.835860083001606</c:v>
                </c:pt>
                <c:pt idx="32">
                  <c:v>31.39503867698053</c:v>
                </c:pt>
                <c:pt idx="33">
                  <c:v>29.462786793508673</c:v>
                </c:pt>
                <c:pt idx="34">
                  <c:v>26.497540272016977</c:v>
                </c:pt>
                <c:pt idx="35">
                  <c:v>23.724016785400604</c:v>
                </c:pt>
                <c:pt idx="36">
                  <c:v>21.732983235709959</c:v>
                </c:pt>
                <c:pt idx="37">
                  <c:v>18.147234217561177</c:v>
                </c:pt>
                <c:pt idx="38">
                  <c:v>16.168681922654141</c:v>
                </c:pt>
                <c:pt idx="39">
                  <c:v>12.655866470299459</c:v>
                </c:pt>
                <c:pt idx="40">
                  <c:v>9.8285988253625796</c:v>
                </c:pt>
              </c:numCache>
            </c:numRef>
          </c:val>
          <c:smooth val="0"/>
          <c:extLst>
            <c:ext xmlns:c16="http://schemas.microsoft.com/office/drawing/2014/chart" uri="{C3380CC4-5D6E-409C-BE32-E72D297353CC}">
              <c16:uniqueId val="{00000006-E303-476E-B1D1-34916A464221}"/>
            </c:ext>
          </c:extLst>
        </c:ser>
        <c:ser>
          <c:idx val="2"/>
          <c:order val="2"/>
          <c:tx>
            <c:strRef>
              <c:f>Sheet1!$D$1</c:f>
              <c:strCache>
                <c:ptCount val="1"/>
                <c:pt idx="0">
                  <c:v>2016_Year 12 or equivalent_Female</c:v>
                </c:pt>
              </c:strCache>
            </c:strRef>
          </c:tx>
          <c:spPr>
            <a:ln w="28575">
              <a:solidFill>
                <a:srgbClr val="FFC35A"/>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Sheet1!$D$2:$D$42</c:f>
              <c:numCache>
                <c:formatCode>General</c:formatCode>
                <c:ptCount val="41"/>
                <c:pt idx="0">
                  <c:v>48.403900093495395</c:v>
                </c:pt>
                <c:pt idx="1">
                  <c:v>48.347621228977161</c:v>
                </c:pt>
                <c:pt idx="2">
                  <c:v>46.793091771080256</c:v>
                </c:pt>
                <c:pt idx="3">
                  <c:v>44.703589192095713</c:v>
                </c:pt>
                <c:pt idx="4">
                  <c:v>41.750117615431144</c:v>
                </c:pt>
                <c:pt idx="5">
                  <c:v>38.268881391123799</c:v>
                </c:pt>
                <c:pt idx="6">
                  <c:v>36.583765338932999</c:v>
                </c:pt>
                <c:pt idx="7">
                  <c:v>35.497608595950993</c:v>
                </c:pt>
                <c:pt idx="8">
                  <c:v>33.872133517313884</c:v>
                </c:pt>
                <c:pt idx="9">
                  <c:v>33.599895123230205</c:v>
                </c:pt>
                <c:pt idx="10">
                  <c:v>32.64749789056922</c:v>
                </c:pt>
                <c:pt idx="11">
                  <c:v>32.806092560046864</c:v>
                </c:pt>
                <c:pt idx="12">
                  <c:v>32.332213660014489</c:v>
                </c:pt>
                <c:pt idx="13">
                  <c:v>32.741196409516036</c:v>
                </c:pt>
                <c:pt idx="14">
                  <c:v>33.347297863426896</c:v>
                </c:pt>
                <c:pt idx="15">
                  <c:v>34.479837343273466</c:v>
                </c:pt>
                <c:pt idx="16">
                  <c:v>35.11765664909516</c:v>
                </c:pt>
                <c:pt idx="17">
                  <c:v>36.174761539304903</c:v>
                </c:pt>
                <c:pt idx="18">
                  <c:v>36.698246760317978</c:v>
                </c:pt>
                <c:pt idx="19">
                  <c:v>38.268459286566191</c:v>
                </c:pt>
                <c:pt idx="20">
                  <c:v>39.239657484782832</c:v>
                </c:pt>
                <c:pt idx="21">
                  <c:v>38.877266387726635</c:v>
                </c:pt>
                <c:pt idx="22">
                  <c:v>40.26342819165005</c:v>
                </c:pt>
                <c:pt idx="23">
                  <c:v>40.127107978857289</c:v>
                </c:pt>
                <c:pt idx="24">
                  <c:v>40.874069278083525</c:v>
                </c:pt>
                <c:pt idx="25">
                  <c:v>40.241818898672626</c:v>
                </c:pt>
                <c:pt idx="26">
                  <c:v>40.341263785808422</c:v>
                </c:pt>
                <c:pt idx="27">
                  <c:v>39.478903097859536</c:v>
                </c:pt>
                <c:pt idx="28">
                  <c:v>39.027315123251164</c:v>
                </c:pt>
                <c:pt idx="29">
                  <c:v>37.773070303190785</c:v>
                </c:pt>
                <c:pt idx="30">
                  <c:v>36.270015281376651</c:v>
                </c:pt>
                <c:pt idx="31">
                  <c:v>33.710252192982459</c:v>
                </c:pt>
                <c:pt idx="32">
                  <c:v>32.446847914660346</c:v>
                </c:pt>
                <c:pt idx="33">
                  <c:v>30.071654210647971</c:v>
                </c:pt>
                <c:pt idx="34">
                  <c:v>27.810218978102188</c:v>
                </c:pt>
                <c:pt idx="35">
                  <c:v>24.60118228196615</c:v>
                </c:pt>
                <c:pt idx="36">
                  <c:v>22.714823690516948</c:v>
                </c:pt>
                <c:pt idx="37">
                  <c:v>19.253507456101651</c:v>
                </c:pt>
                <c:pt idx="38">
                  <c:v>17.620095342867621</c:v>
                </c:pt>
                <c:pt idx="39">
                  <c:v>13.872446056902806</c:v>
                </c:pt>
                <c:pt idx="40">
                  <c:v>11.125121241513094</c:v>
                </c:pt>
              </c:numCache>
            </c:numRef>
          </c:val>
          <c:smooth val="0"/>
          <c:extLst>
            <c:ext xmlns:c16="http://schemas.microsoft.com/office/drawing/2014/chart" uri="{C3380CC4-5D6E-409C-BE32-E72D297353CC}">
              <c16:uniqueId val="{00000008-E303-476E-B1D1-34916A464221}"/>
            </c:ext>
          </c:extLst>
        </c:ser>
        <c:ser>
          <c:idx val="6"/>
          <c:order val="3"/>
          <c:tx>
            <c:strRef>
              <c:f>Sheet1!$H$1</c:f>
              <c:strCache>
                <c:ptCount val="1"/>
                <c:pt idx="0">
                  <c:v>2006_Bachelor Degree Level_Female</c:v>
                </c:pt>
              </c:strCache>
            </c:strRef>
          </c:tx>
          <c:spPr>
            <a:ln>
              <a:solidFill>
                <a:srgbClr val="A02226"/>
              </a:solidFill>
              <a:prstDash val="sysDot"/>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Sheet1!$H$2:$H$42</c:f>
              <c:numCache>
                <c:formatCode>General</c:formatCode>
                <c:ptCount val="41"/>
                <c:pt idx="0">
                  <c:v>70.830017645227144</c:v>
                </c:pt>
                <c:pt idx="1">
                  <c:v>70.570963633790853</c:v>
                </c:pt>
                <c:pt idx="2">
                  <c:v>68.131430227503259</c:v>
                </c:pt>
                <c:pt idx="3">
                  <c:v>64.395122313926692</c:v>
                </c:pt>
                <c:pt idx="4">
                  <c:v>60.693080398819973</c:v>
                </c:pt>
                <c:pt idx="5">
                  <c:v>55.65147019152954</c:v>
                </c:pt>
                <c:pt idx="6">
                  <c:v>50.512627214474179</c:v>
                </c:pt>
                <c:pt idx="7">
                  <c:v>45.804737657737434</c:v>
                </c:pt>
                <c:pt idx="8">
                  <c:v>43.06887847097007</c:v>
                </c:pt>
                <c:pt idx="9">
                  <c:v>40.917679774680025</c:v>
                </c:pt>
                <c:pt idx="10">
                  <c:v>39.239571797711335</c:v>
                </c:pt>
                <c:pt idx="11">
                  <c:v>38.273500726291765</c:v>
                </c:pt>
                <c:pt idx="12">
                  <c:v>37.419896583727407</c:v>
                </c:pt>
                <c:pt idx="13">
                  <c:v>38.447532343076183</c:v>
                </c:pt>
                <c:pt idx="14">
                  <c:v>39.110358627058645</c:v>
                </c:pt>
                <c:pt idx="15">
                  <c:v>40.762632074484777</c:v>
                </c:pt>
                <c:pt idx="16">
                  <c:v>41.886893594210669</c:v>
                </c:pt>
                <c:pt idx="17">
                  <c:v>43.67685724596587</c:v>
                </c:pt>
                <c:pt idx="18">
                  <c:v>44.484393726225832</c:v>
                </c:pt>
                <c:pt idx="19">
                  <c:v>46.846705395928197</c:v>
                </c:pt>
                <c:pt idx="20">
                  <c:v>47.527242246437552</c:v>
                </c:pt>
                <c:pt idx="21">
                  <c:v>49.191180396134747</c:v>
                </c:pt>
                <c:pt idx="22">
                  <c:v>50.800792758048104</c:v>
                </c:pt>
                <c:pt idx="23">
                  <c:v>50.971191619380186</c:v>
                </c:pt>
                <c:pt idx="24">
                  <c:v>52.580391275016865</c:v>
                </c:pt>
                <c:pt idx="25">
                  <c:v>52.426001160766106</c:v>
                </c:pt>
                <c:pt idx="26">
                  <c:v>52.246051742149575</c:v>
                </c:pt>
                <c:pt idx="27">
                  <c:v>52.58507853403141</c:v>
                </c:pt>
                <c:pt idx="28">
                  <c:v>51.315166677936304</c:v>
                </c:pt>
                <c:pt idx="29">
                  <c:v>49.391212281630494</c:v>
                </c:pt>
                <c:pt idx="30">
                  <c:v>46.077190762416954</c:v>
                </c:pt>
                <c:pt idx="31">
                  <c:v>42.779131311434092</c:v>
                </c:pt>
                <c:pt idx="32">
                  <c:v>39.472959324212653</c:v>
                </c:pt>
                <c:pt idx="33">
                  <c:v>37.104924204894481</c:v>
                </c:pt>
                <c:pt idx="34">
                  <c:v>32.453725676317042</c:v>
                </c:pt>
                <c:pt idx="35">
                  <c:v>27.642177202831341</c:v>
                </c:pt>
                <c:pt idx="36">
                  <c:v>24.664273367903203</c:v>
                </c:pt>
                <c:pt idx="37">
                  <c:v>20.37117587356822</c:v>
                </c:pt>
                <c:pt idx="38">
                  <c:v>17.628471644769665</c:v>
                </c:pt>
                <c:pt idx="39">
                  <c:v>14.061421670117323</c:v>
                </c:pt>
                <c:pt idx="40">
                  <c:v>10.851760851760853</c:v>
                </c:pt>
              </c:numCache>
            </c:numRef>
          </c:val>
          <c:smooth val="0"/>
          <c:extLst>
            <c:ext xmlns:c16="http://schemas.microsoft.com/office/drawing/2014/chart" uri="{C3380CC4-5D6E-409C-BE32-E72D297353CC}">
              <c16:uniqueId val="{00000030-C493-1446-B4EE-AB44F2F08FC4}"/>
            </c:ext>
          </c:extLst>
        </c:ser>
        <c:ser>
          <c:idx val="7"/>
          <c:order val="4"/>
          <c:tx>
            <c:strRef>
              <c:f>Sheet1!$I$1</c:f>
              <c:strCache>
                <c:ptCount val="1"/>
                <c:pt idx="0">
                  <c:v>2011_Bachelor Degree Level_Female</c:v>
                </c:pt>
              </c:strCache>
            </c:strRef>
          </c:tx>
          <c:spPr>
            <a:ln>
              <a:solidFill>
                <a:srgbClr val="A02226"/>
              </a:solidFill>
              <a:prstDash val="dash"/>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Sheet1!$I$2:$I$42</c:f>
              <c:numCache>
                <c:formatCode>General</c:formatCode>
                <c:ptCount val="41"/>
                <c:pt idx="0">
                  <c:v>68.320306268942417</c:v>
                </c:pt>
                <c:pt idx="1">
                  <c:v>69.075323389243053</c:v>
                </c:pt>
                <c:pt idx="2">
                  <c:v>67.601312351904738</c:v>
                </c:pt>
                <c:pt idx="3">
                  <c:v>64.302266092870681</c:v>
                </c:pt>
                <c:pt idx="4">
                  <c:v>60.098745986551158</c:v>
                </c:pt>
                <c:pt idx="5">
                  <c:v>55.311107697034878</c:v>
                </c:pt>
                <c:pt idx="6">
                  <c:v>49.946761868971564</c:v>
                </c:pt>
                <c:pt idx="7">
                  <c:v>46.123145257330457</c:v>
                </c:pt>
                <c:pt idx="8">
                  <c:v>42.46714515124701</c:v>
                </c:pt>
                <c:pt idx="9">
                  <c:v>40.59100023008908</c:v>
                </c:pt>
                <c:pt idx="10">
                  <c:v>38.312942691564714</c:v>
                </c:pt>
                <c:pt idx="11">
                  <c:v>37.391682558800895</c:v>
                </c:pt>
                <c:pt idx="12">
                  <c:v>37.466711051930758</c:v>
                </c:pt>
                <c:pt idx="13">
                  <c:v>37.144536223840149</c:v>
                </c:pt>
                <c:pt idx="14">
                  <c:v>38.075543636304886</c:v>
                </c:pt>
                <c:pt idx="15">
                  <c:v>39.005480550728514</c:v>
                </c:pt>
                <c:pt idx="16">
                  <c:v>40.634549364318858</c:v>
                </c:pt>
                <c:pt idx="17">
                  <c:v>41.531452321956678</c:v>
                </c:pt>
                <c:pt idx="18">
                  <c:v>43.447642375995102</c:v>
                </c:pt>
                <c:pt idx="19">
                  <c:v>45.329106843184782</c:v>
                </c:pt>
                <c:pt idx="20">
                  <c:v>46.876344343004639</c:v>
                </c:pt>
                <c:pt idx="21">
                  <c:v>48.182132109910711</c:v>
                </c:pt>
                <c:pt idx="22">
                  <c:v>49.018847812394014</c:v>
                </c:pt>
                <c:pt idx="23">
                  <c:v>49.415417455004125</c:v>
                </c:pt>
                <c:pt idx="24">
                  <c:v>50.967261904761905</c:v>
                </c:pt>
                <c:pt idx="25">
                  <c:v>51.154918359219437</c:v>
                </c:pt>
                <c:pt idx="26">
                  <c:v>51.31856268955945</c:v>
                </c:pt>
                <c:pt idx="27">
                  <c:v>50.503338469440166</c:v>
                </c:pt>
                <c:pt idx="28">
                  <c:v>49.978593599486246</c:v>
                </c:pt>
                <c:pt idx="29">
                  <c:v>49.969517264313033</c:v>
                </c:pt>
                <c:pt idx="30">
                  <c:v>47.818559556786703</c:v>
                </c:pt>
                <c:pt idx="31">
                  <c:v>45.427141737505274</c:v>
                </c:pt>
                <c:pt idx="32">
                  <c:v>42.162231814960379</c:v>
                </c:pt>
                <c:pt idx="33">
                  <c:v>39.942161544152263</c:v>
                </c:pt>
                <c:pt idx="34">
                  <c:v>36.394101876675606</c:v>
                </c:pt>
                <c:pt idx="35">
                  <c:v>31.328241870718841</c:v>
                </c:pt>
                <c:pt idx="36">
                  <c:v>27.656056221579163</c:v>
                </c:pt>
                <c:pt idx="37">
                  <c:v>24.386012964484618</c:v>
                </c:pt>
                <c:pt idx="38">
                  <c:v>21.068421561985872</c:v>
                </c:pt>
                <c:pt idx="39">
                  <c:v>16.748120300751879</c:v>
                </c:pt>
                <c:pt idx="40">
                  <c:v>13.364722926475915</c:v>
                </c:pt>
              </c:numCache>
            </c:numRef>
          </c:val>
          <c:smooth val="0"/>
          <c:extLst>
            <c:ext xmlns:c16="http://schemas.microsoft.com/office/drawing/2014/chart" uri="{C3380CC4-5D6E-409C-BE32-E72D297353CC}">
              <c16:uniqueId val="{00000031-C493-1446-B4EE-AB44F2F08FC4}"/>
            </c:ext>
          </c:extLst>
        </c:ser>
        <c:ser>
          <c:idx val="8"/>
          <c:order val="5"/>
          <c:tx>
            <c:strRef>
              <c:f>Sheet1!$J$1</c:f>
              <c:strCache>
                <c:ptCount val="1"/>
                <c:pt idx="0">
                  <c:v>2016_Bachelor Degree Level_Female</c:v>
                </c:pt>
              </c:strCache>
            </c:strRef>
          </c:tx>
          <c:spPr>
            <a:ln>
              <a:solidFill>
                <a:srgbClr val="A02226"/>
              </a:solidFill>
            </a:ln>
          </c:spPr>
          <c:marker>
            <c:symbol val="none"/>
          </c:marker>
          <c:cat>
            <c:numRef>
              <c:f>Sheet1!$A$2:$A$42</c:f>
              <c:numCache>
                <c:formatCode>General</c:formatCode>
                <c:ptCount val="41"/>
                <c:pt idx="0">
                  <c:v>25</c:v>
                </c:pt>
                <c:pt idx="1">
                  <c:v>26</c:v>
                </c:pt>
                <c:pt idx="2">
                  <c:v>27</c:v>
                </c:pt>
                <c:pt idx="3">
                  <c:v>28</c:v>
                </c:pt>
                <c:pt idx="4">
                  <c:v>29</c:v>
                </c:pt>
                <c:pt idx="5">
                  <c:v>30</c:v>
                </c:pt>
                <c:pt idx="6">
                  <c:v>31</c:v>
                </c:pt>
                <c:pt idx="7">
                  <c:v>32</c:v>
                </c:pt>
                <c:pt idx="8">
                  <c:v>33</c:v>
                </c:pt>
                <c:pt idx="9">
                  <c:v>34</c:v>
                </c:pt>
                <c:pt idx="10">
                  <c:v>35</c:v>
                </c:pt>
                <c:pt idx="11">
                  <c:v>36</c:v>
                </c:pt>
                <c:pt idx="12">
                  <c:v>37</c:v>
                </c:pt>
                <c:pt idx="13">
                  <c:v>38</c:v>
                </c:pt>
                <c:pt idx="14">
                  <c:v>39</c:v>
                </c:pt>
                <c:pt idx="15">
                  <c:v>40</c:v>
                </c:pt>
                <c:pt idx="16">
                  <c:v>41</c:v>
                </c:pt>
                <c:pt idx="17">
                  <c:v>42</c:v>
                </c:pt>
                <c:pt idx="18">
                  <c:v>43</c:v>
                </c:pt>
                <c:pt idx="19">
                  <c:v>44</c:v>
                </c:pt>
                <c:pt idx="20">
                  <c:v>45</c:v>
                </c:pt>
                <c:pt idx="21">
                  <c:v>46</c:v>
                </c:pt>
                <c:pt idx="22">
                  <c:v>47</c:v>
                </c:pt>
                <c:pt idx="23">
                  <c:v>48</c:v>
                </c:pt>
                <c:pt idx="24">
                  <c:v>49</c:v>
                </c:pt>
                <c:pt idx="25">
                  <c:v>50</c:v>
                </c:pt>
                <c:pt idx="26">
                  <c:v>51</c:v>
                </c:pt>
                <c:pt idx="27">
                  <c:v>52</c:v>
                </c:pt>
                <c:pt idx="28">
                  <c:v>53</c:v>
                </c:pt>
                <c:pt idx="29">
                  <c:v>54</c:v>
                </c:pt>
                <c:pt idx="30">
                  <c:v>55</c:v>
                </c:pt>
                <c:pt idx="31">
                  <c:v>56</c:v>
                </c:pt>
                <c:pt idx="32">
                  <c:v>57</c:v>
                </c:pt>
                <c:pt idx="33">
                  <c:v>58</c:v>
                </c:pt>
                <c:pt idx="34">
                  <c:v>59</c:v>
                </c:pt>
                <c:pt idx="35">
                  <c:v>60</c:v>
                </c:pt>
                <c:pt idx="36">
                  <c:v>61</c:v>
                </c:pt>
                <c:pt idx="37">
                  <c:v>62</c:v>
                </c:pt>
                <c:pt idx="38">
                  <c:v>63</c:v>
                </c:pt>
                <c:pt idx="39">
                  <c:v>64</c:v>
                </c:pt>
                <c:pt idx="40">
                  <c:v>65</c:v>
                </c:pt>
              </c:numCache>
            </c:numRef>
          </c:cat>
          <c:val>
            <c:numRef>
              <c:f>Sheet1!$J$2:$J$42</c:f>
              <c:numCache>
                <c:formatCode>General</c:formatCode>
                <c:ptCount val="41"/>
                <c:pt idx="0">
                  <c:v>65.595224428883014</c:v>
                </c:pt>
                <c:pt idx="1">
                  <c:v>66.76878612716763</c:v>
                </c:pt>
                <c:pt idx="2">
                  <c:v>66.728297235428769</c:v>
                </c:pt>
                <c:pt idx="3">
                  <c:v>64.80685422904746</c:v>
                </c:pt>
                <c:pt idx="4">
                  <c:v>59.931919508374506</c:v>
                </c:pt>
                <c:pt idx="5">
                  <c:v>55.157697816491769</c:v>
                </c:pt>
                <c:pt idx="6">
                  <c:v>50.859943898223442</c:v>
                </c:pt>
                <c:pt idx="7">
                  <c:v>46.231668320652773</c:v>
                </c:pt>
                <c:pt idx="8">
                  <c:v>43.615020951971637</c:v>
                </c:pt>
                <c:pt idx="9">
                  <c:v>41.693828770099955</c:v>
                </c:pt>
                <c:pt idx="10">
                  <c:v>40.325176183341654</c:v>
                </c:pt>
                <c:pt idx="11">
                  <c:v>39.451428571428572</c:v>
                </c:pt>
                <c:pt idx="12">
                  <c:v>39.14942259218008</c:v>
                </c:pt>
                <c:pt idx="13">
                  <c:v>39.943188686087275</c:v>
                </c:pt>
                <c:pt idx="14">
                  <c:v>40.614365580943122</c:v>
                </c:pt>
                <c:pt idx="15">
                  <c:v>41.28864851345859</c:v>
                </c:pt>
                <c:pt idx="16">
                  <c:v>42.486009941538747</c:v>
                </c:pt>
                <c:pt idx="17">
                  <c:v>43.447502103655687</c:v>
                </c:pt>
                <c:pt idx="18">
                  <c:v>44.693305400659291</c:v>
                </c:pt>
                <c:pt idx="19">
                  <c:v>46.033447684391078</c:v>
                </c:pt>
                <c:pt idx="20">
                  <c:v>47.185105439807487</c:v>
                </c:pt>
                <c:pt idx="21">
                  <c:v>47.769696535416145</c:v>
                </c:pt>
                <c:pt idx="22">
                  <c:v>48.020161136354957</c:v>
                </c:pt>
                <c:pt idx="23">
                  <c:v>49.571659148284567</c:v>
                </c:pt>
                <c:pt idx="24">
                  <c:v>50.291820059261923</c:v>
                </c:pt>
                <c:pt idx="25">
                  <c:v>49.9127078930442</c:v>
                </c:pt>
                <c:pt idx="26">
                  <c:v>50.031260520367432</c:v>
                </c:pt>
                <c:pt idx="27">
                  <c:v>50.316336166194525</c:v>
                </c:pt>
                <c:pt idx="28">
                  <c:v>49.170954831332189</c:v>
                </c:pt>
                <c:pt idx="29">
                  <c:v>48.716053033663563</c:v>
                </c:pt>
                <c:pt idx="30">
                  <c:v>46.987354326803867</c:v>
                </c:pt>
                <c:pt idx="31">
                  <c:v>44.951206985105287</c:v>
                </c:pt>
                <c:pt idx="32">
                  <c:v>42.235115780670114</c:v>
                </c:pt>
                <c:pt idx="33">
                  <c:v>39.592146653650069</c:v>
                </c:pt>
                <c:pt idx="34">
                  <c:v>37.04921687754306</c:v>
                </c:pt>
                <c:pt idx="35">
                  <c:v>32.456549632567359</c:v>
                </c:pt>
                <c:pt idx="36">
                  <c:v>28.850191428924294</c:v>
                </c:pt>
                <c:pt idx="37">
                  <c:v>26.104234527687296</c:v>
                </c:pt>
                <c:pt idx="38">
                  <c:v>22.73101743786901</c:v>
                </c:pt>
                <c:pt idx="39">
                  <c:v>18.991142471100435</c:v>
                </c:pt>
                <c:pt idx="40">
                  <c:v>14.589133720467743</c:v>
                </c:pt>
              </c:numCache>
            </c:numRef>
          </c:val>
          <c:smooth val="0"/>
          <c:extLst>
            <c:ext xmlns:c16="http://schemas.microsoft.com/office/drawing/2014/chart" uri="{C3380CC4-5D6E-409C-BE32-E72D297353CC}">
              <c16:uniqueId val="{00000032-C493-1446-B4EE-AB44F2F08FC4}"/>
            </c:ext>
          </c:extLst>
        </c:ser>
        <c:dLbls>
          <c:showLegendKey val="0"/>
          <c:showVal val="0"/>
          <c:showCatName val="0"/>
          <c:showSerName val="0"/>
          <c:showPercent val="0"/>
          <c:showBubbleSize val="0"/>
        </c:dLbls>
        <c:smooth val="0"/>
        <c:axId val="229103872"/>
        <c:axId val="250419840"/>
      </c:lineChart>
      <c:catAx>
        <c:axId val="229103872"/>
        <c:scaling>
          <c:orientation val="minMax"/>
        </c:scaling>
        <c:delete val="0"/>
        <c:axPos val="b"/>
        <c:numFmt formatCode="General" sourceLinked="1"/>
        <c:majorTickMark val="out"/>
        <c:minorTickMark val="none"/>
        <c:tickLblPos val="nextTo"/>
        <c:spPr>
          <a:ln>
            <a:solidFill>
              <a:schemeClr val="tx1"/>
            </a:solidFill>
          </a:ln>
        </c:spPr>
        <c:txPr>
          <a:bodyPr/>
          <a:lstStyle/>
          <a:p>
            <a:pPr>
              <a:defRPr sz="1800"/>
            </a:pPr>
            <a:endParaRPr lang="en-US"/>
          </a:p>
        </c:txPr>
        <c:crossAx val="250419840"/>
        <c:crosses val="autoZero"/>
        <c:auto val="1"/>
        <c:lblAlgn val="ctr"/>
        <c:lblOffset val="100"/>
        <c:tickLblSkip val="5"/>
        <c:noMultiLvlLbl val="0"/>
      </c:catAx>
      <c:valAx>
        <c:axId val="250419840"/>
        <c:scaling>
          <c:orientation val="minMax"/>
          <c:max val="74"/>
          <c:min val="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1800"/>
            </a:pPr>
            <a:endParaRPr lang="en-US"/>
          </a:p>
        </c:txPr>
        <c:crossAx val="22910387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44.661549976741412</c:v>
                </c:pt>
                <c:pt idx="1">
                  <c:v>43.959252229469335</c:v>
                </c:pt>
                <c:pt idx="2">
                  <c:v>43.535476379181297</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29.235232310825864</c:v>
                </c:pt>
                <c:pt idx="1">
                  <c:v>30.385442638631798</c:v>
                </c:pt>
                <c:pt idx="2">
                  <c:v>31.887481717716639</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4.9872576595172431</c:v>
                </c:pt>
                <c:pt idx="1">
                  <c:v>5.1310309646383869</c:v>
                </c:pt>
                <c:pt idx="2">
                  <c:v>4.5741140906489521</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1.8719515227814674</c:v>
                </c:pt>
                <c:pt idx="1">
                  <c:v>2.2881879088000523</c:v>
                </c:pt>
                <c:pt idx="2">
                  <c:v>3.0530572922360046</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Sheet1!$F$2:$F$4</c:f>
              <c:numCache>
                <c:formatCode>_(* #,##0.00_);_(* \(#,##0.00\);_(* "-"??_);_(@_)</c:formatCode>
                <c:ptCount val="3"/>
                <c:pt idx="0">
                  <c:v>19.24400853013401</c:v>
                </c:pt>
                <c:pt idx="1">
                  <c:v>18.23608625846045</c:v>
                </c:pt>
                <c:pt idx="2">
                  <c:v>16.949870520217111</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2"/>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4"/>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35.98528233449116</c:v>
                </c:pt>
                <c:pt idx="1">
                  <c:v>35.993813155988931</c:v>
                </c:pt>
                <c:pt idx="2">
                  <c:v>35.238957158586864</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25.562055279880507</c:v>
                </c:pt>
                <c:pt idx="1">
                  <c:v>26.865892439337667</c:v>
                </c:pt>
                <c:pt idx="2">
                  <c:v>28.31852936289339</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4.039775791396278</c:v>
                </c:pt>
                <c:pt idx="1">
                  <c:v>4.1652570849985908</c:v>
                </c:pt>
                <c:pt idx="2">
                  <c:v>3.6935406281614269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2.9844563787659215</c:v>
                </c:pt>
                <c:pt idx="1">
                  <c:v>3.2271722122542452</c:v>
                </c:pt>
                <c:pt idx="2">
                  <c:v>4.0515839978047454</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Sheet1!$F$2:$F$4</c:f>
              <c:numCache>
                <c:formatCode>_(* #,##0.00_);_(* \(#,##0.00\);_(* "-"??_);_(@_)</c:formatCode>
                <c:ptCount val="3"/>
                <c:pt idx="0">
                  <c:v>31.428430215466125</c:v>
                </c:pt>
                <c:pt idx="1">
                  <c:v>29.747865107420566</c:v>
                </c:pt>
                <c:pt idx="2">
                  <c:v>28.697388852553573</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2"/>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4"/>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44.684161066685135</c:v>
                </c:pt>
                <c:pt idx="1">
                  <c:v>43.956022410757164</c:v>
                </c:pt>
                <c:pt idx="2">
                  <c:v>43.531690861037511</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29.268871562950817</c:v>
                </c:pt>
                <c:pt idx="1">
                  <c:v>30.379648512699887</c:v>
                </c:pt>
                <c:pt idx="2">
                  <c:v>31.8789130678954</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3.6623510453422496</c:v>
                </c:pt>
                <c:pt idx="1">
                  <c:v>4.2546963176265695</c:v>
                </c:pt>
                <c:pt idx="2">
                  <c:v>3.7287861462159975</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1.2408288543788004</c:v>
                </c:pt>
                <c:pt idx="1">
                  <c:v>0.89073858560505081</c:v>
                </c:pt>
                <c:pt idx="2">
                  <c:v>0.86365450168464364</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1.8782345638696467</c:v>
                </c:pt>
                <c:pt idx="1">
                  <c:v>2.2877146139755467</c:v>
                </c:pt>
                <c:pt idx="2">
                  <c:v>3.0511199661156105</c:v>
                </c:pt>
              </c:numCache>
            </c:numRef>
          </c:val>
          <c:smooth val="0"/>
          <c:extLst>
            <c:ext xmlns:c16="http://schemas.microsoft.com/office/drawing/2014/chart" uri="{C3380CC4-5D6E-409C-BE32-E72D297353CC}">
              <c16:uniqueId val="{00000007-EDE3-B04A-BC43-2BCE33F499D7}"/>
            </c:ext>
          </c:extLst>
        </c:ser>
        <c:ser>
          <c:idx val="5"/>
          <c:order val="5"/>
          <c:tx>
            <c:strRef>
              <c:f>Sheet1!$G$1</c:f>
              <c:strCache>
                <c:ptCount val="1"/>
                <c:pt idx="0">
                  <c:v>NILF</c:v>
                </c:pt>
              </c:strCache>
            </c:strRef>
          </c:tx>
          <c:spPr>
            <a:ln w="28575" cap="rnd">
              <a:solidFill>
                <a:schemeClr val="accent3"/>
              </a:solidFill>
              <a:prstDash val="sysDash"/>
              <a:round/>
            </a:ln>
            <a:effectLst/>
          </c:spPr>
          <c:marker>
            <c:symbol val="circle"/>
            <c:size val="5"/>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19.26555290677338</c:v>
                </c:pt>
                <c:pt idx="1">
                  <c:v>18.231179559335775</c:v>
                </c:pt>
                <c:pt idx="2">
                  <c:v>16.945835457050844</c:v>
                </c:pt>
              </c:numCache>
            </c:numRef>
          </c:val>
          <c:smooth val="0"/>
          <c:extLst>
            <c:ext xmlns:c16="http://schemas.microsoft.com/office/drawing/2014/chart" uri="{C3380CC4-5D6E-409C-BE32-E72D297353CC}">
              <c16:uniqueId val="{00000000-7FE4-EC4B-95D6-317729E3E5AA}"/>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2"/>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4"/>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35.987526187441496</c:v>
                </c:pt>
                <c:pt idx="1">
                  <c:v>35.994518685070808</c:v>
                </c:pt>
                <c:pt idx="2">
                  <c:v>35.239381324861377</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25.563817642961666</c:v>
                </c:pt>
                <c:pt idx="1">
                  <c:v>26.866284679477687</c:v>
                </c:pt>
                <c:pt idx="2">
                  <c:v>28.318776989873083</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2.557112787086294</c:v>
                </c:pt>
                <c:pt idx="1">
                  <c:v>2.8990529822758062</c:v>
                </c:pt>
                <c:pt idx="2">
                  <c:v>2.4705611837622921</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Away not stated</c:v>
                </c:pt>
              </c:strCache>
            </c:strRef>
          </c:tx>
          <c:spPr>
            <a:ln w="28575" cap="rnd">
              <a:solidFill>
                <a:schemeClr val="accent6"/>
              </a:solidFill>
              <a:prstDash val="solid"/>
              <a:round/>
            </a:ln>
            <a:effectLst/>
          </c:spPr>
          <c:marker>
            <c:symbol val="circle"/>
            <c:size val="7"/>
            <c:spPr>
              <a:solidFill>
                <a:schemeClr val="accent6"/>
              </a:solidFill>
              <a:ln w="9525">
                <a:solidFill>
                  <a:schemeClr val="accent6"/>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1.4746834522616161</c:v>
                </c:pt>
                <c:pt idx="1">
                  <c:v>1.2638194443308797</c:v>
                </c:pt>
                <c:pt idx="2">
                  <c:v>1.2232773055082113</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2.9846010845455946</c:v>
                </c:pt>
                <c:pt idx="1">
                  <c:v>3.2271954148061504</c:v>
                </c:pt>
                <c:pt idx="2">
                  <c:v>4.0515753022866603</c:v>
                </c:pt>
              </c:numCache>
            </c:numRef>
          </c:val>
          <c:smooth val="0"/>
          <c:extLst>
            <c:ext xmlns:c16="http://schemas.microsoft.com/office/drawing/2014/chart" uri="{C3380CC4-5D6E-409C-BE32-E72D297353CC}">
              <c16:uniqueId val="{00000007-682D-7847-A6DC-FAF53F9E5DD3}"/>
            </c:ext>
          </c:extLst>
        </c:ser>
        <c:ser>
          <c:idx val="5"/>
          <c:order val="5"/>
          <c:tx>
            <c:strRef>
              <c:f>Sheet1!$G$1</c:f>
              <c:strCache>
                <c:ptCount val="1"/>
                <c:pt idx="0">
                  <c:v>NILF</c:v>
                </c:pt>
              </c:strCache>
            </c:strRef>
          </c:tx>
          <c:spPr>
            <a:ln w="28575" cap="rnd">
              <a:solidFill>
                <a:schemeClr val="accent3"/>
              </a:solidFill>
              <a:prstDash val="sysDash"/>
              <a:round/>
            </a:ln>
            <a:effectLst/>
          </c:spPr>
          <c:marker>
            <c:symbol val="circle"/>
            <c:size val="5"/>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Sheet1!$G$2:$G$4</c:f>
              <c:numCache>
                <c:formatCode>_(* #,##0.00_);_(* \(#,##0.00\);_(* "-"??_);_(@_)</c:formatCode>
                <c:ptCount val="3"/>
                <c:pt idx="0">
                  <c:v>31.432258845703345</c:v>
                </c:pt>
                <c:pt idx="1">
                  <c:v>29.749128794038654</c:v>
                </c:pt>
                <c:pt idx="2">
                  <c:v>28.696427893708385</c:v>
                </c:pt>
              </c:numCache>
            </c:numRef>
          </c:val>
          <c:smooth val="0"/>
          <c:extLst>
            <c:ext xmlns:c16="http://schemas.microsoft.com/office/drawing/2014/chart" uri="{C3380CC4-5D6E-409C-BE32-E72D297353CC}">
              <c16:uniqueId val="{00000000-E9E0-C543-B10A-54AE4F566ACC}"/>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2"/>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4"/>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3.3570245871652909E-3"/>
                  <c:y val="-3.05765711607189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E3-B04A-BC43-2BCE33F499D7}"/>
                </c:ext>
              </c:extLst>
            </c:dLbl>
            <c:dLbl>
              <c:idx val="1"/>
              <c:layout>
                <c:manualLayout>
                  <c:x val="-3.3570245871652757E-3"/>
                  <c:y val="3.29286150961587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E3-B04A-BC43-2BCE33F499D7}"/>
                </c:ext>
              </c:extLst>
            </c:dLbl>
            <c:dLbl>
              <c:idx val="2"/>
              <c:layout>
                <c:manualLayout>
                  <c:x val="-9.7353713027792999E-2"/>
                  <c:y val="3.9984746902478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E3-B04A-BC43-2BCE33F499D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69.780625697780991</c:v>
                </c:pt>
                <c:pt idx="1">
                  <c:v>68.701362346677044</c:v>
                </c:pt>
                <c:pt idx="2">
                  <c:v>67.277016969318183</c:v>
                </c:pt>
              </c:numCache>
            </c:numRef>
          </c:val>
          <c:smooth val="0"/>
          <c:extLst>
            <c:ext xmlns:c16="http://schemas.microsoft.com/office/drawing/2014/chart" uri="{C3380CC4-5D6E-409C-BE32-E72D297353CC}">
              <c16:uniqueId val="{00000000-EDE3-B04A-BC43-2BCE33F499D7}"/>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12.930818215249909</c:v>
                </c:pt>
                <c:pt idx="1">
                  <c:v>13.665268979344241</c:v>
                </c:pt>
                <c:pt idx="2">
                  <c:v>14.90106449639376</c:v>
                </c:pt>
              </c:numCache>
            </c:numRef>
          </c:val>
          <c:smooth val="0"/>
          <c:extLst>
            <c:ext xmlns:c16="http://schemas.microsoft.com/office/drawing/2014/chart" uri="{C3380CC4-5D6E-409C-BE32-E72D297353CC}">
              <c16:uniqueId val="{00000001-EDE3-B04A-BC43-2BCE33F499D7}"/>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3.9353585253707526</c:v>
                </c:pt>
                <c:pt idx="1">
                  <c:v>3.5979728386685079</c:v>
                </c:pt>
                <c:pt idx="2">
                  <c:v>2.8612615878499912</c:v>
                </c:pt>
              </c:numCache>
            </c:numRef>
          </c:val>
          <c:smooth val="0"/>
          <c:extLst>
            <c:ext xmlns:c16="http://schemas.microsoft.com/office/drawing/2014/chart" uri="{C3380CC4-5D6E-409C-BE32-E72D297353CC}">
              <c16:uniqueId val="{00000002-EDE3-B04A-BC43-2BCE33F499D7}"/>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2.5151879361143021</c:v>
                </c:pt>
                <c:pt idx="1">
                  <c:v>3.1299568712833952</c:v>
                </c:pt>
                <c:pt idx="2">
                  <c:v>3.7961992287431436</c:v>
                </c:pt>
              </c:numCache>
            </c:numRef>
          </c:val>
          <c:smooth val="0"/>
          <c:extLst>
            <c:ext xmlns:c16="http://schemas.microsoft.com/office/drawing/2014/chart" uri="{C3380CC4-5D6E-409C-BE32-E72D297353CC}">
              <c16:uniqueId val="{00000003-EDE3-B04A-BC43-2BCE33F499D7}"/>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10.838009625484048</c:v>
                </c:pt>
                <c:pt idx="1">
                  <c:v>10.905438964026816</c:v>
                </c:pt>
                <c:pt idx="2">
                  <c:v>11.164457717694924</c:v>
                </c:pt>
              </c:numCache>
            </c:numRef>
          </c:val>
          <c:smooth val="0"/>
          <c:extLst>
            <c:ext xmlns:c16="http://schemas.microsoft.com/office/drawing/2014/chart" uri="{C3380CC4-5D6E-409C-BE32-E72D297353CC}">
              <c16:uniqueId val="{00000007-EDE3-B04A-BC43-2BCE33F499D7}"/>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FT</c:v>
                </c:pt>
              </c:strCache>
            </c:strRef>
          </c:tx>
          <c:spPr>
            <a:ln w="28575" cap="rnd">
              <a:solidFill>
                <a:schemeClr val="tx2"/>
              </a:solidFill>
              <a:round/>
            </a:ln>
            <a:effectLst/>
          </c:spPr>
          <c:marker>
            <c:symbol val="circle"/>
            <c:size val="7"/>
            <c:spPr>
              <a:solidFill>
                <a:schemeClr val="tx2"/>
              </a:solidFill>
              <a:ln w="9525">
                <a:solidFill>
                  <a:schemeClr val="tx2"/>
                </a:solidFill>
              </a:ln>
              <a:effectLst/>
            </c:spPr>
          </c:marker>
          <c:dLbls>
            <c:dLbl>
              <c:idx val="0"/>
              <c:layout>
                <c:manualLayout>
                  <c:x val="1.3428098348661103E-2"/>
                  <c:y val="-2.860295402450507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82D-7847-A6DC-FAF53F9E5DD3}"/>
                </c:ext>
              </c:extLst>
            </c:dLbl>
            <c:dLbl>
              <c:idx val="1"/>
              <c:layout>
                <c:manualLayout>
                  <c:x val="-4.0284295045983368E-2"/>
                  <c:y val="-3.57536925306314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82D-7847-A6DC-FAF53F9E5DD3}"/>
                </c:ext>
              </c:extLst>
            </c:dLbl>
            <c:dLbl>
              <c:idx val="2"/>
              <c:layout>
                <c:manualLayout>
                  <c:x val="-7.7211565504801336E-2"/>
                  <c:y val="-4.2904431036757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82D-7847-A6DC-FAF53F9E5DD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2006</c:v>
                </c:pt>
                <c:pt idx="1">
                  <c:v>2011</c:v>
                </c:pt>
                <c:pt idx="2">
                  <c:v>2016</c:v>
                </c:pt>
              </c:numCache>
            </c:numRef>
          </c:cat>
          <c:val>
            <c:numRef>
              <c:f>Sheet1!$B$2:$B$4</c:f>
              <c:numCache>
                <c:formatCode>_(* #,##0.00_);_(* \(#,##0.00\);_(* "-"??_);_(@_)</c:formatCode>
                <c:ptCount val="3"/>
                <c:pt idx="0">
                  <c:v>64.693410550684959</c:v>
                </c:pt>
                <c:pt idx="1">
                  <c:v>63.620027913556534</c:v>
                </c:pt>
                <c:pt idx="2">
                  <c:v>60.508954707948163</c:v>
                </c:pt>
              </c:numCache>
            </c:numRef>
          </c:val>
          <c:smooth val="0"/>
          <c:extLst>
            <c:ext xmlns:c16="http://schemas.microsoft.com/office/drawing/2014/chart" uri="{C3380CC4-5D6E-409C-BE32-E72D297353CC}">
              <c16:uniqueId val="{00000000-682D-7847-A6DC-FAF53F9E5DD3}"/>
            </c:ext>
          </c:extLst>
        </c:ser>
        <c:ser>
          <c:idx val="1"/>
          <c:order val="1"/>
          <c:tx>
            <c:strRef>
              <c:f>Sheet1!$C$1</c:f>
              <c:strCache>
                <c:ptCount val="1"/>
                <c:pt idx="0">
                  <c:v>PT</c:v>
                </c:pt>
              </c:strCache>
            </c:strRef>
          </c:tx>
          <c:spPr>
            <a:ln w="28575" cap="rnd">
              <a:solidFill>
                <a:schemeClr val="accent2"/>
              </a:solidFill>
              <a:prstDash val="solid"/>
              <a:round/>
            </a:ln>
            <a:effectLst/>
          </c:spPr>
          <c:marker>
            <c:symbol val="circle"/>
            <c:size val="7"/>
            <c:spPr>
              <a:solidFill>
                <a:schemeClr val="accent2"/>
              </a:solidFill>
              <a:ln w="9525">
                <a:solidFill>
                  <a:schemeClr val="accent2"/>
                </a:solidFill>
                <a:prstDash val="solid"/>
              </a:ln>
              <a:effectLst/>
            </c:spPr>
          </c:marker>
          <c:cat>
            <c:numRef>
              <c:f>Sheet1!$A$2:$A$4</c:f>
              <c:numCache>
                <c:formatCode>General</c:formatCode>
                <c:ptCount val="3"/>
                <c:pt idx="0">
                  <c:v>2006</c:v>
                </c:pt>
                <c:pt idx="1">
                  <c:v>2011</c:v>
                </c:pt>
                <c:pt idx="2">
                  <c:v>2016</c:v>
                </c:pt>
              </c:numCache>
            </c:numRef>
          </c:cat>
          <c:val>
            <c:numRef>
              <c:f>Sheet1!$C$2:$C$4</c:f>
              <c:numCache>
                <c:formatCode>_(* #,##0.00_);_(* \(#,##0.00\);_(* "-"??_);_(@_)</c:formatCode>
                <c:ptCount val="3"/>
                <c:pt idx="0">
                  <c:v>11.768351747085573</c:v>
                </c:pt>
                <c:pt idx="1">
                  <c:v>12.55912305810404</c:v>
                </c:pt>
                <c:pt idx="2">
                  <c:v>14.088975191411288</c:v>
                </c:pt>
              </c:numCache>
            </c:numRef>
          </c:val>
          <c:smooth val="0"/>
          <c:extLst>
            <c:ext xmlns:c16="http://schemas.microsoft.com/office/drawing/2014/chart" uri="{C3380CC4-5D6E-409C-BE32-E72D297353CC}">
              <c16:uniqueId val="{00000001-682D-7847-A6DC-FAF53F9E5DD3}"/>
            </c:ext>
          </c:extLst>
        </c:ser>
        <c:ser>
          <c:idx val="2"/>
          <c:order val="2"/>
          <c:tx>
            <c:strRef>
              <c:f>Sheet1!$D$1</c:f>
              <c:strCache>
                <c:ptCount val="1"/>
                <c:pt idx="0">
                  <c:v>Away</c:v>
                </c:pt>
              </c:strCache>
            </c:strRef>
          </c:tx>
          <c:spPr>
            <a:ln w="28575" cap="rnd">
              <a:solidFill>
                <a:schemeClr val="tx1"/>
              </a:solidFill>
              <a:round/>
            </a:ln>
            <a:effectLst/>
          </c:spPr>
          <c:marker>
            <c:symbol val="circle"/>
            <c:size val="7"/>
            <c:spPr>
              <a:solidFill>
                <a:schemeClr val="tx1"/>
              </a:solidFill>
              <a:ln w="9525">
                <a:solidFill>
                  <a:schemeClr val="tx1"/>
                </a:solidFill>
              </a:ln>
              <a:effectLst/>
            </c:spPr>
          </c:marker>
          <c:cat>
            <c:numRef>
              <c:f>Sheet1!$A$2:$A$4</c:f>
              <c:numCache>
                <c:formatCode>General</c:formatCode>
                <c:ptCount val="3"/>
                <c:pt idx="0">
                  <c:v>2006</c:v>
                </c:pt>
                <c:pt idx="1">
                  <c:v>2011</c:v>
                </c:pt>
                <c:pt idx="2">
                  <c:v>2016</c:v>
                </c:pt>
              </c:numCache>
            </c:numRef>
          </c:cat>
          <c:val>
            <c:numRef>
              <c:f>Sheet1!$D$2:$D$4</c:f>
              <c:numCache>
                <c:formatCode>_(* #,##0.00_);_(* \(#,##0.00\);_(* "-"??_);_(@_)</c:formatCode>
                <c:ptCount val="3"/>
                <c:pt idx="0">
                  <c:v>4.597973521061685</c:v>
                </c:pt>
                <c:pt idx="1">
                  <c:v>4.385087864947347</c:v>
                </c:pt>
                <c:pt idx="2">
                  <c:v>3.5736245922787249</c:v>
                </c:pt>
              </c:numCache>
            </c:numRef>
          </c:val>
          <c:smooth val="0"/>
          <c:extLst>
            <c:ext xmlns:c16="http://schemas.microsoft.com/office/drawing/2014/chart" uri="{C3380CC4-5D6E-409C-BE32-E72D297353CC}">
              <c16:uniqueId val="{00000002-682D-7847-A6DC-FAF53F9E5DD3}"/>
            </c:ext>
          </c:extLst>
        </c:ser>
        <c:ser>
          <c:idx val="3"/>
          <c:order val="3"/>
          <c:tx>
            <c:strRef>
              <c:f>Sheet1!$E$1</c:f>
              <c:strCache>
                <c:ptCount val="1"/>
                <c:pt idx="0">
                  <c:v>Unemp</c:v>
                </c:pt>
              </c:strCache>
            </c:strRef>
          </c:tx>
          <c:spPr>
            <a:ln w="28575" cap="rnd">
              <a:solidFill>
                <a:schemeClr val="accent3"/>
              </a:solidFill>
              <a:prstDash val="solid"/>
              <a:round/>
            </a:ln>
            <a:effectLst/>
          </c:spPr>
          <c:marker>
            <c:symbol val="circle"/>
            <c:size val="7"/>
            <c:spPr>
              <a:solidFill>
                <a:schemeClr val="accent3"/>
              </a:solidFill>
              <a:ln w="9525">
                <a:solidFill>
                  <a:schemeClr val="accent3"/>
                </a:solidFill>
                <a:prstDash val="solid"/>
              </a:ln>
              <a:effectLst/>
            </c:spPr>
          </c:marker>
          <c:cat>
            <c:numRef>
              <c:f>Sheet1!$A$2:$A$4</c:f>
              <c:numCache>
                <c:formatCode>General</c:formatCode>
                <c:ptCount val="3"/>
                <c:pt idx="0">
                  <c:v>2006</c:v>
                </c:pt>
                <c:pt idx="1">
                  <c:v>2011</c:v>
                </c:pt>
                <c:pt idx="2">
                  <c:v>2016</c:v>
                </c:pt>
              </c:numCache>
            </c:numRef>
          </c:cat>
          <c:val>
            <c:numRef>
              <c:f>Sheet1!$E$2:$E$4</c:f>
              <c:numCache>
                <c:formatCode>_(* #,##0.00_);_(* \(#,##0.00\);_(* "-"??_);_(@_)</c:formatCode>
                <c:ptCount val="3"/>
                <c:pt idx="0">
                  <c:v>4.0751263441049126</c:v>
                </c:pt>
                <c:pt idx="1">
                  <c:v>4.4729040836502723</c:v>
                </c:pt>
                <c:pt idx="2">
                  <c:v>5.6236603551258293</c:v>
                </c:pt>
              </c:numCache>
            </c:numRef>
          </c:val>
          <c:smooth val="0"/>
          <c:extLst>
            <c:ext xmlns:c16="http://schemas.microsoft.com/office/drawing/2014/chart" uri="{C3380CC4-5D6E-409C-BE32-E72D297353CC}">
              <c16:uniqueId val="{00000003-682D-7847-A6DC-FAF53F9E5DD3}"/>
            </c:ext>
          </c:extLst>
        </c:ser>
        <c:ser>
          <c:idx val="4"/>
          <c:order val="4"/>
          <c:tx>
            <c:strRef>
              <c:f>Sheet1!$F$1</c:f>
              <c:strCache>
                <c:ptCount val="1"/>
                <c:pt idx="0">
                  <c:v>NILF</c:v>
                </c:pt>
              </c:strCache>
            </c:strRef>
          </c:tx>
          <c:spPr>
            <a:ln w="28575" cap="rnd">
              <a:solidFill>
                <a:schemeClr val="accent3"/>
              </a:solidFill>
              <a:prstDash val="sysDash"/>
              <a:round/>
            </a:ln>
            <a:effectLst/>
          </c:spPr>
          <c:marker>
            <c:symbol val="circle"/>
            <c:size val="7"/>
            <c:spPr>
              <a:solidFill>
                <a:schemeClr val="accent3"/>
              </a:solidFill>
              <a:ln w="9525">
                <a:solidFill>
                  <a:schemeClr val="accent3"/>
                </a:solidFill>
                <a:prstDash val="sysDash"/>
              </a:ln>
              <a:effectLst/>
            </c:spPr>
          </c:marker>
          <c:cat>
            <c:numRef>
              <c:f>Sheet1!$A$2:$A$4</c:f>
              <c:numCache>
                <c:formatCode>General</c:formatCode>
                <c:ptCount val="3"/>
                <c:pt idx="0">
                  <c:v>2006</c:v>
                </c:pt>
                <c:pt idx="1">
                  <c:v>2011</c:v>
                </c:pt>
                <c:pt idx="2">
                  <c:v>2016</c:v>
                </c:pt>
              </c:numCache>
            </c:numRef>
          </c:cat>
          <c:val>
            <c:numRef>
              <c:f>Sheet1!$F$2:$F$4</c:f>
              <c:numCache>
                <c:formatCode>_(* #,##0.00_);_(* \(#,##0.00\);_(* "-"??_);_(@_)</c:formatCode>
                <c:ptCount val="3"/>
                <c:pt idx="0">
                  <c:v>14.865137837062889</c:v>
                </c:pt>
                <c:pt idx="1">
                  <c:v>14.962857079741818</c:v>
                </c:pt>
                <c:pt idx="2">
                  <c:v>16.204785153236006</c:v>
                </c:pt>
              </c:numCache>
            </c:numRef>
          </c:val>
          <c:smooth val="0"/>
          <c:extLst>
            <c:ext xmlns:c16="http://schemas.microsoft.com/office/drawing/2014/chart" uri="{C3380CC4-5D6E-409C-BE32-E72D297353CC}">
              <c16:uniqueId val="{00000007-682D-7847-A6DC-FAF53F9E5DD3}"/>
            </c:ext>
          </c:extLst>
        </c:ser>
        <c:dLbls>
          <c:showLegendKey val="0"/>
          <c:showVal val="0"/>
          <c:showCatName val="0"/>
          <c:showSerName val="0"/>
          <c:showPercent val="0"/>
          <c:showBubbleSize val="0"/>
        </c:dLbls>
        <c:marker val="1"/>
        <c:smooth val="0"/>
        <c:axId val="266766111"/>
        <c:axId val="315424735"/>
      </c:lineChart>
      <c:catAx>
        <c:axId val="266766111"/>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315424735"/>
        <c:crosses val="autoZero"/>
        <c:auto val="1"/>
        <c:lblAlgn val="ctr"/>
        <c:lblOffset val="100"/>
        <c:noMultiLvlLbl val="0"/>
      </c:catAx>
      <c:valAx>
        <c:axId val="315424735"/>
        <c:scaling>
          <c:orientation val="minMax"/>
          <c:max val="84"/>
          <c:min val="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6766111"/>
        <c:crosses val="autoZero"/>
        <c:crossBetween val="midCat"/>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0.246</cdr:x>
      <cdr:y>0.10837</cdr:y>
    </cdr:from>
    <cdr:to>
      <cdr:x>0.48584</cdr:x>
      <cdr:y>0.90631</cdr:y>
    </cdr:to>
    <cdr:sp macro="" textlink="">
      <cdr:nvSpPr>
        <cdr:cNvPr id="2" name="Rectangle 1">
          <a:extLst xmlns:a="http://schemas.openxmlformats.org/drawingml/2006/main">
            <a:ext uri="{FF2B5EF4-FFF2-40B4-BE49-F238E27FC236}">
              <a16:creationId xmlns:a16="http://schemas.microsoft.com/office/drawing/2014/main" id="{CC312E91-BA0D-6D46-834D-A755643EBA7A}"/>
            </a:ext>
          </a:extLst>
        </cdr:cNvPr>
        <cdr:cNvSpPr/>
      </cdr:nvSpPr>
      <cdr:spPr bwMode="auto">
        <a:xfrm xmlns:a="http://schemas.openxmlformats.org/drawingml/2006/main">
          <a:off x="1972267" y="585174"/>
          <a:ext cx="1922948" cy="4308481"/>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Overflow="clip" vert="horz" wrap="square" lIns="91440" tIns="45720" rIns="91440" bIns="45720" numCol="1" rtlCol="0" anchor="t" anchorCtr="0" compatLnSpc="1">
          <a:prstTxWarp prst="textNoShape">
            <a:avLst/>
          </a:prstTxWarp>
        </a:bodyPr>
        <a:lstStyle xmlns:a="http://schemas.openxmlformats.org/drawingml/2006/main"/>
        <a:p xmlns:a="http://schemas.openxmlformats.org/drawingml/2006/main">
          <a:endParaRPr lang="en-US"/>
        </a:p>
      </cdr:txBody>
    </cdr:sp>
  </cdr:relSizeAnchor>
  <cdr:relSizeAnchor xmlns:cdr="http://schemas.openxmlformats.org/drawingml/2006/chartDrawing">
    <cdr:from>
      <cdr:x>0.75013</cdr:x>
      <cdr:y>0.10438</cdr:y>
    </cdr:from>
    <cdr:to>
      <cdr:x>0.97835</cdr:x>
      <cdr:y>0.90133</cdr:y>
    </cdr:to>
    <cdr:sp macro="" textlink="">
      <cdr:nvSpPr>
        <cdr:cNvPr id="5" name="Rectangle 4">
          <a:extLst xmlns:a="http://schemas.openxmlformats.org/drawingml/2006/main">
            <a:ext uri="{FF2B5EF4-FFF2-40B4-BE49-F238E27FC236}">
              <a16:creationId xmlns:a16="http://schemas.microsoft.com/office/drawing/2014/main" id="{B1B8AAB4-B6DD-1047-97C0-BFF519ECF49E}"/>
            </a:ext>
          </a:extLst>
        </cdr:cNvPr>
        <cdr:cNvSpPr/>
      </cdr:nvSpPr>
      <cdr:spPr bwMode="auto">
        <a:xfrm xmlns:a="http://schemas.openxmlformats.org/drawingml/2006/main">
          <a:off x="6014083" y="563601"/>
          <a:ext cx="1829732" cy="4303179"/>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horz" wrap="square" lIns="91440" tIns="45720" rIns="91440" bIns="45720" numCol="1" rtlCol="0" anchor="t" anchorCtr="0" compatLnSpc="1">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endParaRPr lang="en-US" dirty="0"/>
        </a:p>
      </cdr:txBody>
    </cdr:sp>
  </cdr:relSizeAnchor>
</c:userShapes>
</file>

<file path=ppt/drawings/drawing2.xml><?xml version="1.0" encoding="utf-8"?>
<c:userShapes xmlns:c="http://schemas.openxmlformats.org/drawingml/2006/chart">
  <cdr:relSizeAnchor xmlns:cdr="http://schemas.openxmlformats.org/drawingml/2006/chartDrawing">
    <cdr:from>
      <cdr:x>0.1766</cdr:x>
      <cdr:y>0.10282</cdr:y>
    </cdr:from>
    <cdr:to>
      <cdr:x>0.33419</cdr:x>
      <cdr:y>0.90972</cdr:y>
    </cdr:to>
    <cdr:sp macro="" textlink="">
      <cdr:nvSpPr>
        <cdr:cNvPr id="2" name="Rectangle 1">
          <a:extLst xmlns:a="http://schemas.openxmlformats.org/drawingml/2006/main">
            <a:ext uri="{FF2B5EF4-FFF2-40B4-BE49-F238E27FC236}">
              <a16:creationId xmlns:a16="http://schemas.microsoft.com/office/drawing/2014/main" id="{CC312E91-BA0D-6D46-834D-A755643EBA7A}"/>
            </a:ext>
          </a:extLst>
        </cdr:cNvPr>
        <cdr:cNvSpPr/>
      </cdr:nvSpPr>
      <cdr:spPr bwMode="auto">
        <a:xfrm xmlns:a="http://schemas.openxmlformats.org/drawingml/2006/main">
          <a:off x="1415916" y="555205"/>
          <a:ext cx="1263428" cy="4356899"/>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Overflow="clip" vert="horz" wrap="square" lIns="91440" tIns="45720" rIns="91440" bIns="45720" numCol="1" rtlCol="0" anchor="t" anchorCtr="0" compatLnSpc="1">
          <a:prstTxWarp prst="textNoShape">
            <a:avLst/>
          </a:prstTxWarp>
        </a:bodyPr>
        <a:lstStyle xmlns:a="http://schemas.openxmlformats.org/drawingml/2006/main"/>
        <a:p xmlns:a="http://schemas.openxmlformats.org/drawingml/2006/main">
          <a:endParaRPr lang="en-US"/>
        </a:p>
      </cdr:txBody>
    </cdr:sp>
  </cdr:relSizeAnchor>
  <cdr:relSizeAnchor xmlns:cdr="http://schemas.openxmlformats.org/drawingml/2006/chartDrawing">
    <cdr:from>
      <cdr:x>0.5071</cdr:x>
      <cdr:y>0.10188</cdr:y>
    </cdr:from>
    <cdr:to>
      <cdr:x>0.66469</cdr:x>
      <cdr:y>0.90878</cdr:y>
    </cdr:to>
    <cdr:sp macro="" textlink="">
      <cdr:nvSpPr>
        <cdr:cNvPr id="3" name="Rectangle 2">
          <a:extLst xmlns:a="http://schemas.openxmlformats.org/drawingml/2006/main">
            <a:ext uri="{FF2B5EF4-FFF2-40B4-BE49-F238E27FC236}">
              <a16:creationId xmlns:a16="http://schemas.microsoft.com/office/drawing/2014/main" id="{AD6D7E1D-E57A-B64C-B0CF-9B921872BC72}"/>
            </a:ext>
          </a:extLst>
        </cdr:cNvPr>
        <cdr:cNvSpPr/>
      </cdr:nvSpPr>
      <cdr:spPr bwMode="auto">
        <a:xfrm xmlns:a="http://schemas.openxmlformats.org/drawingml/2006/main">
          <a:off x="4065656" y="550129"/>
          <a:ext cx="1263428" cy="4356899"/>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horz" wrap="square" lIns="91440" tIns="45720" rIns="91440" bIns="45720" numCol="1" rtlCol="0" anchor="t" anchorCtr="0" compatLnSpc="1">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0.83999</cdr:x>
      <cdr:y>0.10174</cdr:y>
    </cdr:from>
    <cdr:to>
      <cdr:x>0.99757</cdr:x>
      <cdr:y>0.90864</cdr:y>
    </cdr:to>
    <cdr:sp macro="" textlink="">
      <cdr:nvSpPr>
        <cdr:cNvPr id="4" name="Rectangle 3">
          <a:extLst xmlns:a="http://schemas.openxmlformats.org/drawingml/2006/main">
            <a:ext uri="{FF2B5EF4-FFF2-40B4-BE49-F238E27FC236}">
              <a16:creationId xmlns:a16="http://schemas.microsoft.com/office/drawing/2014/main" id="{8E20E522-C01E-8246-BA15-FE7B13CAFF06}"/>
            </a:ext>
          </a:extLst>
        </cdr:cNvPr>
        <cdr:cNvSpPr/>
      </cdr:nvSpPr>
      <cdr:spPr bwMode="auto">
        <a:xfrm xmlns:a="http://schemas.openxmlformats.org/drawingml/2006/main">
          <a:off x="6734534" y="549333"/>
          <a:ext cx="1263428" cy="4356899"/>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horz" wrap="square" lIns="91440" tIns="45720" rIns="91440" bIns="45720" numCol="1" rtlCol="0" anchor="t" anchorCtr="0" compatLnSpc="1">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endParaRPr lang="en-US"/>
        </a:p>
      </cdr:txBody>
    </cdr:sp>
  </cdr:relSizeAnchor>
</c:userShapes>
</file>

<file path=ppt/drawings/drawing3.xml><?xml version="1.0" encoding="utf-8"?>
<c:userShapes xmlns:c="http://schemas.openxmlformats.org/drawingml/2006/chart">
  <cdr:relSizeAnchor xmlns:cdr="http://schemas.openxmlformats.org/drawingml/2006/chartDrawing">
    <cdr:from>
      <cdr:x>0.25153</cdr:x>
      <cdr:y>0.10837</cdr:y>
    </cdr:from>
    <cdr:to>
      <cdr:x>0.49137</cdr:x>
      <cdr:y>0.90631</cdr:y>
    </cdr:to>
    <cdr:sp macro="" textlink="">
      <cdr:nvSpPr>
        <cdr:cNvPr id="2" name="Rectangle 1">
          <a:extLst xmlns:a="http://schemas.openxmlformats.org/drawingml/2006/main">
            <a:ext uri="{FF2B5EF4-FFF2-40B4-BE49-F238E27FC236}">
              <a16:creationId xmlns:a16="http://schemas.microsoft.com/office/drawing/2014/main" id="{CC312E91-BA0D-6D46-834D-A755643EBA7A}"/>
            </a:ext>
          </a:extLst>
        </cdr:cNvPr>
        <cdr:cNvSpPr/>
      </cdr:nvSpPr>
      <cdr:spPr bwMode="auto">
        <a:xfrm xmlns:a="http://schemas.openxmlformats.org/drawingml/2006/main">
          <a:off x="2016596" y="585174"/>
          <a:ext cx="1922948" cy="4308481"/>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Overflow="clip" vert="horz" wrap="square" lIns="91440" tIns="45720" rIns="91440" bIns="45720" numCol="1" rtlCol="0" anchor="t" anchorCtr="0" compatLnSpc="1">
          <a:prstTxWarp prst="textNoShape">
            <a:avLst/>
          </a:prstTxWarp>
        </a:bodyPr>
        <a:lstStyle xmlns:a="http://schemas.openxmlformats.org/drawingml/2006/main"/>
        <a:p xmlns:a="http://schemas.openxmlformats.org/drawingml/2006/main">
          <a:endParaRPr lang="en-US"/>
        </a:p>
      </cdr:txBody>
    </cdr:sp>
  </cdr:relSizeAnchor>
  <cdr:relSizeAnchor xmlns:cdr="http://schemas.openxmlformats.org/drawingml/2006/chartDrawing">
    <cdr:from>
      <cdr:x>0.76492</cdr:x>
      <cdr:y>0.12256</cdr:y>
    </cdr:from>
    <cdr:to>
      <cdr:x>0.99314</cdr:x>
      <cdr:y>0.91108</cdr:y>
    </cdr:to>
    <cdr:sp macro="" textlink="">
      <cdr:nvSpPr>
        <cdr:cNvPr id="5" name="Rectangle 4">
          <a:extLst xmlns:a="http://schemas.openxmlformats.org/drawingml/2006/main">
            <a:ext uri="{FF2B5EF4-FFF2-40B4-BE49-F238E27FC236}">
              <a16:creationId xmlns:a16="http://schemas.microsoft.com/office/drawing/2014/main" id="{B1B8AAB4-B6DD-1047-97C0-BFF519ECF49E}"/>
            </a:ext>
          </a:extLst>
        </cdr:cNvPr>
        <cdr:cNvSpPr/>
      </cdr:nvSpPr>
      <cdr:spPr bwMode="auto">
        <a:xfrm xmlns:a="http://schemas.openxmlformats.org/drawingml/2006/main">
          <a:off x="6132683" y="661749"/>
          <a:ext cx="1829732" cy="4257681"/>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horz" wrap="square" lIns="91440" tIns="45720" rIns="91440" bIns="45720" numCol="1" rtlCol="0" anchor="t" anchorCtr="0" compatLnSpc="1">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endParaRPr lang="en-US" dirty="0"/>
        </a:p>
      </cdr:txBody>
    </cdr:sp>
  </cdr:relSizeAnchor>
</c:userShapes>
</file>

<file path=ppt/drawings/drawing4.xml><?xml version="1.0" encoding="utf-8"?>
<c:userShapes xmlns:c="http://schemas.openxmlformats.org/drawingml/2006/chart">
  <cdr:relSizeAnchor xmlns:cdr="http://schemas.openxmlformats.org/drawingml/2006/chartDrawing">
    <cdr:from>
      <cdr:x>0.1766</cdr:x>
      <cdr:y>0.10282</cdr:y>
    </cdr:from>
    <cdr:to>
      <cdr:x>0.33419</cdr:x>
      <cdr:y>0.90972</cdr:y>
    </cdr:to>
    <cdr:sp macro="" textlink="">
      <cdr:nvSpPr>
        <cdr:cNvPr id="2" name="Rectangle 1">
          <a:extLst xmlns:a="http://schemas.openxmlformats.org/drawingml/2006/main">
            <a:ext uri="{FF2B5EF4-FFF2-40B4-BE49-F238E27FC236}">
              <a16:creationId xmlns:a16="http://schemas.microsoft.com/office/drawing/2014/main" id="{CC312E91-BA0D-6D46-834D-A755643EBA7A}"/>
            </a:ext>
          </a:extLst>
        </cdr:cNvPr>
        <cdr:cNvSpPr/>
      </cdr:nvSpPr>
      <cdr:spPr bwMode="auto">
        <a:xfrm xmlns:a="http://schemas.openxmlformats.org/drawingml/2006/main">
          <a:off x="1415916" y="555205"/>
          <a:ext cx="1263428" cy="4356899"/>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Overflow="clip" vert="horz" wrap="square" lIns="91440" tIns="45720" rIns="91440" bIns="45720" numCol="1" rtlCol="0" anchor="t" anchorCtr="0" compatLnSpc="1">
          <a:prstTxWarp prst="textNoShape">
            <a:avLst/>
          </a:prstTxWarp>
        </a:bodyPr>
        <a:lstStyle xmlns:a="http://schemas.openxmlformats.org/drawingml/2006/main"/>
        <a:p xmlns:a="http://schemas.openxmlformats.org/drawingml/2006/main">
          <a:endParaRPr lang="en-US"/>
        </a:p>
      </cdr:txBody>
    </cdr:sp>
  </cdr:relSizeAnchor>
  <cdr:relSizeAnchor xmlns:cdr="http://schemas.openxmlformats.org/drawingml/2006/chartDrawing">
    <cdr:from>
      <cdr:x>0.5071</cdr:x>
      <cdr:y>0.10188</cdr:y>
    </cdr:from>
    <cdr:to>
      <cdr:x>0.66469</cdr:x>
      <cdr:y>0.90878</cdr:y>
    </cdr:to>
    <cdr:sp macro="" textlink="">
      <cdr:nvSpPr>
        <cdr:cNvPr id="3" name="Rectangle 2">
          <a:extLst xmlns:a="http://schemas.openxmlformats.org/drawingml/2006/main">
            <a:ext uri="{FF2B5EF4-FFF2-40B4-BE49-F238E27FC236}">
              <a16:creationId xmlns:a16="http://schemas.microsoft.com/office/drawing/2014/main" id="{AD6D7E1D-E57A-B64C-B0CF-9B921872BC72}"/>
            </a:ext>
          </a:extLst>
        </cdr:cNvPr>
        <cdr:cNvSpPr/>
      </cdr:nvSpPr>
      <cdr:spPr bwMode="auto">
        <a:xfrm xmlns:a="http://schemas.openxmlformats.org/drawingml/2006/main">
          <a:off x="4065656" y="550129"/>
          <a:ext cx="1263428" cy="4356899"/>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horz" wrap="square" lIns="91440" tIns="45720" rIns="91440" bIns="45720" numCol="1" rtlCol="0" anchor="t" anchorCtr="0" compatLnSpc="1">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0.83999</cdr:x>
      <cdr:y>0.10174</cdr:y>
    </cdr:from>
    <cdr:to>
      <cdr:x>0.99757</cdr:x>
      <cdr:y>0.90864</cdr:y>
    </cdr:to>
    <cdr:sp macro="" textlink="">
      <cdr:nvSpPr>
        <cdr:cNvPr id="4" name="Rectangle 3">
          <a:extLst xmlns:a="http://schemas.openxmlformats.org/drawingml/2006/main">
            <a:ext uri="{FF2B5EF4-FFF2-40B4-BE49-F238E27FC236}">
              <a16:creationId xmlns:a16="http://schemas.microsoft.com/office/drawing/2014/main" id="{8E20E522-C01E-8246-BA15-FE7B13CAFF06}"/>
            </a:ext>
          </a:extLst>
        </cdr:cNvPr>
        <cdr:cNvSpPr/>
      </cdr:nvSpPr>
      <cdr:spPr bwMode="auto">
        <a:xfrm xmlns:a="http://schemas.openxmlformats.org/drawingml/2006/main">
          <a:off x="6734534" y="549333"/>
          <a:ext cx="1263428" cy="4356899"/>
        </a:xfrm>
        <a:prstGeom xmlns:a="http://schemas.openxmlformats.org/drawingml/2006/main" prst="rect">
          <a:avLst/>
        </a:prstGeom>
        <a:solidFill xmlns:a="http://schemas.openxmlformats.org/drawingml/2006/main">
          <a:schemeClr val="accent6">
            <a:lumMod val="40000"/>
            <a:lumOff val="60000"/>
            <a:alpha val="17000"/>
          </a:schemeClr>
        </a:solidFill>
        <a:ln xmlns:a="http://schemas.openxmlformats.org/drawingml/2006/main" w="9525" cap="flat" cmpd="sng" algn="ctr">
          <a:solidFill>
            <a:schemeClr val="bg1"/>
          </a:solidFill>
          <a:prstDash val="solid"/>
          <a:round/>
          <a:headEnd type="none" w="med" len="med"/>
          <a:tailEnd type="none" w="med" len="med"/>
        </a:ln>
        <a:effectLst xmlns:a="http://schemas.openxmlformats.org/drawingml/2006/main"/>
      </cdr:spPr>
      <cdr:txBody>
        <a:bodyPr xmlns:a="http://schemas.openxmlformats.org/drawingml/2006/main" vert="horz" wrap="square" lIns="91440" tIns="45720" rIns="91440" bIns="45720" numCol="1" rtlCol="0" anchor="t" anchorCtr="0" compatLnSpc="1">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endParaRPr lang="en-US"/>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7DB4DFA-33A9-4BB8-B71C-95B337379348}"/>
              </a:ext>
            </a:extLst>
          </p:cNvPr>
          <p:cNvSpPr>
            <a:spLocks noGrp="1"/>
          </p:cNvSpPr>
          <p:nvPr>
            <p:ph type="hdr" sz="quarter"/>
          </p:nvPr>
        </p:nvSpPr>
        <p:spPr>
          <a:xfrm>
            <a:off x="0" y="2"/>
            <a:ext cx="2950529" cy="499033"/>
          </a:xfrm>
          <a:prstGeom prst="rect">
            <a:avLst/>
          </a:prstGeom>
        </p:spPr>
        <p:txBody>
          <a:bodyPr vert="horz" lIns="91550" tIns="45775" rIns="91550" bIns="45775" rtlCol="0"/>
          <a:lstStyle>
            <a:lvl1pPr algn="l">
              <a:defRPr sz="1200"/>
            </a:lvl1pPr>
          </a:lstStyle>
          <a:p>
            <a:endParaRPr lang="en-AU"/>
          </a:p>
        </p:txBody>
      </p:sp>
      <p:sp>
        <p:nvSpPr>
          <p:cNvPr id="3" name="Date Placeholder 2">
            <a:extLst>
              <a:ext uri="{FF2B5EF4-FFF2-40B4-BE49-F238E27FC236}">
                <a16:creationId xmlns:a16="http://schemas.microsoft.com/office/drawing/2014/main" id="{F782FC79-88D6-4983-A294-195FA9DFBAB1}"/>
              </a:ext>
            </a:extLst>
          </p:cNvPr>
          <p:cNvSpPr>
            <a:spLocks noGrp="1"/>
          </p:cNvSpPr>
          <p:nvPr>
            <p:ph type="dt" sz="quarter" idx="1"/>
          </p:nvPr>
        </p:nvSpPr>
        <p:spPr>
          <a:xfrm>
            <a:off x="3855082" y="2"/>
            <a:ext cx="2950529" cy="499033"/>
          </a:xfrm>
          <a:prstGeom prst="rect">
            <a:avLst/>
          </a:prstGeom>
        </p:spPr>
        <p:txBody>
          <a:bodyPr vert="horz" lIns="91550" tIns="45775" rIns="91550" bIns="45775" rtlCol="0"/>
          <a:lstStyle>
            <a:lvl1pPr algn="r">
              <a:defRPr sz="1200"/>
            </a:lvl1pPr>
          </a:lstStyle>
          <a:p>
            <a:fld id="{FF1EE2EA-674C-436E-A5D0-F1DD5009D704}" type="datetimeFigureOut">
              <a:rPr lang="en-AU" smtClean="0"/>
              <a:t>3/8/18</a:t>
            </a:fld>
            <a:endParaRPr lang="en-AU"/>
          </a:p>
        </p:txBody>
      </p:sp>
      <p:sp>
        <p:nvSpPr>
          <p:cNvPr id="4" name="Footer Placeholder 3">
            <a:extLst>
              <a:ext uri="{FF2B5EF4-FFF2-40B4-BE49-F238E27FC236}">
                <a16:creationId xmlns:a16="http://schemas.microsoft.com/office/drawing/2014/main" id="{924D1441-AEE5-422F-93E5-B82415569940}"/>
              </a:ext>
            </a:extLst>
          </p:cNvPr>
          <p:cNvSpPr>
            <a:spLocks noGrp="1"/>
          </p:cNvSpPr>
          <p:nvPr>
            <p:ph type="ftr" sz="quarter" idx="2"/>
          </p:nvPr>
        </p:nvSpPr>
        <p:spPr>
          <a:xfrm>
            <a:off x="0" y="9440306"/>
            <a:ext cx="2950529" cy="499033"/>
          </a:xfrm>
          <a:prstGeom prst="rect">
            <a:avLst/>
          </a:prstGeom>
        </p:spPr>
        <p:txBody>
          <a:bodyPr vert="horz" lIns="91550" tIns="45775" rIns="91550" bIns="45775" rtlCol="0" anchor="b"/>
          <a:lstStyle>
            <a:lvl1pPr algn="l">
              <a:defRPr sz="1200"/>
            </a:lvl1pPr>
          </a:lstStyle>
          <a:p>
            <a:endParaRPr lang="en-AU"/>
          </a:p>
        </p:txBody>
      </p:sp>
      <p:sp>
        <p:nvSpPr>
          <p:cNvPr id="5" name="Slide Number Placeholder 4">
            <a:extLst>
              <a:ext uri="{FF2B5EF4-FFF2-40B4-BE49-F238E27FC236}">
                <a16:creationId xmlns:a16="http://schemas.microsoft.com/office/drawing/2014/main" id="{282608FA-62FF-493F-AB28-632DC61585A6}"/>
              </a:ext>
            </a:extLst>
          </p:cNvPr>
          <p:cNvSpPr>
            <a:spLocks noGrp="1"/>
          </p:cNvSpPr>
          <p:nvPr>
            <p:ph type="sldNum" sz="quarter" idx="3"/>
          </p:nvPr>
        </p:nvSpPr>
        <p:spPr>
          <a:xfrm>
            <a:off x="3855082" y="9440306"/>
            <a:ext cx="2950529" cy="499033"/>
          </a:xfrm>
          <a:prstGeom prst="rect">
            <a:avLst/>
          </a:prstGeom>
        </p:spPr>
        <p:txBody>
          <a:bodyPr vert="horz" lIns="91550" tIns="45775" rIns="91550" bIns="45775" rtlCol="0" anchor="b"/>
          <a:lstStyle>
            <a:lvl1pPr algn="r">
              <a:defRPr sz="1200"/>
            </a:lvl1pPr>
          </a:lstStyle>
          <a:p>
            <a:fld id="{4A4D9887-3B92-4D3B-A2B4-ABA0EBD9F58E}" type="slidenum">
              <a:rPr lang="en-AU" smtClean="0"/>
              <a:t>‹#›</a:t>
            </a:fld>
            <a:endParaRPr lang="en-AU"/>
          </a:p>
        </p:txBody>
      </p:sp>
    </p:spTree>
    <p:extLst>
      <p:ext uri="{BB962C8B-B14F-4D97-AF65-F5344CB8AC3E}">
        <p14:creationId xmlns:p14="http://schemas.microsoft.com/office/powerpoint/2010/main" val="2092298141"/>
      </p:ext>
    </p:extLst>
  </p:cSld>
  <p:clrMap bg1="lt1" tx1="dk1" bg2="lt2" tx2="dk2" accent1="accent1" accent2="accent2" accent3="accent3" accent4="accent4" accent5="accent5" accent6="accent6" hlink="hlink" folHlink="folHlink"/>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5954" name="Rectangle 2"/>
          <p:cNvSpPr>
            <a:spLocks noGrp="1" noChangeArrowheads="1"/>
          </p:cNvSpPr>
          <p:nvPr>
            <p:ph type="hdr" sz="quarter"/>
          </p:nvPr>
        </p:nvSpPr>
        <p:spPr bwMode="auto">
          <a:xfrm>
            <a:off x="0" y="1"/>
            <a:ext cx="2950529" cy="497444"/>
          </a:xfrm>
          <a:prstGeom prst="rect">
            <a:avLst/>
          </a:prstGeom>
          <a:noFill/>
          <a:ln w="9525">
            <a:noFill/>
            <a:miter lim="800000"/>
            <a:headEnd/>
            <a:tailEnd/>
          </a:ln>
          <a:effectLst/>
        </p:spPr>
        <p:txBody>
          <a:bodyPr vert="horz" wrap="square" lIns="91550" tIns="45775" rIns="91550" bIns="45775" numCol="1" anchor="t" anchorCtr="0" compatLnSpc="1">
            <a:prstTxWarp prst="textNoShape">
              <a:avLst/>
            </a:prstTxWarp>
          </a:bodyPr>
          <a:lstStyle>
            <a:lvl1pPr>
              <a:defRPr sz="1200"/>
            </a:lvl1pPr>
          </a:lstStyle>
          <a:p>
            <a:endParaRPr lang="en-US"/>
          </a:p>
        </p:txBody>
      </p:sp>
      <p:sp>
        <p:nvSpPr>
          <p:cNvPr id="125955" name="Rectangle 3"/>
          <p:cNvSpPr>
            <a:spLocks noGrp="1" noChangeArrowheads="1"/>
          </p:cNvSpPr>
          <p:nvPr>
            <p:ph type="dt" idx="1"/>
          </p:nvPr>
        </p:nvSpPr>
        <p:spPr bwMode="auto">
          <a:xfrm>
            <a:off x="3855082" y="1"/>
            <a:ext cx="2950529" cy="497444"/>
          </a:xfrm>
          <a:prstGeom prst="rect">
            <a:avLst/>
          </a:prstGeom>
          <a:noFill/>
          <a:ln w="9525">
            <a:noFill/>
            <a:miter lim="800000"/>
            <a:headEnd/>
            <a:tailEnd/>
          </a:ln>
          <a:effectLst/>
        </p:spPr>
        <p:txBody>
          <a:bodyPr vert="horz" wrap="square" lIns="91550" tIns="45775" rIns="91550" bIns="45775" numCol="1" anchor="t" anchorCtr="0" compatLnSpc="1">
            <a:prstTxWarp prst="textNoShape">
              <a:avLst/>
            </a:prstTxWarp>
          </a:bodyPr>
          <a:lstStyle>
            <a:lvl1pPr algn="r">
              <a:defRPr sz="1200"/>
            </a:lvl1pPr>
          </a:lstStyle>
          <a:p>
            <a:endParaRPr lang="en-US"/>
          </a:p>
        </p:txBody>
      </p:sp>
      <p:sp>
        <p:nvSpPr>
          <p:cNvPr id="125956" name="Rectangle 4"/>
          <p:cNvSpPr>
            <a:spLocks noGrp="1" noRot="1" noChangeAspect="1" noChangeArrowheads="1" noTextEdit="1"/>
          </p:cNvSpPr>
          <p:nvPr>
            <p:ph type="sldImg" idx="2"/>
          </p:nvPr>
        </p:nvSpPr>
        <p:spPr bwMode="auto">
          <a:xfrm>
            <a:off x="919163" y="744538"/>
            <a:ext cx="4970462" cy="3729037"/>
          </a:xfrm>
          <a:prstGeom prst="rect">
            <a:avLst/>
          </a:prstGeom>
          <a:noFill/>
          <a:ln w="9525">
            <a:solidFill>
              <a:srgbClr val="000000"/>
            </a:solidFill>
            <a:miter lim="800000"/>
            <a:headEnd/>
            <a:tailEnd/>
          </a:ln>
          <a:effectLst/>
        </p:spPr>
      </p:sp>
      <p:sp>
        <p:nvSpPr>
          <p:cNvPr id="125957" name="Rectangle 5"/>
          <p:cNvSpPr>
            <a:spLocks noGrp="1" noChangeArrowheads="1"/>
          </p:cNvSpPr>
          <p:nvPr>
            <p:ph type="body" sz="quarter" idx="3"/>
          </p:nvPr>
        </p:nvSpPr>
        <p:spPr bwMode="auto">
          <a:xfrm>
            <a:off x="680404" y="4721743"/>
            <a:ext cx="5446395" cy="4472226"/>
          </a:xfrm>
          <a:prstGeom prst="rect">
            <a:avLst/>
          </a:prstGeom>
          <a:noFill/>
          <a:ln w="9525">
            <a:noFill/>
            <a:miter lim="800000"/>
            <a:headEnd/>
            <a:tailEnd/>
          </a:ln>
          <a:effectLst/>
        </p:spPr>
        <p:txBody>
          <a:bodyPr vert="horz" wrap="square" lIns="91550" tIns="45775" rIns="91550" bIns="4577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5958" name="Rectangle 6"/>
          <p:cNvSpPr>
            <a:spLocks noGrp="1" noChangeArrowheads="1"/>
          </p:cNvSpPr>
          <p:nvPr>
            <p:ph type="ftr" sz="quarter" idx="4"/>
          </p:nvPr>
        </p:nvSpPr>
        <p:spPr bwMode="auto">
          <a:xfrm>
            <a:off x="0" y="9440306"/>
            <a:ext cx="2950529" cy="497444"/>
          </a:xfrm>
          <a:prstGeom prst="rect">
            <a:avLst/>
          </a:prstGeom>
          <a:noFill/>
          <a:ln w="9525">
            <a:noFill/>
            <a:miter lim="800000"/>
            <a:headEnd/>
            <a:tailEnd/>
          </a:ln>
          <a:effectLst/>
        </p:spPr>
        <p:txBody>
          <a:bodyPr vert="horz" wrap="square" lIns="91550" tIns="45775" rIns="91550" bIns="45775" numCol="1" anchor="b" anchorCtr="0" compatLnSpc="1">
            <a:prstTxWarp prst="textNoShape">
              <a:avLst/>
            </a:prstTxWarp>
          </a:bodyPr>
          <a:lstStyle>
            <a:lvl1pPr>
              <a:defRPr sz="1200"/>
            </a:lvl1pPr>
          </a:lstStyle>
          <a:p>
            <a:endParaRPr lang="en-US"/>
          </a:p>
        </p:txBody>
      </p:sp>
      <p:sp>
        <p:nvSpPr>
          <p:cNvPr id="125959" name="Rectangle 7"/>
          <p:cNvSpPr>
            <a:spLocks noGrp="1" noChangeArrowheads="1"/>
          </p:cNvSpPr>
          <p:nvPr>
            <p:ph type="sldNum" sz="quarter" idx="5"/>
          </p:nvPr>
        </p:nvSpPr>
        <p:spPr bwMode="auto">
          <a:xfrm>
            <a:off x="3855082" y="9440306"/>
            <a:ext cx="2950529" cy="497444"/>
          </a:xfrm>
          <a:prstGeom prst="rect">
            <a:avLst/>
          </a:prstGeom>
          <a:noFill/>
          <a:ln w="9525">
            <a:noFill/>
            <a:miter lim="800000"/>
            <a:headEnd/>
            <a:tailEnd/>
          </a:ln>
          <a:effectLst/>
        </p:spPr>
        <p:txBody>
          <a:bodyPr vert="horz" wrap="square" lIns="91550" tIns="45775" rIns="91550" bIns="45775" numCol="1" anchor="b" anchorCtr="0" compatLnSpc="1">
            <a:prstTxWarp prst="textNoShape">
              <a:avLst/>
            </a:prstTxWarp>
          </a:bodyPr>
          <a:lstStyle>
            <a:lvl1pPr algn="r">
              <a:defRPr sz="1200"/>
            </a:lvl1pPr>
          </a:lstStyle>
          <a:p>
            <a:fld id="{EE67FFEB-41A8-4E33-A442-87C345D03039}" type="slidenum">
              <a:rPr lang="en-US"/>
              <a:pPr/>
              <a:t>‹#›</a:t>
            </a:fld>
            <a:endParaRPr lang="en-US"/>
          </a:p>
        </p:txBody>
      </p:sp>
    </p:spTree>
    <p:extLst>
      <p:ext uri="{BB962C8B-B14F-4D97-AF65-F5344CB8AC3E}">
        <p14:creationId xmlns:p14="http://schemas.microsoft.com/office/powerpoint/2010/main" val="176861955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ＭＳ Ｐゴシック" pitchFamily="34"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34"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34"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34"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Net earnings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200620112016.xlsx]2011</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3</a:t>
            </a:fld>
            <a:endParaRPr lang="en-US"/>
          </a:p>
        </p:txBody>
      </p:sp>
    </p:spTree>
    <p:extLst>
      <p:ext uri="{BB962C8B-B14F-4D97-AF65-F5344CB8AC3E}">
        <p14:creationId xmlns:p14="http://schemas.microsoft.com/office/powerpoint/2010/main" val="39586324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million</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20180516.xlsx]Median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14</a:t>
            </a:fld>
            <a:endParaRPr lang="en-US"/>
          </a:p>
        </p:txBody>
      </p:sp>
    </p:spTree>
    <p:extLst>
      <p:ext uri="{BB962C8B-B14F-4D97-AF65-F5344CB8AC3E}">
        <p14:creationId xmlns:p14="http://schemas.microsoft.com/office/powerpoint/2010/main" val="2985350148"/>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106</a:t>
            </a:fld>
            <a:endParaRPr lang="en-US"/>
          </a:p>
        </p:txBody>
      </p:sp>
    </p:spTree>
    <p:extLst>
      <p:ext uri="{BB962C8B-B14F-4D97-AF65-F5344CB8AC3E}">
        <p14:creationId xmlns:p14="http://schemas.microsoft.com/office/powerpoint/2010/main" val="278630494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107</a:t>
            </a:fld>
            <a:endParaRPr lang="en-US"/>
          </a:p>
        </p:txBody>
      </p:sp>
    </p:spTree>
    <p:extLst>
      <p:ext uri="{BB962C8B-B14F-4D97-AF65-F5344CB8AC3E}">
        <p14:creationId xmlns:p14="http://schemas.microsoft.com/office/powerpoint/2010/main" val="238808346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108</a:t>
            </a:fld>
            <a:endParaRPr lang="en-US"/>
          </a:p>
        </p:txBody>
      </p:sp>
    </p:spTree>
    <p:extLst>
      <p:ext uri="{BB962C8B-B14F-4D97-AF65-F5344CB8AC3E}">
        <p14:creationId xmlns:p14="http://schemas.microsoft.com/office/powerpoint/2010/main" val="1762591792"/>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109</a:t>
            </a:fld>
            <a:endParaRPr lang="en-US"/>
          </a:p>
        </p:txBody>
      </p:sp>
    </p:spTree>
    <p:extLst>
      <p:ext uri="{BB962C8B-B14F-4D97-AF65-F5344CB8AC3E}">
        <p14:creationId xmlns:p14="http://schemas.microsoft.com/office/powerpoint/2010/main" val="29103841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110</a:t>
            </a:fld>
            <a:endParaRPr lang="en-US"/>
          </a:p>
        </p:txBody>
      </p:sp>
    </p:spTree>
    <p:extLst>
      <p:ext uri="{BB962C8B-B14F-4D97-AF65-F5344CB8AC3E}">
        <p14:creationId xmlns:p14="http://schemas.microsoft.com/office/powerpoint/2010/main" val="2056362421"/>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111</a:t>
            </a:fld>
            <a:endParaRPr lang="en-US"/>
          </a:p>
        </p:txBody>
      </p:sp>
    </p:spTree>
    <p:extLst>
      <p:ext uri="{BB962C8B-B14F-4D97-AF65-F5344CB8AC3E}">
        <p14:creationId xmlns:p14="http://schemas.microsoft.com/office/powerpoint/2010/main" val="321286082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Excluding ‘not stated’ and ’not applicable’.</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Analysis/Children/[Children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112</a:t>
            </a:fld>
            <a:endParaRPr lang="en-US"/>
          </a:p>
        </p:txBody>
      </p:sp>
    </p:spTree>
    <p:extLst>
      <p:ext uri="{BB962C8B-B14F-4D97-AF65-F5344CB8AC3E}">
        <p14:creationId xmlns:p14="http://schemas.microsoft.com/office/powerpoint/2010/main" val="326351110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Excluding ‘not stated’ and ’not applicable’.</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Analysis/Children/[Children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113</a:t>
            </a:fld>
            <a:endParaRPr lang="en-US"/>
          </a:p>
        </p:txBody>
      </p:sp>
    </p:spTree>
    <p:extLst>
      <p:ext uri="{BB962C8B-B14F-4D97-AF65-F5344CB8AC3E}">
        <p14:creationId xmlns:p14="http://schemas.microsoft.com/office/powerpoint/2010/main" val="2052317152"/>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Single parents </a:t>
            </a:r>
            <a:r>
              <a:rPr lang="en-AU" sz="1200" b="0" i="0" kern="1200" dirty="0">
                <a:solidFill>
                  <a:schemeClr val="tx1"/>
                </a:solidFill>
                <a:effectLst/>
                <a:latin typeface="Arial" charset="0"/>
                <a:ea typeface="ＭＳ Ｐゴシック" pitchFamily="34" charset="-128"/>
                <a:cs typeface="+mn-cs"/>
              </a:rPr>
              <a:t>have have no spouse or partner usually resident in the household, but who forms a parent-child relationship with at least one child usually resident in the household. The child may be either dependent or non-dependent. </a:t>
            </a:r>
            <a:r>
              <a:rPr lang="en-US" dirty="0"/>
              <a:t>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Analysis/Children/[Single parents 2016.xlsx]Summary</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114</a:t>
            </a:fld>
            <a:endParaRPr lang="en-US"/>
          </a:p>
        </p:txBody>
      </p:sp>
    </p:spTree>
    <p:extLst>
      <p:ext uri="{BB962C8B-B14F-4D97-AF65-F5344CB8AC3E}">
        <p14:creationId xmlns:p14="http://schemas.microsoft.com/office/powerpoint/2010/main" val="322520359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Analysis/Studying/Raw study transition income/[2011 2016 Income </a:t>
            </a:r>
            <a:r>
              <a:rPr lang="en-AU" sz="1200" b="0" i="0" u="none" strike="noStrike" kern="1200" dirty="0" err="1">
                <a:solidFill>
                  <a:schemeClr val="tx1"/>
                </a:solidFill>
                <a:effectLst/>
                <a:latin typeface="Arial" charset="0"/>
                <a:ea typeface="ＭＳ Ｐゴシック" pitchFamily="34" charset="-128"/>
                <a:cs typeface="+mn-cs"/>
              </a:rPr>
              <a:t>Education.xlsx</a:t>
            </a:r>
            <a:r>
              <a:rPr lang="en-AU" sz="1200" b="0" i="0" u="none" strike="noStrike" kern="1200" dirty="0">
                <a:solidFill>
                  <a:schemeClr val="tx1"/>
                </a:solidFill>
                <a:effectLst/>
                <a:latin typeface="Arial" charset="0"/>
                <a:ea typeface="ＭＳ Ｐゴシック" pitchFamily="34" charset="-128"/>
                <a:cs typeface="+mn-cs"/>
              </a:rPr>
              <a:t>]Data Sheet 0</a:t>
            </a:r>
            <a:r>
              <a:rPr lang="en-AU" dirty="0"/>
              <a:t> </a:t>
            </a: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Analysis/Studying/Raw study transition income/[2011 2016 Bachelor </a:t>
            </a:r>
            <a:r>
              <a:rPr lang="en-AU" sz="1200" b="0" i="0" u="none" strike="noStrike" kern="1200" dirty="0" err="1">
                <a:solidFill>
                  <a:schemeClr val="tx1"/>
                </a:solidFill>
                <a:effectLst/>
                <a:latin typeface="Arial" charset="0"/>
                <a:ea typeface="ＭＳ Ｐゴシック" pitchFamily="34" charset="-128"/>
                <a:cs typeface="+mn-cs"/>
              </a:rPr>
              <a:t>all.xlsx</a:t>
            </a:r>
            <a:r>
              <a:rPr lang="en-AU" sz="1200" b="0" i="0" u="none" strike="noStrike" kern="1200" dirty="0">
                <a:solidFill>
                  <a:schemeClr val="tx1"/>
                </a:solidFill>
                <a:effectLst/>
                <a:latin typeface="Arial" charset="0"/>
                <a:ea typeface="ＭＳ Ｐゴシック" pitchFamily="34" charset="-128"/>
                <a:cs typeface="+mn-cs"/>
              </a:rPr>
              <a:t>]Data Sheet 0</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115</a:t>
            </a:fld>
            <a:endParaRPr lang="en-US"/>
          </a:p>
        </p:txBody>
      </p:sp>
    </p:spTree>
    <p:extLst>
      <p:ext uri="{BB962C8B-B14F-4D97-AF65-F5344CB8AC3E}">
        <p14:creationId xmlns:p14="http://schemas.microsoft.com/office/powerpoint/2010/main" val="3648997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million</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20180516.xlsx]Median summary gross</a:t>
            </a:r>
            <a:r>
              <a:rPr lang="en-AU" dirty="0"/>
              <a:t> </a:t>
            </a:r>
            <a:endParaRPr lang="en-US" baseline="0" dirty="0"/>
          </a:p>
          <a:p>
            <a:pPr marL="0" marR="0" indent="0" algn="l" defTabSz="914400" rtl="0" eaLnBrk="1" fontAlgn="base" latinLnBrk="0" hangingPunct="1">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15</a:t>
            </a:fld>
            <a:endParaRPr lang="en-US"/>
          </a:p>
        </p:txBody>
      </p:sp>
    </p:spTree>
    <p:extLst>
      <p:ext uri="{BB962C8B-B14F-4D97-AF65-F5344CB8AC3E}">
        <p14:creationId xmlns:p14="http://schemas.microsoft.com/office/powerpoint/2010/main" val="2141565771"/>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The PC also published data using the ABS data with unpublished data showing a similar trend by gender ended in 2007.</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http://</a:t>
            </a:r>
            <a:r>
              <a:rPr lang="en-AU" dirty="0" err="1"/>
              <a:t>www.pc.gov.au</a:t>
            </a:r>
            <a:r>
              <a:rPr lang="en-AU" dirty="0"/>
              <a:t>/inquiries/completed/parental-support/report/16-appendixc.pdf, table C.1</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Sources: </a:t>
            </a:r>
            <a:r>
              <a:rPr lang="en-AU" sz="1200" b="1" i="0" kern="1200" dirty="0">
                <a:solidFill>
                  <a:schemeClr val="tx1"/>
                </a:solidFill>
                <a:effectLst/>
                <a:latin typeface="Arial" charset="0"/>
                <a:ea typeface="ＭＳ Ｐゴシック" pitchFamily="34" charset="-128"/>
                <a:cs typeface="+mn-cs"/>
              </a:rPr>
              <a:t>6310.0 - Employee Earnings, Benefits and Trade Union Membership, Australia, Aug 2005 </a:t>
            </a:r>
            <a:r>
              <a:rPr lang="en-AU" sz="1200" b="0" i="0" kern="1200" dirty="0">
                <a:solidFill>
                  <a:schemeClr val="tx1"/>
                </a:solidFill>
                <a:effectLst/>
                <a:latin typeface="Arial" charset="0"/>
                <a:ea typeface="ＭＳ Ｐゴシック" pitchFamily="34" charset="-128"/>
                <a:cs typeface="+mn-cs"/>
              </a:rPr>
              <a:t> </a:t>
            </a:r>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http://</a:t>
            </a:r>
            <a:r>
              <a:rPr lang="en-AU" dirty="0" err="1"/>
              <a:t>www.ausstats.abs.gov.au</a:t>
            </a:r>
            <a:r>
              <a:rPr lang="en-AU" dirty="0"/>
              <a:t>/</a:t>
            </a:r>
            <a:r>
              <a:rPr lang="en-AU" dirty="0" err="1"/>
              <a:t>Ausstats</a:t>
            </a:r>
            <a:r>
              <a:rPr lang="en-AU" dirty="0"/>
              <a:t>/</a:t>
            </a:r>
            <a:r>
              <a:rPr lang="en-AU" dirty="0" err="1"/>
              <a:t>subscriber.nsf</a:t>
            </a:r>
            <a:r>
              <a:rPr lang="en-AU" dirty="0"/>
              <a:t>/0/2C82C74337486472CA25788700131F58/$File/63100_aug%202010.pdf</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116</a:t>
            </a:fld>
            <a:endParaRPr lang="en-US"/>
          </a:p>
        </p:txBody>
      </p:sp>
    </p:spTree>
    <p:extLst>
      <p:ext uri="{BB962C8B-B14F-4D97-AF65-F5344CB8AC3E}">
        <p14:creationId xmlns:p14="http://schemas.microsoft.com/office/powerpoint/2010/main" val="255130795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The PC also published data using the ABS data with unpublished data showing a similar trend by gender ended in 2007.</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http://</a:t>
            </a:r>
            <a:r>
              <a:rPr lang="en-AU" dirty="0" err="1"/>
              <a:t>www.pc.gov.au</a:t>
            </a:r>
            <a:r>
              <a:rPr lang="en-AU" dirty="0"/>
              <a:t>/inquiries/completed/parental-support/report/16-appendixc.pdf, table C.1</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Sources: </a:t>
            </a:r>
            <a:r>
              <a:rPr lang="en-AU" sz="1200" b="1" i="0" kern="1200" dirty="0">
                <a:solidFill>
                  <a:schemeClr val="tx1"/>
                </a:solidFill>
                <a:effectLst/>
                <a:latin typeface="Arial" charset="0"/>
                <a:ea typeface="ＭＳ Ｐゴシック" pitchFamily="34" charset="-128"/>
                <a:cs typeface="+mn-cs"/>
              </a:rPr>
              <a:t>6310.0 - Employee Earnings, Benefits and Trade Union Membership, Australia, Aug 2005 </a:t>
            </a:r>
            <a:r>
              <a:rPr lang="en-AU" sz="1200" b="0" i="0" kern="1200" dirty="0">
                <a:solidFill>
                  <a:schemeClr val="tx1"/>
                </a:solidFill>
                <a:effectLst/>
                <a:latin typeface="Arial" charset="0"/>
                <a:ea typeface="ＭＳ Ｐゴシック" pitchFamily="34" charset="-128"/>
                <a:cs typeface="+mn-cs"/>
              </a:rPr>
              <a:t> </a:t>
            </a:r>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http://</a:t>
            </a:r>
            <a:r>
              <a:rPr lang="en-AU" dirty="0" err="1"/>
              <a:t>www.ausstats.abs.gov.au</a:t>
            </a:r>
            <a:r>
              <a:rPr lang="en-AU" dirty="0"/>
              <a:t>/</a:t>
            </a:r>
            <a:r>
              <a:rPr lang="en-AU" dirty="0" err="1"/>
              <a:t>Ausstats</a:t>
            </a:r>
            <a:r>
              <a:rPr lang="en-AU" dirty="0"/>
              <a:t>/</a:t>
            </a:r>
            <a:r>
              <a:rPr lang="en-AU" dirty="0" err="1"/>
              <a:t>subscriber.nsf</a:t>
            </a:r>
            <a:r>
              <a:rPr lang="en-AU" dirty="0"/>
              <a:t>/0/2C82C74337486472CA25788700131F58/$File/63100_aug%202010.pdf</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117</a:t>
            </a:fld>
            <a:endParaRPr lang="en-US"/>
          </a:p>
        </p:txBody>
      </p:sp>
    </p:spTree>
    <p:extLst>
      <p:ext uri="{BB962C8B-B14F-4D97-AF65-F5344CB8AC3E}">
        <p14:creationId xmlns:p14="http://schemas.microsoft.com/office/powerpoint/2010/main" val="162466928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Bachelor graduates only. Unemployed graduates 5 years earlier is not shown because of small sample size. The figures are calculated without equally weighting people of different ages. Excluding not stated.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 longitudinal</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Analysis/Participation/[Female transition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118</a:t>
            </a:fld>
            <a:endParaRPr lang="en-US"/>
          </a:p>
        </p:txBody>
      </p:sp>
    </p:spTree>
    <p:extLst>
      <p:ext uri="{BB962C8B-B14F-4D97-AF65-F5344CB8AC3E}">
        <p14:creationId xmlns:p14="http://schemas.microsoft.com/office/powerpoint/2010/main" val="1013023080"/>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Bachelor graduates only. Unemployed graduates 5 years earlier is not shown because of small sample size. The figures are calculated without equally weighting people of different ages. Excluding not stated. Unemployed categories in 2011 were omitted because of small sample size</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 longitudinal</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Analysis/Participation/[Female transition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119</a:t>
            </a:fld>
            <a:endParaRPr lang="en-US"/>
          </a:p>
        </p:txBody>
      </p:sp>
    </p:spTree>
    <p:extLst>
      <p:ext uri="{BB962C8B-B14F-4D97-AF65-F5344CB8AC3E}">
        <p14:creationId xmlns:p14="http://schemas.microsoft.com/office/powerpoint/2010/main" val="829959635"/>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Bachelor graduates only. The figures are calculated without equally weighting people of different ages. Excluding not stated.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 longitudinal</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Analysis/Participation/[Female transition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120</a:t>
            </a:fld>
            <a:endParaRPr lang="en-US"/>
          </a:p>
        </p:txBody>
      </p:sp>
    </p:spTree>
    <p:extLst>
      <p:ext uri="{BB962C8B-B14F-4D97-AF65-F5344CB8AC3E}">
        <p14:creationId xmlns:p14="http://schemas.microsoft.com/office/powerpoint/2010/main" val="2917876730"/>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Bachelor graduates only. Unemployed graduates 5 years earlier is not shown because of small sample size. The figures are calculated without equally weighting people of different ages. Excluding not stated.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 longitudinal</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Analysis/Participation/[Female transition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121</a:t>
            </a:fld>
            <a:endParaRPr lang="en-US"/>
          </a:p>
        </p:txBody>
      </p:sp>
    </p:spTree>
    <p:extLst>
      <p:ext uri="{BB962C8B-B14F-4D97-AF65-F5344CB8AC3E}">
        <p14:creationId xmlns:p14="http://schemas.microsoft.com/office/powerpoint/2010/main" val="191057261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Bachelor graduates only. The figures are calculated without equally weighting people of different ages. Excluding not stated.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 2016</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Analysis/Children/[Away and children </a:t>
            </a:r>
            <a:r>
              <a:rPr lang="en-AU" sz="1200" b="0" i="0" u="none" strike="noStrike" kern="1200" dirty="0" err="1">
                <a:solidFill>
                  <a:schemeClr val="tx1"/>
                </a:solidFill>
                <a:effectLst/>
                <a:latin typeface="Arial" charset="0"/>
                <a:ea typeface="ＭＳ Ｐゴシック" pitchFamily="34" charset="-128"/>
                <a:cs typeface="+mn-cs"/>
              </a:rPr>
              <a:t>number.xlsx</a:t>
            </a:r>
            <a:r>
              <a:rPr lang="en-AU" sz="1200" b="0" i="0" u="none" strike="noStrike" kern="1200" dirty="0">
                <a:solidFill>
                  <a:schemeClr val="tx1"/>
                </a:solidFill>
                <a:effectLst/>
                <a:latin typeface="Arial" charset="0"/>
                <a:ea typeface="ＭＳ Ｐゴシック" pitchFamily="34" charset="-128"/>
                <a:cs typeface="+mn-cs"/>
              </a:rPr>
              <a:t>]Data Sheet 0</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122</a:t>
            </a:fld>
            <a:endParaRPr lang="en-US"/>
          </a:p>
        </p:txBody>
      </p:sp>
    </p:spTree>
    <p:extLst>
      <p:ext uri="{BB962C8B-B14F-4D97-AF65-F5344CB8AC3E}">
        <p14:creationId xmlns:p14="http://schemas.microsoft.com/office/powerpoint/2010/main" val="642107300"/>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The figures are calculated without equally weighting people of different ages. Excluding not stated.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 2016</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Analysis/Children/[Away and children </a:t>
            </a:r>
            <a:r>
              <a:rPr lang="en-AU" sz="1200" b="0" i="0" u="none" strike="noStrike" kern="1200" dirty="0" err="1">
                <a:solidFill>
                  <a:schemeClr val="tx1"/>
                </a:solidFill>
                <a:effectLst/>
                <a:latin typeface="Arial" charset="0"/>
                <a:ea typeface="ＭＳ Ｐゴシック" pitchFamily="34" charset="-128"/>
                <a:cs typeface="+mn-cs"/>
              </a:rPr>
              <a:t>number.xlsx</a:t>
            </a:r>
            <a:r>
              <a:rPr lang="en-AU" sz="1200" b="0" i="0" u="none" strike="noStrike" kern="1200" dirty="0">
                <a:solidFill>
                  <a:schemeClr val="tx1"/>
                </a:solidFill>
                <a:effectLst/>
                <a:latin typeface="Arial" charset="0"/>
                <a:ea typeface="ＭＳ Ｐゴシック" pitchFamily="34" charset="-128"/>
                <a:cs typeface="+mn-cs"/>
              </a:rPr>
              <a:t>]Data Sheet 0</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123</a:t>
            </a:fld>
            <a:endParaRPr lang="en-US"/>
          </a:p>
        </p:txBody>
      </p:sp>
    </p:spTree>
    <p:extLst>
      <p:ext uri="{BB962C8B-B14F-4D97-AF65-F5344CB8AC3E}">
        <p14:creationId xmlns:p14="http://schemas.microsoft.com/office/powerpoint/2010/main" val="3959011720"/>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Excluding not stated.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 2016</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Analysis/Children/[Children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]Number of children by age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124</a:t>
            </a:fld>
            <a:endParaRPr lang="en-US"/>
          </a:p>
        </p:txBody>
      </p:sp>
    </p:spTree>
    <p:extLst>
      <p:ext uri="{BB962C8B-B14F-4D97-AF65-F5344CB8AC3E}">
        <p14:creationId xmlns:p14="http://schemas.microsoft.com/office/powerpoint/2010/main" val="2354210420"/>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Changes in maternity payment policies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Nominal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The data shows the effective amount of the first day of the month. The year label represents the effective amount of the first of July.</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http://</a:t>
            </a:r>
            <a:r>
              <a:rPr lang="en-GB" sz="1200" kern="1200" baseline="0" dirty="0" err="1">
                <a:solidFill>
                  <a:schemeClr val="tx1"/>
                </a:solidFill>
                <a:effectLst/>
                <a:latin typeface="Arial" charset="0"/>
                <a:ea typeface="ＭＳ Ｐゴシック" pitchFamily="34" charset="-128"/>
                <a:cs typeface="+mn-cs"/>
              </a:rPr>
              <a:t>guides.dss.gov.au</a:t>
            </a:r>
            <a:r>
              <a:rPr lang="en-GB" sz="1200" kern="1200" baseline="0" dirty="0">
                <a:solidFill>
                  <a:schemeClr val="tx1"/>
                </a:solidFill>
                <a:effectLst/>
                <a:latin typeface="Arial" charset="0"/>
                <a:ea typeface="ＭＳ Ｐゴシック" pitchFamily="34" charset="-128"/>
                <a:cs typeface="+mn-cs"/>
              </a:rPr>
              <a:t>/family-assistance-guide/3/6/4#NoteA</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Analysis/Participation/[Maternity </a:t>
            </a:r>
            <a:r>
              <a:rPr lang="en-AU" sz="1200" b="0" i="0" u="none" strike="noStrike" kern="1200" dirty="0" err="1">
                <a:solidFill>
                  <a:schemeClr val="tx1"/>
                </a:solidFill>
                <a:effectLst/>
                <a:latin typeface="Arial" charset="0"/>
                <a:ea typeface="ＭＳ Ｐゴシック" pitchFamily="34" charset="-128"/>
                <a:cs typeface="+mn-cs"/>
              </a:rPr>
              <a:t>payments.xlsx</a:t>
            </a:r>
            <a:r>
              <a:rPr lang="en-AU" sz="1200" b="0" i="0" u="none" strike="noStrike" kern="1200" dirty="0">
                <a:solidFill>
                  <a:schemeClr val="tx1"/>
                </a:solidFill>
                <a:effectLst/>
                <a:latin typeface="Arial" charset="0"/>
                <a:ea typeface="ＭＳ Ｐゴシック" pitchFamily="34" charset="-128"/>
                <a:cs typeface="+mn-cs"/>
              </a:rPr>
              <a:t>]Sheet2</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125</a:t>
            </a:fld>
            <a:endParaRPr lang="en-US"/>
          </a:p>
        </p:txBody>
      </p:sp>
    </p:spTree>
    <p:extLst>
      <p:ext uri="{BB962C8B-B14F-4D97-AF65-F5344CB8AC3E}">
        <p14:creationId xmlns:p14="http://schemas.microsoft.com/office/powerpoint/2010/main" val="3006196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million</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20180516.xlsx]Median summary gross</a:t>
            </a:r>
            <a:r>
              <a:rPr lang="en-AU" dirty="0"/>
              <a:t> </a:t>
            </a:r>
            <a:endParaRPr lang="en-US" baseline="0" dirty="0"/>
          </a:p>
          <a:p>
            <a:pPr marL="0" marR="0" indent="0" algn="l" defTabSz="914400" rtl="0" eaLnBrk="1" fontAlgn="base" latinLnBrk="0" hangingPunct="1">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16</a:t>
            </a:fld>
            <a:endParaRPr lang="en-US"/>
          </a:p>
        </p:txBody>
      </p:sp>
    </p:spTree>
    <p:extLst>
      <p:ext uri="{BB962C8B-B14F-4D97-AF65-F5344CB8AC3E}">
        <p14:creationId xmlns:p14="http://schemas.microsoft.com/office/powerpoint/2010/main" val="1284131542"/>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Changes in maternity payment policies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Nominal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The baby bonus data shows the effective amount of the first day of the month. The year label represents the effective amount of the first of January.</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http://</a:t>
            </a:r>
            <a:r>
              <a:rPr lang="en-AU" sz="1200" b="0" i="0" u="none" strike="noStrike" kern="1200" dirty="0" err="1">
                <a:solidFill>
                  <a:schemeClr val="tx1"/>
                </a:solidFill>
                <a:effectLst/>
                <a:latin typeface="Arial" charset="0"/>
                <a:ea typeface="ＭＳ Ｐゴシック" pitchFamily="34" charset="-128"/>
                <a:cs typeface="+mn-cs"/>
              </a:rPr>
              <a:t>guides.dss.gov.au</a:t>
            </a:r>
            <a:r>
              <a:rPr lang="en-AU" sz="1200" b="0" i="0" u="none" strike="noStrike" kern="1200" dirty="0">
                <a:solidFill>
                  <a:schemeClr val="tx1"/>
                </a:solidFill>
                <a:effectLst/>
                <a:latin typeface="Arial" charset="0"/>
                <a:ea typeface="ＭＳ Ｐゴシック" pitchFamily="34" charset="-128"/>
                <a:cs typeface="+mn-cs"/>
              </a:rPr>
              <a:t>/family-assistance-guide/3/6/4#NoteA</a:t>
            </a:r>
            <a:r>
              <a:rPr lang="en-AU"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https://</a:t>
            </a:r>
            <a:r>
              <a:rPr lang="en-AU" sz="1200" b="0" i="0" u="none" strike="noStrike" kern="1200" dirty="0" err="1">
                <a:solidFill>
                  <a:schemeClr val="tx1"/>
                </a:solidFill>
                <a:effectLst/>
                <a:latin typeface="Arial" charset="0"/>
                <a:ea typeface="ＭＳ Ｐゴシック" pitchFamily="34" charset="-128"/>
                <a:cs typeface="+mn-cs"/>
              </a:rPr>
              <a:t>www.aph.gov.au</a:t>
            </a:r>
            <a:r>
              <a:rPr lang="en-AU" sz="1200" b="0" i="0" u="none" strike="noStrike" kern="1200" dirty="0">
                <a:solidFill>
                  <a:schemeClr val="tx1"/>
                </a:solidFill>
                <a:effectLst/>
                <a:latin typeface="Arial" charset="0"/>
                <a:ea typeface="ＭＳ Ｐゴシック" pitchFamily="34" charset="-128"/>
                <a:cs typeface="+mn-cs"/>
              </a:rPr>
              <a:t>/</a:t>
            </a:r>
            <a:r>
              <a:rPr lang="en-AU" sz="1200" b="0" i="0" u="none" strike="noStrike" kern="1200" dirty="0" err="1">
                <a:solidFill>
                  <a:schemeClr val="tx1"/>
                </a:solidFill>
                <a:effectLst/>
                <a:latin typeface="Arial" charset="0"/>
                <a:ea typeface="ＭＳ Ｐゴシック" pitchFamily="34" charset="-128"/>
                <a:cs typeface="+mn-cs"/>
              </a:rPr>
              <a:t>About_Parliament</a:t>
            </a:r>
            <a:r>
              <a:rPr lang="en-AU" sz="1200" b="0" i="0" u="none" strike="noStrike" kern="1200" dirty="0">
                <a:solidFill>
                  <a:schemeClr val="tx1"/>
                </a:solidFill>
                <a:effectLst/>
                <a:latin typeface="Arial" charset="0"/>
                <a:ea typeface="ＭＳ Ｐゴシック" pitchFamily="34" charset="-128"/>
                <a:cs typeface="+mn-cs"/>
              </a:rPr>
              <a:t>/</a:t>
            </a:r>
            <a:r>
              <a:rPr lang="en-AU" sz="1200" b="0" i="0" u="none" strike="noStrike" kern="1200" dirty="0" err="1">
                <a:solidFill>
                  <a:schemeClr val="tx1"/>
                </a:solidFill>
                <a:effectLst/>
                <a:latin typeface="Arial" charset="0"/>
                <a:ea typeface="ＭＳ Ｐゴシック" pitchFamily="34" charset="-128"/>
                <a:cs typeface="+mn-cs"/>
              </a:rPr>
              <a:t>Parliamentary_Departments</a:t>
            </a:r>
            <a:r>
              <a:rPr lang="en-AU" sz="1200" b="0" i="0" u="none" strike="noStrike" kern="1200" dirty="0">
                <a:solidFill>
                  <a:schemeClr val="tx1"/>
                </a:solidFill>
                <a:effectLst/>
                <a:latin typeface="Arial" charset="0"/>
                <a:ea typeface="ＭＳ Ｐゴシック" pitchFamily="34" charset="-128"/>
                <a:cs typeface="+mn-cs"/>
              </a:rPr>
              <a:t>/</a:t>
            </a:r>
            <a:r>
              <a:rPr lang="en-AU" sz="1200" b="0" i="0" u="none" strike="noStrike" kern="1200" dirty="0" err="1">
                <a:solidFill>
                  <a:schemeClr val="tx1"/>
                </a:solidFill>
                <a:effectLst/>
                <a:latin typeface="Arial" charset="0"/>
                <a:ea typeface="ＭＳ Ｐゴシック" pitchFamily="34" charset="-128"/>
                <a:cs typeface="+mn-cs"/>
              </a:rPr>
              <a:t>Parliamentary_Library</a:t>
            </a:r>
            <a:r>
              <a:rPr lang="en-AU" sz="1200" b="0" i="0" u="none" strike="noStrike" kern="1200" dirty="0">
                <a:solidFill>
                  <a:schemeClr val="tx1"/>
                </a:solidFill>
                <a:effectLst/>
                <a:latin typeface="Arial" charset="0"/>
                <a:ea typeface="ＭＳ Ｐゴシック" pitchFamily="34" charset="-128"/>
                <a:cs typeface="+mn-cs"/>
              </a:rPr>
              <a:t>/pubs/BN/0809/children#table1.htm</a:t>
            </a:r>
            <a:r>
              <a:rPr lang="en-AU"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http://</a:t>
            </a:r>
            <a:r>
              <a:rPr lang="en-AU" sz="1200" b="0" i="0" u="none" strike="noStrike" kern="1200" dirty="0" err="1">
                <a:solidFill>
                  <a:schemeClr val="tx1"/>
                </a:solidFill>
                <a:effectLst/>
                <a:latin typeface="Arial" charset="0"/>
                <a:ea typeface="ＭＳ Ｐゴシック" pitchFamily="34" charset="-128"/>
                <a:cs typeface="+mn-cs"/>
              </a:rPr>
              <a:t>guides.dss.gov.au</a:t>
            </a:r>
            <a:r>
              <a:rPr lang="en-AU" sz="1200" b="0" i="0" u="none" strike="noStrike" kern="1200" dirty="0">
                <a:solidFill>
                  <a:schemeClr val="tx1"/>
                </a:solidFill>
                <a:effectLst/>
                <a:latin typeface="Arial" charset="0"/>
                <a:ea typeface="ＭＳ Ｐゴシック" pitchFamily="34" charset="-128"/>
                <a:cs typeface="+mn-cs"/>
              </a:rPr>
              <a:t>/guide-social-security-law/5/2/4/50#table5</a:t>
            </a:r>
            <a:r>
              <a:rPr lang="en-AU"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Analysis/Participation/[Maternity </a:t>
            </a:r>
            <a:r>
              <a:rPr lang="en-AU" sz="1200" b="0" i="0" u="none" strike="noStrike" kern="1200" dirty="0" err="1">
                <a:solidFill>
                  <a:schemeClr val="tx1"/>
                </a:solidFill>
                <a:effectLst/>
                <a:latin typeface="Arial" charset="0"/>
                <a:ea typeface="ＭＳ Ｐゴシック" pitchFamily="34" charset="-128"/>
                <a:cs typeface="+mn-cs"/>
              </a:rPr>
              <a:t>payments.xlsx</a:t>
            </a:r>
            <a:r>
              <a:rPr lang="en-AU" sz="1200" b="0" i="0" u="none" strike="noStrike" kern="1200" dirty="0">
                <a:solidFill>
                  <a:schemeClr val="tx1"/>
                </a:solidFill>
                <a:effectLst/>
                <a:latin typeface="Arial" charset="0"/>
                <a:ea typeface="ＭＳ Ｐゴシック" pitchFamily="34" charset="-128"/>
                <a:cs typeface="+mn-cs"/>
              </a:rPr>
              <a:t>]Sheet2</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126</a:t>
            </a:fld>
            <a:endParaRPr lang="en-US"/>
          </a:p>
        </p:txBody>
      </p:sp>
    </p:spTree>
    <p:extLst>
      <p:ext uri="{BB962C8B-B14F-4D97-AF65-F5344CB8AC3E}">
        <p14:creationId xmlns:p14="http://schemas.microsoft.com/office/powerpoint/2010/main" val="1406832087"/>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Analysis/Participation/[Maternity </a:t>
            </a:r>
            <a:r>
              <a:rPr lang="en-AU" sz="1200" b="0" i="0" u="none" strike="noStrike" kern="1200" dirty="0" err="1">
                <a:solidFill>
                  <a:schemeClr val="tx1"/>
                </a:solidFill>
                <a:effectLst/>
                <a:latin typeface="Arial" charset="0"/>
                <a:ea typeface="ＭＳ Ｐゴシック" pitchFamily="34" charset="-128"/>
                <a:cs typeface="+mn-cs"/>
              </a:rPr>
              <a:t>payments.xlsx</a:t>
            </a:r>
            <a:r>
              <a:rPr lang="en-AU" sz="1200" b="0" i="0" u="none" strike="noStrike" kern="1200" dirty="0">
                <a:solidFill>
                  <a:schemeClr val="tx1"/>
                </a:solidFill>
                <a:effectLst/>
                <a:latin typeface="Arial" charset="0"/>
                <a:ea typeface="ＭＳ Ｐゴシック" pitchFamily="34" charset="-128"/>
                <a:cs typeface="+mn-cs"/>
              </a:rPr>
              <a:t>]Birth rate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127</a:t>
            </a:fld>
            <a:endParaRPr lang="en-US"/>
          </a:p>
        </p:txBody>
      </p:sp>
    </p:spTree>
    <p:extLst>
      <p:ext uri="{BB962C8B-B14F-4D97-AF65-F5344CB8AC3E}">
        <p14:creationId xmlns:p14="http://schemas.microsoft.com/office/powerpoint/2010/main" val="71338595"/>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Retired does not include those who were unemployed or not in the </a:t>
            </a:r>
            <a:r>
              <a:rPr lang="en-US" dirty="0" err="1"/>
              <a:t>labour</a:t>
            </a:r>
            <a:r>
              <a:rPr lang="en-US" dirty="0"/>
              <a:t> force but have not retired (intending to return).</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http://</a:t>
            </a:r>
            <a:r>
              <a:rPr lang="en-GB" sz="1200" kern="1200" baseline="0" dirty="0" err="1">
                <a:solidFill>
                  <a:schemeClr val="tx1"/>
                </a:solidFill>
                <a:effectLst/>
                <a:latin typeface="Arial" charset="0"/>
                <a:ea typeface="ＭＳ Ｐゴシック" pitchFamily="34" charset="-128"/>
                <a:cs typeface="+mn-cs"/>
              </a:rPr>
              <a:t>www.abs.gov.au</a:t>
            </a:r>
            <a:r>
              <a:rPr lang="en-GB" sz="1200" kern="1200" baseline="0" dirty="0">
                <a:solidFill>
                  <a:schemeClr val="tx1"/>
                </a:solidFill>
                <a:effectLst/>
                <a:latin typeface="Arial" charset="0"/>
                <a:ea typeface="ＭＳ Ｐゴシック" pitchFamily="34" charset="-128"/>
                <a:cs typeface="+mn-cs"/>
              </a:rPr>
              <a:t>/AUSSTATS/abs@.</a:t>
            </a:r>
            <a:r>
              <a:rPr lang="en-GB" sz="1200" kern="1200" baseline="0" dirty="0" err="1">
                <a:solidFill>
                  <a:schemeClr val="tx1"/>
                </a:solidFill>
                <a:effectLst/>
                <a:latin typeface="Arial" charset="0"/>
                <a:ea typeface="ＭＳ Ｐゴシック" pitchFamily="34" charset="-128"/>
                <a:cs typeface="+mn-cs"/>
              </a:rPr>
              <a:t>nsf</a:t>
            </a:r>
            <a:r>
              <a:rPr lang="en-GB" sz="1200" kern="1200" baseline="0" dirty="0">
                <a:solidFill>
                  <a:schemeClr val="tx1"/>
                </a:solidFill>
                <a:effectLst/>
                <a:latin typeface="Arial" charset="0"/>
                <a:ea typeface="ＭＳ Ｐゴシック" pitchFamily="34" charset="-128"/>
                <a:cs typeface="+mn-cs"/>
              </a:rPr>
              <a:t>/</a:t>
            </a:r>
            <a:r>
              <a:rPr lang="en-GB" sz="1200" kern="1200" baseline="0" dirty="0" err="1">
                <a:solidFill>
                  <a:schemeClr val="tx1"/>
                </a:solidFill>
                <a:effectLst/>
                <a:latin typeface="Arial" charset="0"/>
                <a:ea typeface="ＭＳ Ｐゴシック" pitchFamily="34" charset="-128"/>
                <a:cs typeface="+mn-cs"/>
              </a:rPr>
              <a:t>DetailsPage</a:t>
            </a:r>
            <a:r>
              <a:rPr lang="en-GB" sz="1200" kern="1200" baseline="0" dirty="0">
                <a:solidFill>
                  <a:schemeClr val="tx1"/>
                </a:solidFill>
                <a:effectLst/>
                <a:latin typeface="Arial" charset="0"/>
                <a:ea typeface="ＭＳ Ｐゴシック" pitchFamily="34" charset="-128"/>
                <a:cs typeface="+mn-cs"/>
              </a:rPr>
              <a:t>/6238.0Aug%202004%20to%20Jun%202005?OpenDocument</a:t>
            </a:r>
          </a:p>
          <a:p>
            <a:r>
              <a:rPr lang="en-AU" sz="1200" b="0" i="0" u="none" strike="noStrike" kern="1200" dirty="0">
                <a:solidFill>
                  <a:schemeClr val="tx1"/>
                </a:solidFill>
                <a:effectLst/>
                <a:latin typeface="Arial" charset="0"/>
                <a:ea typeface="ＭＳ Ｐゴシック" pitchFamily="34" charset="-128"/>
                <a:cs typeface="+mn-cs"/>
              </a:rPr>
              <a:t>Path:</a:t>
            </a: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Analysis/Retirement/[Retirement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]Sheet2</a:t>
            </a:r>
            <a:r>
              <a:rPr lang="en-AU" dirty="0"/>
              <a:t> </a:t>
            </a:r>
          </a:p>
          <a:p>
            <a:pPr marL="0" marR="0" indent="0" algn="l" defTabSz="914400" rtl="0" eaLnBrk="1" fontAlgn="base" latinLnBrk="0" hangingPunct="1">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129</a:t>
            </a:fld>
            <a:endParaRPr lang="en-US"/>
          </a:p>
        </p:txBody>
      </p:sp>
    </p:spTree>
    <p:extLst>
      <p:ext uri="{BB962C8B-B14F-4D97-AF65-F5344CB8AC3E}">
        <p14:creationId xmlns:p14="http://schemas.microsoft.com/office/powerpoint/2010/main" val="85246273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Retired does not include those who were unemployed, had never worked or not in the </a:t>
            </a:r>
            <a:r>
              <a:rPr lang="en-US" dirty="0" err="1"/>
              <a:t>labour</a:t>
            </a:r>
            <a:r>
              <a:rPr lang="en-US" dirty="0"/>
              <a:t> force but have not retired (intending to return).</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http://</a:t>
            </a:r>
            <a:r>
              <a:rPr lang="en-GB" sz="1200" kern="1200" baseline="0" dirty="0" err="1">
                <a:solidFill>
                  <a:schemeClr val="tx1"/>
                </a:solidFill>
                <a:effectLst/>
                <a:latin typeface="Arial" charset="0"/>
                <a:ea typeface="ＭＳ Ｐゴシック" pitchFamily="34" charset="-128"/>
                <a:cs typeface="+mn-cs"/>
              </a:rPr>
              <a:t>www.abs.gov.au</a:t>
            </a:r>
            <a:r>
              <a:rPr lang="en-GB" sz="1200" kern="1200" baseline="0" dirty="0">
                <a:solidFill>
                  <a:schemeClr val="tx1"/>
                </a:solidFill>
                <a:effectLst/>
                <a:latin typeface="Arial" charset="0"/>
                <a:ea typeface="ＭＳ Ｐゴシック" pitchFamily="34" charset="-128"/>
                <a:cs typeface="+mn-cs"/>
              </a:rPr>
              <a:t>/AUSSTATS/abs@.</a:t>
            </a:r>
            <a:r>
              <a:rPr lang="en-GB" sz="1200" kern="1200" baseline="0" dirty="0" err="1">
                <a:solidFill>
                  <a:schemeClr val="tx1"/>
                </a:solidFill>
                <a:effectLst/>
                <a:latin typeface="Arial" charset="0"/>
                <a:ea typeface="ＭＳ Ｐゴシック" pitchFamily="34" charset="-128"/>
                <a:cs typeface="+mn-cs"/>
              </a:rPr>
              <a:t>nsf</a:t>
            </a:r>
            <a:r>
              <a:rPr lang="en-GB" sz="1200" kern="1200" baseline="0" dirty="0">
                <a:solidFill>
                  <a:schemeClr val="tx1"/>
                </a:solidFill>
                <a:effectLst/>
                <a:latin typeface="Arial" charset="0"/>
                <a:ea typeface="ＭＳ Ｐゴシック" pitchFamily="34" charset="-128"/>
                <a:cs typeface="+mn-cs"/>
              </a:rPr>
              <a:t>/</a:t>
            </a:r>
            <a:r>
              <a:rPr lang="en-GB" sz="1200" kern="1200" baseline="0" dirty="0" err="1">
                <a:solidFill>
                  <a:schemeClr val="tx1"/>
                </a:solidFill>
                <a:effectLst/>
                <a:latin typeface="Arial" charset="0"/>
                <a:ea typeface="ＭＳ Ｐゴシック" pitchFamily="34" charset="-128"/>
                <a:cs typeface="+mn-cs"/>
              </a:rPr>
              <a:t>DetailsPage</a:t>
            </a:r>
            <a:r>
              <a:rPr lang="en-GB" sz="1200" kern="1200" baseline="0" dirty="0">
                <a:solidFill>
                  <a:schemeClr val="tx1"/>
                </a:solidFill>
                <a:effectLst/>
                <a:latin typeface="Arial" charset="0"/>
                <a:ea typeface="ＭＳ Ｐゴシック" pitchFamily="34" charset="-128"/>
                <a:cs typeface="+mn-cs"/>
              </a:rPr>
              <a:t>/6238.0Aug%202004%20to%20Jun%202005?OpenDocument</a:t>
            </a:r>
          </a:p>
          <a:p>
            <a:r>
              <a:rPr lang="en-AU" sz="1200" b="0" i="0" u="none" strike="noStrike" kern="1200" dirty="0">
                <a:solidFill>
                  <a:schemeClr val="tx1"/>
                </a:solidFill>
                <a:effectLst/>
                <a:latin typeface="Arial" charset="0"/>
                <a:ea typeface="ＭＳ Ｐゴシック" pitchFamily="34" charset="-128"/>
                <a:cs typeface="+mn-cs"/>
              </a:rPr>
              <a:t>Path:</a:t>
            </a: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Analysis/Retirement/[Retirement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]Sheet2</a:t>
            </a:r>
            <a:r>
              <a:rPr lang="en-AU" dirty="0"/>
              <a:t>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130</a:t>
            </a:fld>
            <a:endParaRPr lang="en-US"/>
          </a:p>
        </p:txBody>
      </p:sp>
    </p:spTree>
    <p:extLst>
      <p:ext uri="{BB962C8B-B14F-4D97-AF65-F5344CB8AC3E}">
        <p14:creationId xmlns:p14="http://schemas.microsoft.com/office/powerpoint/2010/main" val="2999538974"/>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Path:</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131</a:t>
            </a:fld>
            <a:endParaRPr lang="en-US"/>
          </a:p>
        </p:txBody>
      </p:sp>
    </p:spTree>
    <p:extLst>
      <p:ext uri="{BB962C8B-B14F-4D97-AF65-F5344CB8AC3E}">
        <p14:creationId xmlns:p14="http://schemas.microsoft.com/office/powerpoint/2010/main" val="249329539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r>
              <a:rPr lang="en-US" dirty="0"/>
              <a:t>Notes: </a:t>
            </a:r>
            <a:r>
              <a:rPr lang="en-AU" sz="1200" b="0" i="0" u="none" strike="noStrike" kern="1200" dirty="0">
                <a:solidFill>
                  <a:schemeClr val="tx1"/>
                </a:solidFill>
                <a:effectLst/>
                <a:latin typeface="Arial" charset="0"/>
                <a:ea typeface="ＭＳ Ｐゴシック" pitchFamily="34" charset="-128"/>
                <a:cs typeface="+mn-cs"/>
              </a:rPr>
              <a:t>Percentage Change from Previous Period ;  Australia ;  Private ;  Total Hourly Rates of Pay Excluding Bonuses ;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a:t>
            </a:r>
            <a:r>
              <a:rPr lang="en-AU" sz="1200" b="0" i="0" u="none" strike="noStrike" kern="1200" dirty="0">
                <a:solidFill>
                  <a:schemeClr val="tx1"/>
                </a:solidFill>
                <a:effectLst/>
                <a:latin typeface="Arial" charset="0"/>
                <a:ea typeface="ＭＳ Ｐゴシック" pitchFamily="34" charset="-128"/>
                <a:cs typeface="+mn-cs"/>
              </a:rPr>
              <a:t>ABS 6345.0 WPI</a:t>
            </a:r>
            <a:endParaRPr lang="en-GB" sz="1200" kern="1200" baseline="0" dirty="0">
              <a:solidFill>
                <a:schemeClr val="tx1"/>
              </a:solidFill>
              <a:effectLst/>
              <a:latin typeface="Arial" charset="0"/>
              <a:ea typeface="ＭＳ Ｐゴシック" pitchFamily="34" charset="-128"/>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Path:</a:t>
            </a: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Analysis/Nursing and education/[WPI 634505a (1).</a:t>
            </a:r>
            <a:r>
              <a:rPr lang="en-AU" sz="1200" b="0" i="0" u="none" strike="noStrike" kern="1200" dirty="0" err="1">
                <a:solidFill>
                  <a:schemeClr val="tx1"/>
                </a:solidFill>
                <a:effectLst/>
                <a:latin typeface="Arial" charset="0"/>
                <a:ea typeface="ＭＳ Ｐゴシック" pitchFamily="34" charset="-128"/>
                <a:cs typeface="+mn-cs"/>
              </a:rPr>
              <a:t>xls</a:t>
            </a:r>
            <a:r>
              <a:rPr lang="en-AU" sz="1200" b="0" i="0" u="none" strike="noStrike" kern="1200" dirty="0">
                <a:solidFill>
                  <a:schemeClr val="tx1"/>
                </a:solidFill>
                <a:effectLst/>
                <a:latin typeface="Arial" charset="0"/>
                <a:ea typeface="ＭＳ Ｐゴシック" pitchFamily="34" charset="-128"/>
                <a:cs typeface="+mn-cs"/>
              </a:rPr>
              <a:t>]Index</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132</a:t>
            </a:fld>
            <a:endParaRPr lang="en-US"/>
          </a:p>
        </p:txBody>
      </p:sp>
    </p:spTree>
    <p:extLst>
      <p:ext uri="{BB962C8B-B14F-4D97-AF65-F5344CB8AC3E}">
        <p14:creationId xmlns:p14="http://schemas.microsoft.com/office/powerpoint/2010/main" val="506632144"/>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Path:</a:t>
            </a:r>
          </a:p>
          <a:p>
            <a:endParaRPr lang="en-AU"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133</a:t>
            </a:fld>
            <a:endParaRPr lang="en-US"/>
          </a:p>
        </p:txBody>
      </p:sp>
    </p:spTree>
    <p:extLst>
      <p:ext uri="{BB962C8B-B14F-4D97-AF65-F5344CB8AC3E}">
        <p14:creationId xmlns:p14="http://schemas.microsoft.com/office/powerpoint/2010/main" val="1756462335"/>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Path:</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134</a:t>
            </a:fld>
            <a:endParaRPr lang="en-US"/>
          </a:p>
        </p:txBody>
      </p:sp>
    </p:spTree>
    <p:extLst>
      <p:ext uri="{BB962C8B-B14F-4D97-AF65-F5344CB8AC3E}">
        <p14:creationId xmlns:p14="http://schemas.microsoft.com/office/powerpoint/2010/main" val="371871787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Total hourly rate of pay excluding bonuses of all sectors in Australia. 2007 represents the change between mid-2006 and mid-2007</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6345.0 WPI (ABS)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Analysis/Industry/[634505a (1).</a:t>
            </a:r>
            <a:r>
              <a:rPr lang="en-AU" sz="1200" b="0" i="0" u="none" strike="noStrike" kern="1200" dirty="0" err="1">
                <a:solidFill>
                  <a:schemeClr val="tx1"/>
                </a:solidFill>
                <a:effectLst/>
                <a:latin typeface="Arial" charset="0"/>
                <a:ea typeface="ＭＳ Ｐゴシック" pitchFamily="34" charset="-128"/>
                <a:cs typeface="+mn-cs"/>
              </a:rPr>
              <a:t>xls</a:t>
            </a:r>
            <a:r>
              <a:rPr lang="en-AU" sz="1200" b="0" i="0" u="none" strike="noStrike" kern="1200" dirty="0">
                <a:solidFill>
                  <a:schemeClr val="tx1"/>
                </a:solidFill>
                <a:effectLst/>
                <a:latin typeface="Arial" charset="0"/>
                <a:ea typeface="ＭＳ Ｐゴシック" pitchFamily="34" charset="-128"/>
                <a:cs typeface="+mn-cs"/>
              </a:rPr>
              <a:t>]Index</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135</a:t>
            </a:fld>
            <a:endParaRPr lang="en-US"/>
          </a:p>
        </p:txBody>
      </p:sp>
    </p:spTree>
    <p:extLst>
      <p:ext uri="{BB962C8B-B14F-4D97-AF65-F5344CB8AC3E}">
        <p14:creationId xmlns:p14="http://schemas.microsoft.com/office/powerpoint/2010/main" val="389127547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Total hourly rate of pay excluding bonuses of all sectors in Australia. 2007 represents the change between mid-2006 and mid-2007</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6345.0 WPI (ABS)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Analysis/Industry/[634505a (1).</a:t>
            </a:r>
            <a:r>
              <a:rPr lang="en-AU" sz="1200" b="0" i="0" u="none" strike="noStrike" kern="1200" dirty="0" err="1">
                <a:solidFill>
                  <a:schemeClr val="tx1"/>
                </a:solidFill>
                <a:effectLst/>
                <a:latin typeface="Arial" charset="0"/>
                <a:ea typeface="ＭＳ Ｐゴシック" pitchFamily="34" charset="-128"/>
                <a:cs typeface="+mn-cs"/>
              </a:rPr>
              <a:t>xls</a:t>
            </a:r>
            <a:r>
              <a:rPr lang="en-AU" sz="1200" b="0" i="0" u="none" strike="noStrike" kern="1200" dirty="0">
                <a:solidFill>
                  <a:schemeClr val="tx1"/>
                </a:solidFill>
                <a:effectLst/>
                <a:latin typeface="Arial" charset="0"/>
                <a:ea typeface="ＭＳ Ｐゴシック" pitchFamily="34" charset="-128"/>
                <a:cs typeface="+mn-cs"/>
              </a:rPr>
              <a:t>]Index</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136</a:t>
            </a:fld>
            <a:endParaRPr lang="en-US"/>
          </a:p>
        </p:txBody>
      </p:sp>
    </p:spTree>
    <p:extLst>
      <p:ext uri="{BB962C8B-B14F-4D97-AF65-F5344CB8AC3E}">
        <p14:creationId xmlns:p14="http://schemas.microsoft.com/office/powerpoint/2010/main" val="34305656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(thousand)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200620112016.xlsx]Median by age group</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17</a:t>
            </a:fld>
            <a:endParaRPr lang="en-US"/>
          </a:p>
        </p:txBody>
      </p:sp>
    </p:spTree>
    <p:extLst>
      <p:ext uri="{BB962C8B-B14F-4D97-AF65-F5344CB8AC3E}">
        <p14:creationId xmlns:p14="http://schemas.microsoft.com/office/powerpoint/2010/main" val="915565896"/>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Total hourly rate of pay excluding bonuses of all sectors in Australia</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6345.0 WPI (ABS)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Analysis/Industry/[634505a (1).</a:t>
            </a:r>
            <a:r>
              <a:rPr lang="en-AU" sz="1200" b="0" i="0" u="none" strike="noStrike" kern="1200" dirty="0" err="1">
                <a:solidFill>
                  <a:schemeClr val="tx1"/>
                </a:solidFill>
                <a:effectLst/>
                <a:latin typeface="Arial" charset="0"/>
                <a:ea typeface="ＭＳ Ｐゴシック" pitchFamily="34" charset="-128"/>
                <a:cs typeface="+mn-cs"/>
              </a:rPr>
              <a:t>xls</a:t>
            </a:r>
            <a:r>
              <a:rPr lang="en-AU" sz="1200" b="0" i="0" u="none" strike="noStrike" kern="1200" dirty="0">
                <a:solidFill>
                  <a:schemeClr val="tx1"/>
                </a:solidFill>
                <a:effectLst/>
                <a:latin typeface="Arial" charset="0"/>
                <a:ea typeface="ＭＳ Ｐゴシック" pitchFamily="34" charset="-128"/>
                <a:cs typeface="+mn-cs"/>
              </a:rPr>
              <a:t>]Index</a:t>
            </a:r>
            <a:r>
              <a:rPr lang="en-AU" dirty="0"/>
              <a:t>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137</a:t>
            </a:fld>
            <a:endParaRPr lang="en-US"/>
          </a:p>
        </p:txBody>
      </p:sp>
    </p:spTree>
    <p:extLst>
      <p:ext uri="{BB962C8B-B14F-4D97-AF65-F5344CB8AC3E}">
        <p14:creationId xmlns:p14="http://schemas.microsoft.com/office/powerpoint/2010/main" val="1714151920"/>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Total hourly rate of pay excluding bonuses of all sectors in Australia. Including industries with at least 500,000 people in employment</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dirty="0"/>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6345.0 WPI (ABS)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Analysis/Industry/[634505a (1).</a:t>
            </a:r>
            <a:r>
              <a:rPr lang="en-AU" sz="1200" b="0" i="0" u="none" strike="noStrike" kern="1200" dirty="0" err="1">
                <a:solidFill>
                  <a:schemeClr val="tx1"/>
                </a:solidFill>
                <a:effectLst/>
                <a:latin typeface="Arial" charset="0"/>
                <a:ea typeface="ＭＳ Ｐゴシック" pitchFamily="34" charset="-128"/>
                <a:cs typeface="+mn-cs"/>
              </a:rPr>
              <a:t>xls</a:t>
            </a:r>
            <a:r>
              <a:rPr lang="en-AU" sz="1200" b="0" i="0" u="none" strike="noStrike" kern="1200" dirty="0">
                <a:solidFill>
                  <a:schemeClr val="tx1"/>
                </a:solidFill>
                <a:effectLst/>
                <a:latin typeface="Arial" charset="0"/>
                <a:ea typeface="ＭＳ Ｐゴシック" pitchFamily="34" charset="-128"/>
                <a:cs typeface="+mn-cs"/>
              </a:rPr>
              <a:t>]Index</a:t>
            </a:r>
            <a:r>
              <a:rPr lang="en-AU" dirty="0"/>
              <a:t>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138</a:t>
            </a:fld>
            <a:endParaRPr lang="en-US"/>
          </a:p>
        </p:txBody>
      </p:sp>
    </p:spTree>
    <p:extLst>
      <p:ext uri="{BB962C8B-B14F-4D97-AF65-F5344CB8AC3E}">
        <p14:creationId xmlns:p14="http://schemas.microsoft.com/office/powerpoint/2010/main" val="3641567299"/>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Total hourly rate of pay excluding bonuses of all sectors in Australia. Including industries with at least 500,000 people in employment</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dirty="0"/>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6345.0 WPI (ABS)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Analysis/Industry/[634505a (1).</a:t>
            </a:r>
            <a:r>
              <a:rPr lang="en-AU" sz="1200" b="0" i="0" u="none" strike="noStrike" kern="1200" dirty="0" err="1">
                <a:solidFill>
                  <a:schemeClr val="tx1"/>
                </a:solidFill>
                <a:effectLst/>
                <a:latin typeface="Arial" charset="0"/>
                <a:ea typeface="ＭＳ Ｐゴシック" pitchFamily="34" charset="-128"/>
                <a:cs typeface="+mn-cs"/>
              </a:rPr>
              <a:t>xls</a:t>
            </a:r>
            <a:r>
              <a:rPr lang="en-AU" sz="1200" b="0" i="0" u="none" strike="noStrike" kern="1200" dirty="0">
                <a:solidFill>
                  <a:schemeClr val="tx1"/>
                </a:solidFill>
                <a:effectLst/>
                <a:latin typeface="Arial" charset="0"/>
                <a:ea typeface="ＭＳ Ｐゴシック" pitchFamily="34" charset="-128"/>
                <a:cs typeface="+mn-cs"/>
              </a:rPr>
              <a:t>]Index</a:t>
            </a:r>
            <a:r>
              <a:rPr lang="en-AU" dirty="0"/>
              <a:t>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139</a:t>
            </a:fld>
            <a:endParaRPr lang="en-US"/>
          </a:p>
        </p:txBody>
      </p:sp>
    </p:spTree>
    <p:extLst>
      <p:ext uri="{BB962C8B-B14F-4D97-AF65-F5344CB8AC3E}">
        <p14:creationId xmlns:p14="http://schemas.microsoft.com/office/powerpoint/2010/main" val="4213562096"/>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Total hourly rate of pay excluding bonuses of all sectors in Australia</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6345.0 WPI (ABS)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Analysis/Industry/[634505a (1).</a:t>
            </a:r>
            <a:r>
              <a:rPr lang="en-AU" sz="1200" b="0" i="0" u="none" strike="noStrike" kern="1200" dirty="0" err="1">
                <a:solidFill>
                  <a:schemeClr val="tx1"/>
                </a:solidFill>
                <a:effectLst/>
                <a:latin typeface="Arial" charset="0"/>
                <a:ea typeface="ＭＳ Ｐゴシック" pitchFamily="34" charset="-128"/>
                <a:cs typeface="+mn-cs"/>
              </a:rPr>
              <a:t>xls</a:t>
            </a:r>
            <a:r>
              <a:rPr lang="en-AU" sz="1200" b="0" i="0" u="none" strike="noStrike" kern="1200" dirty="0">
                <a:solidFill>
                  <a:schemeClr val="tx1"/>
                </a:solidFill>
                <a:effectLst/>
                <a:latin typeface="Arial" charset="0"/>
                <a:ea typeface="ＭＳ Ｐゴシック" pitchFamily="34" charset="-128"/>
                <a:cs typeface="+mn-cs"/>
              </a:rPr>
              <a:t>]Index</a:t>
            </a:r>
            <a:r>
              <a:rPr lang="en-AU" dirty="0"/>
              <a:t>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140</a:t>
            </a:fld>
            <a:endParaRPr lang="en-US"/>
          </a:p>
        </p:txBody>
      </p:sp>
    </p:spTree>
    <p:extLst>
      <p:ext uri="{BB962C8B-B14F-4D97-AF65-F5344CB8AC3E}">
        <p14:creationId xmlns:p14="http://schemas.microsoft.com/office/powerpoint/2010/main" val="1260990202"/>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Analysis/Industry/[Industry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endParaRPr lang="en-AU" b="1"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143</a:t>
            </a:fld>
            <a:endParaRPr lang="en-US"/>
          </a:p>
        </p:txBody>
      </p:sp>
    </p:spTree>
    <p:extLst>
      <p:ext uri="{BB962C8B-B14F-4D97-AF65-F5344CB8AC3E}">
        <p14:creationId xmlns:p14="http://schemas.microsoft.com/office/powerpoint/2010/main" val="1286388841"/>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Including industries with at least 500,000 people in employment</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a:t>
            </a:r>
            <a:r>
              <a:rPr lang="en-AU" sz="1200" b="1" i="0" kern="1200" dirty="0">
                <a:solidFill>
                  <a:schemeClr val="tx1"/>
                </a:solidFill>
                <a:effectLst/>
                <a:latin typeface="Arial" charset="0"/>
                <a:ea typeface="ＭＳ Ｐゴシック" pitchFamily="34" charset="-128"/>
                <a:cs typeface="+mn-cs"/>
              </a:rPr>
              <a:t>6291.0.55.003 - Labour Force, Australia, Detailed, Quarterly, May 2018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Analysis/Industry/[Industry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endParaRPr lang="en-AU" b="1"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144</a:t>
            </a:fld>
            <a:endParaRPr lang="en-US"/>
          </a:p>
        </p:txBody>
      </p:sp>
    </p:spTree>
    <p:extLst>
      <p:ext uri="{BB962C8B-B14F-4D97-AF65-F5344CB8AC3E}">
        <p14:creationId xmlns:p14="http://schemas.microsoft.com/office/powerpoint/2010/main" val="4193032185"/>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200620112016.xlsx]Multi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145</a:t>
            </a:fld>
            <a:endParaRPr lang="en-US"/>
          </a:p>
        </p:txBody>
      </p:sp>
    </p:spTree>
    <p:extLst>
      <p:ext uri="{BB962C8B-B14F-4D97-AF65-F5344CB8AC3E}">
        <p14:creationId xmlns:p14="http://schemas.microsoft.com/office/powerpoint/2010/main" val="3123940584"/>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200620112016.xlsx]Multi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146</a:t>
            </a:fld>
            <a:endParaRPr lang="en-US"/>
          </a:p>
        </p:txBody>
      </p:sp>
    </p:spTree>
    <p:extLst>
      <p:ext uri="{BB962C8B-B14F-4D97-AF65-F5344CB8AC3E}">
        <p14:creationId xmlns:p14="http://schemas.microsoft.com/office/powerpoint/2010/main" val="4165977471"/>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200620112016.xlsx]Multi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147</a:t>
            </a:fld>
            <a:endParaRPr lang="en-US"/>
          </a:p>
        </p:txBody>
      </p:sp>
    </p:spTree>
    <p:extLst>
      <p:ext uri="{BB962C8B-B14F-4D97-AF65-F5344CB8AC3E}">
        <p14:creationId xmlns:p14="http://schemas.microsoft.com/office/powerpoint/2010/main" val="3274223076"/>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200620112016.xlsx]Multi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148</a:t>
            </a:fld>
            <a:endParaRPr lang="en-US"/>
          </a:p>
        </p:txBody>
      </p:sp>
    </p:spTree>
    <p:extLst>
      <p:ext uri="{BB962C8B-B14F-4D97-AF65-F5344CB8AC3E}">
        <p14:creationId xmlns:p14="http://schemas.microsoft.com/office/powerpoint/2010/main" val="24006082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(thousand)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200620112016.xlsx]Median by age group</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18</a:t>
            </a:fld>
            <a:endParaRPr lang="en-US"/>
          </a:p>
        </p:txBody>
      </p:sp>
    </p:spTree>
    <p:extLst>
      <p:ext uri="{BB962C8B-B14F-4D97-AF65-F5344CB8AC3E}">
        <p14:creationId xmlns:p14="http://schemas.microsoft.com/office/powerpoint/2010/main" val="2469751723"/>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200620112016.xlsx]Multi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149</a:t>
            </a:fld>
            <a:endParaRPr lang="en-US"/>
          </a:p>
        </p:txBody>
      </p:sp>
    </p:spTree>
    <p:extLst>
      <p:ext uri="{BB962C8B-B14F-4D97-AF65-F5344CB8AC3E}">
        <p14:creationId xmlns:p14="http://schemas.microsoft.com/office/powerpoint/2010/main" val="1440328176"/>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200620112016.xlsx]Multi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150</a:t>
            </a:fld>
            <a:endParaRPr lang="en-US"/>
          </a:p>
        </p:txBody>
      </p:sp>
    </p:spTree>
    <p:extLst>
      <p:ext uri="{BB962C8B-B14F-4D97-AF65-F5344CB8AC3E}">
        <p14:creationId xmlns:p14="http://schemas.microsoft.com/office/powerpoint/2010/main" val="313719979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200620112016.xlsx]Multi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151</a:t>
            </a:fld>
            <a:endParaRPr lang="en-US"/>
          </a:p>
        </p:txBody>
      </p:sp>
    </p:spTree>
    <p:extLst>
      <p:ext uri="{BB962C8B-B14F-4D97-AF65-F5344CB8AC3E}">
        <p14:creationId xmlns:p14="http://schemas.microsoft.com/office/powerpoint/2010/main" val="488869095"/>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200620112016.xlsx]Single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152</a:t>
            </a:fld>
            <a:endParaRPr lang="en-US"/>
          </a:p>
        </p:txBody>
      </p:sp>
    </p:spTree>
    <p:extLst>
      <p:ext uri="{BB962C8B-B14F-4D97-AF65-F5344CB8AC3E}">
        <p14:creationId xmlns:p14="http://schemas.microsoft.com/office/powerpoint/2010/main" val="425812039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200620112016.xlsx]Single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153</a:t>
            </a:fld>
            <a:endParaRPr lang="en-US"/>
          </a:p>
        </p:txBody>
      </p:sp>
    </p:spTree>
    <p:extLst>
      <p:ext uri="{BB962C8B-B14F-4D97-AF65-F5344CB8AC3E}">
        <p14:creationId xmlns:p14="http://schemas.microsoft.com/office/powerpoint/2010/main" val="2021018387"/>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200620112016.xlsx]Single year 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154</a:t>
            </a:fld>
            <a:endParaRPr lang="en-US"/>
          </a:p>
        </p:txBody>
      </p:sp>
    </p:spTree>
    <p:extLst>
      <p:ext uri="{BB962C8B-B14F-4D97-AF65-F5344CB8AC3E}">
        <p14:creationId xmlns:p14="http://schemas.microsoft.com/office/powerpoint/2010/main" val="1271577557"/>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25-34</a:t>
            </a:r>
          </a:p>
          <a:p>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Analysis/Occupation/[2016 Bachelor other health </a:t>
            </a:r>
            <a:r>
              <a:rPr lang="en-AU" sz="1200" b="0" i="0" u="none" strike="noStrike" kern="1200" dirty="0" err="1">
                <a:solidFill>
                  <a:schemeClr val="tx1"/>
                </a:solidFill>
                <a:effectLst/>
                <a:latin typeface="Arial" charset="0"/>
                <a:ea typeface="ＭＳ Ｐゴシック" pitchFamily="34" charset="-128"/>
                <a:cs typeface="+mn-cs"/>
              </a:rPr>
              <a:t>breakdown.xlsx</a:t>
            </a:r>
            <a:r>
              <a:rPr lang="en-AU" sz="1200" b="0" i="0" u="none" strike="noStrike" kern="1200" dirty="0">
                <a:solidFill>
                  <a:schemeClr val="tx1"/>
                </a:solidFill>
                <a:effectLst/>
                <a:latin typeface="Arial" charset="0"/>
                <a:ea typeface="ＭＳ Ｐゴシック" pitchFamily="34" charset="-128"/>
                <a:cs typeface="+mn-cs"/>
              </a:rPr>
              <a:t>]Sheet1</a:t>
            </a:r>
            <a:r>
              <a:rPr lang="en-AU" dirty="0"/>
              <a:t> </a:t>
            </a: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Analysis/Occupation/[2016 other health </a:t>
            </a:r>
            <a:r>
              <a:rPr lang="en-AU" sz="1200" b="0" i="0" u="none" strike="noStrike" kern="1200" dirty="0" err="1">
                <a:solidFill>
                  <a:schemeClr val="tx1"/>
                </a:solidFill>
                <a:effectLst/>
                <a:latin typeface="Arial" charset="0"/>
                <a:ea typeface="ＭＳ Ｐゴシック" pitchFamily="34" charset="-128"/>
                <a:cs typeface="+mn-cs"/>
              </a:rPr>
              <a:t>breakdown.xlsx</a:t>
            </a:r>
            <a:r>
              <a:rPr lang="en-AU" sz="1200" b="0" i="0" u="none" strike="noStrike" kern="1200" dirty="0">
                <a:solidFill>
                  <a:schemeClr val="tx1"/>
                </a:solidFill>
                <a:effectLst/>
                <a:latin typeface="Arial" charset="0"/>
                <a:ea typeface="ＭＳ Ｐゴシック" pitchFamily="34" charset="-128"/>
                <a:cs typeface="+mn-cs"/>
              </a:rPr>
              <a:t>]Data Sheet 0</a:t>
            </a:r>
            <a:r>
              <a:rPr lang="en-AU" dirty="0"/>
              <a:t> </a:t>
            </a: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Analysis/Occupation/2016 Other health and </a:t>
            </a:r>
            <a:r>
              <a:rPr lang="en-AU" sz="1200" b="0" i="0" u="none" strike="noStrike" kern="1200" dirty="0" err="1">
                <a:solidFill>
                  <a:schemeClr val="tx1"/>
                </a:solidFill>
                <a:effectLst/>
                <a:latin typeface="Arial" charset="0"/>
                <a:ea typeface="ＭＳ Ｐゴシック" pitchFamily="34" charset="-128"/>
                <a:cs typeface="+mn-cs"/>
              </a:rPr>
              <a:t>occupation.xlsx</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155</a:t>
            </a:fld>
            <a:endParaRPr lang="en-US"/>
          </a:p>
        </p:txBody>
      </p:sp>
    </p:spTree>
    <p:extLst>
      <p:ext uri="{BB962C8B-B14F-4D97-AF65-F5344CB8AC3E}">
        <p14:creationId xmlns:p14="http://schemas.microsoft.com/office/powerpoint/2010/main" val="3363755977"/>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update/A. ABS raw tables/C. 2016 files/[2016 </a:t>
            </a:r>
            <a:r>
              <a:rPr lang="en-AU" sz="1200" b="0" i="0" u="none" strike="noStrike" kern="1200" dirty="0" err="1">
                <a:solidFill>
                  <a:schemeClr val="tx1"/>
                </a:solidFill>
                <a:effectLst/>
                <a:latin typeface="Arial" charset="0"/>
                <a:ea typeface="ＭＳ Ｐゴシック" pitchFamily="34" charset="-128"/>
                <a:cs typeface="+mn-cs"/>
              </a:rPr>
              <a:t>data.xlsx</a:t>
            </a:r>
            <a:r>
              <a:rPr lang="en-AU" sz="1200" b="0" i="0" u="none" strike="noStrike" kern="1200" dirty="0">
                <a:solidFill>
                  <a:schemeClr val="tx1"/>
                </a:solidFill>
                <a:effectLst/>
                <a:latin typeface="Arial" charset="0"/>
                <a:ea typeface="ＭＳ Ｐゴシック" pitchFamily="34" charset="-128"/>
                <a:cs typeface="+mn-cs"/>
              </a:rPr>
              <a:t>]Sample size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156</a:t>
            </a:fld>
            <a:endParaRPr lang="en-US"/>
          </a:p>
        </p:txBody>
      </p:sp>
    </p:spTree>
    <p:extLst>
      <p:ext uri="{BB962C8B-B14F-4D97-AF65-F5344CB8AC3E}">
        <p14:creationId xmlns:p14="http://schemas.microsoft.com/office/powerpoint/2010/main" val="4078215726"/>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update/A. ABS raw tables/C. 2016 files/[2016 </a:t>
            </a:r>
            <a:r>
              <a:rPr lang="en-AU" sz="1200" b="0" i="0" u="none" strike="noStrike" kern="1200" dirty="0" err="1">
                <a:solidFill>
                  <a:schemeClr val="tx1"/>
                </a:solidFill>
                <a:effectLst/>
                <a:latin typeface="Arial" charset="0"/>
                <a:ea typeface="ＭＳ Ｐゴシック" pitchFamily="34" charset="-128"/>
                <a:cs typeface="+mn-cs"/>
              </a:rPr>
              <a:t>data.xlsx</a:t>
            </a:r>
            <a:r>
              <a:rPr lang="en-AU" sz="1200" b="0" i="0" u="none" strike="noStrike" kern="1200" dirty="0">
                <a:solidFill>
                  <a:schemeClr val="tx1"/>
                </a:solidFill>
                <a:effectLst/>
                <a:latin typeface="Arial" charset="0"/>
                <a:ea typeface="ＭＳ Ｐゴシック" pitchFamily="34" charset="-128"/>
                <a:cs typeface="+mn-cs"/>
              </a:rPr>
              <a:t>]Sample size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157</a:t>
            </a:fld>
            <a:endParaRPr lang="en-US"/>
          </a:p>
        </p:txBody>
      </p:sp>
    </p:spTree>
    <p:extLst>
      <p:ext uri="{BB962C8B-B14F-4D97-AF65-F5344CB8AC3E}">
        <p14:creationId xmlns:p14="http://schemas.microsoft.com/office/powerpoint/2010/main" val="1661943953"/>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Using the average of proportion across ages between 25 and 34 to avoid the skewed age distribution in the sample.</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 2016</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update/A. ABS raw tables/C. 2016 files/[2016 </a:t>
            </a:r>
            <a:r>
              <a:rPr lang="en-AU" sz="1200" b="0" i="0" u="none" strike="noStrike" kern="1200" dirty="0" err="1">
                <a:solidFill>
                  <a:schemeClr val="tx1"/>
                </a:solidFill>
                <a:effectLst/>
                <a:latin typeface="Arial" charset="0"/>
                <a:ea typeface="ＭＳ Ｐゴシック" pitchFamily="34" charset="-128"/>
                <a:cs typeface="+mn-cs"/>
              </a:rPr>
              <a:t>data.xlsx</a:t>
            </a:r>
            <a:r>
              <a:rPr lang="en-AU" sz="1200" b="0" i="0" u="none" strike="noStrike" kern="1200" dirty="0">
                <a:solidFill>
                  <a:schemeClr val="tx1"/>
                </a:solidFill>
                <a:effectLst/>
                <a:latin typeface="Arial" charset="0"/>
                <a:ea typeface="ＭＳ Ｐゴシック" pitchFamily="34" charset="-128"/>
                <a:cs typeface="+mn-cs"/>
              </a:rPr>
              <a:t>]Polarisation of income</a:t>
            </a:r>
            <a:r>
              <a:rPr lang="en-AU" dirty="0"/>
              <a:t> </a:t>
            </a:r>
          </a:p>
          <a:p>
            <a:pPr marL="0" marR="0" indent="0" algn="l" defTabSz="914400" rtl="0" eaLnBrk="1" fontAlgn="base" latinLnBrk="0" hangingPunct="1">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158</a:t>
            </a:fld>
            <a:endParaRPr lang="en-US"/>
          </a:p>
        </p:txBody>
      </p:sp>
    </p:spTree>
    <p:extLst>
      <p:ext uri="{BB962C8B-B14F-4D97-AF65-F5344CB8AC3E}">
        <p14:creationId xmlns:p14="http://schemas.microsoft.com/office/powerpoint/2010/main" val="4275103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(thousand)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200620112016.xlsx]Median by age group</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19</a:t>
            </a:fld>
            <a:endParaRPr lang="en-US"/>
          </a:p>
        </p:txBody>
      </p:sp>
    </p:spTree>
    <p:extLst>
      <p:ext uri="{BB962C8B-B14F-4D97-AF65-F5344CB8AC3E}">
        <p14:creationId xmlns:p14="http://schemas.microsoft.com/office/powerpoint/2010/main" val="3154124305"/>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Using the average of proportion across ages between 25 and 34 to avoid the skewed age distribution in the sample.</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 2016</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update/A. ABS raw tables/C. 2016 files/[2016 </a:t>
            </a:r>
            <a:r>
              <a:rPr lang="en-AU" sz="1200" b="0" i="0" u="none" strike="noStrike" kern="1200" dirty="0" err="1">
                <a:solidFill>
                  <a:schemeClr val="tx1"/>
                </a:solidFill>
                <a:effectLst/>
                <a:latin typeface="Arial" charset="0"/>
                <a:ea typeface="ＭＳ Ｐゴシック" pitchFamily="34" charset="-128"/>
                <a:cs typeface="+mn-cs"/>
              </a:rPr>
              <a:t>data.xlsx</a:t>
            </a:r>
            <a:r>
              <a:rPr lang="en-AU" sz="1200" b="0" i="0" u="none" strike="noStrike" kern="1200" dirty="0">
                <a:solidFill>
                  <a:schemeClr val="tx1"/>
                </a:solidFill>
                <a:effectLst/>
                <a:latin typeface="Arial" charset="0"/>
                <a:ea typeface="ＭＳ Ｐゴシック" pitchFamily="34" charset="-128"/>
                <a:cs typeface="+mn-cs"/>
              </a:rPr>
              <a:t>]Polarisation of income</a:t>
            </a:r>
            <a:r>
              <a:rPr lang="en-AU" dirty="0"/>
              <a:t> </a:t>
            </a:r>
          </a:p>
          <a:p>
            <a:pPr marL="0" marR="0" indent="0" algn="l" defTabSz="914400" rtl="0" eaLnBrk="1" fontAlgn="base" latinLnBrk="0" hangingPunct="1">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159</a:t>
            </a:fld>
            <a:endParaRPr lang="en-US"/>
          </a:p>
        </p:txBody>
      </p:sp>
    </p:spTree>
    <p:extLst>
      <p:ext uri="{BB962C8B-B14F-4D97-AF65-F5344CB8AC3E}">
        <p14:creationId xmlns:p14="http://schemas.microsoft.com/office/powerpoint/2010/main" val="1591830594"/>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baseline="0" dirty="0">
                <a:solidFill>
                  <a:schemeClr val="tx1"/>
                </a:solidFill>
                <a:effectLst/>
                <a:latin typeface="Arial" charset="0"/>
                <a:ea typeface="ＭＳ Ｐゴシック" pitchFamily="34" charset="-128"/>
                <a:cs typeface="+mn-cs"/>
              </a:rPr>
              <a:t>/Users/</a:t>
            </a:r>
            <a:r>
              <a:rPr lang="en-AU" sz="1200" b="0" i="0" u="none" strike="noStrike" kern="1200" baseline="0" dirty="0" err="1">
                <a:solidFill>
                  <a:schemeClr val="tx1"/>
                </a:solidFill>
                <a:effectLst/>
                <a:latin typeface="Arial" charset="0"/>
                <a:ea typeface="ＭＳ Ｐゴシック" pitchFamily="34" charset="-128"/>
                <a:cs typeface="+mn-cs"/>
              </a:rPr>
              <a:t>icherastidth</a:t>
            </a:r>
            <a:r>
              <a:rPr lang="en-AU" sz="1200" b="0" i="0" u="none" strike="noStrike" kern="1200" baseline="0" dirty="0">
                <a:solidFill>
                  <a:schemeClr val="tx1"/>
                </a:solidFill>
                <a:effectLst/>
                <a:latin typeface="Arial" charset="0"/>
                <a:ea typeface="ＭＳ Ｐゴシック" pitchFamily="34" charset="-128"/>
                <a:cs typeface="+mn-cs"/>
              </a:rPr>
              <a:t>/Documents/A. Higher Education/H. Mapping 2018 Grad premiums/B. Analysis/Studying/Raw/[Studying </a:t>
            </a:r>
            <a:r>
              <a:rPr lang="en-AU" sz="1200" b="0" i="0" u="none" strike="noStrike" kern="1200" baseline="0" dirty="0" err="1">
                <a:solidFill>
                  <a:schemeClr val="tx1"/>
                </a:solidFill>
                <a:effectLst/>
                <a:latin typeface="Arial" charset="0"/>
                <a:ea typeface="ＭＳ Ｐゴシック" pitchFamily="34" charset="-128"/>
                <a:cs typeface="+mn-cs"/>
              </a:rPr>
              <a:t>summary.xlsx</a:t>
            </a:r>
            <a:r>
              <a:rPr lang="en-AU" sz="1200" b="0" i="0" u="none" strike="noStrike" kern="1200" baseline="0" dirty="0">
                <a:solidFill>
                  <a:schemeClr val="tx1"/>
                </a:solidFill>
                <a:effectLst/>
                <a:latin typeface="Arial" charset="0"/>
                <a:ea typeface="ＭＳ Ｐゴシック" pitchFamily="34" charset="-128"/>
                <a:cs typeface="+mn-cs"/>
              </a:rPr>
              <a:t>]README</a:t>
            </a:r>
            <a:r>
              <a:rPr lang="en-AU" dirty="0"/>
              <a:t> </a:t>
            </a:r>
            <a:endParaRPr lang="en-US"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160</a:t>
            </a:fld>
            <a:endParaRPr lang="en-US"/>
          </a:p>
        </p:txBody>
      </p:sp>
    </p:spTree>
    <p:extLst>
      <p:ext uri="{BB962C8B-B14F-4D97-AF65-F5344CB8AC3E}">
        <p14:creationId xmlns:p14="http://schemas.microsoft.com/office/powerpoint/2010/main" val="656885625"/>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Financial year ending. 2009 represents the rate of the financial year ending in June 2009</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ABS 6202</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161</a:t>
            </a:fld>
            <a:endParaRPr lang="en-US"/>
          </a:p>
        </p:txBody>
      </p:sp>
    </p:spTree>
    <p:extLst>
      <p:ext uri="{BB962C8B-B14F-4D97-AF65-F5344CB8AC3E}">
        <p14:creationId xmlns:p14="http://schemas.microsoft.com/office/powerpoint/2010/main" val="4068338477"/>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Spread of gross lifetime earnings (male): 20</a:t>
            </a:r>
            <a:r>
              <a:rPr lang="en-AU" baseline="30000" dirty="0"/>
              <a:t>th</a:t>
            </a:r>
            <a:r>
              <a:rPr lang="en-AU" dirty="0"/>
              <a:t> percentile to 60</a:t>
            </a:r>
            <a:r>
              <a:rPr lang="en-AU" baseline="30000" dirty="0"/>
              <a:t>th</a:t>
            </a:r>
            <a:r>
              <a:rPr lang="en-AU" dirty="0"/>
              <a:t> percentile</a:t>
            </a:r>
          </a:p>
          <a:p>
            <a:r>
              <a:rPr lang="en-AU" dirty="0"/>
              <a:t>Data sources: Census </a:t>
            </a:r>
            <a:r>
              <a:rPr lang="en-AU" dirty="0" err="1"/>
              <a:t>TableBuilder</a:t>
            </a:r>
            <a:r>
              <a:rPr lang="en-AU" dirty="0"/>
              <a:t> https://auth.censusdata.abs.gov.au/webapi/jsf/login.xhtml</a:t>
            </a:r>
          </a:p>
          <a:p>
            <a:r>
              <a:rPr lang="en-AU" dirty="0"/>
              <a:t>File:</a:t>
            </a: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from 2016 census/B. Builder/2018 Files/IC/[Gross summary by qual and percentile 2016.xlsx]Sheet1</a:t>
            </a:r>
            <a:r>
              <a:rPr lang="en-AU" dirty="0"/>
              <a:t> </a:t>
            </a:r>
          </a:p>
        </p:txBody>
      </p:sp>
      <p:sp>
        <p:nvSpPr>
          <p:cNvPr id="4" name="Slide Number Placeholder 3"/>
          <p:cNvSpPr>
            <a:spLocks noGrp="1"/>
          </p:cNvSpPr>
          <p:nvPr>
            <p:ph type="sldNum" sz="quarter" idx="10"/>
          </p:nvPr>
        </p:nvSpPr>
        <p:spPr/>
        <p:txBody>
          <a:bodyPr/>
          <a:lstStyle/>
          <a:p>
            <a:fld id="{A71CCA7E-673F-4A46-B4C6-89FCADAFCE62}" type="slidenum">
              <a:rPr lang="en-AU" smtClean="0"/>
              <a:t>164</a:t>
            </a:fld>
            <a:endParaRPr lang="en-AU"/>
          </a:p>
        </p:txBody>
      </p:sp>
    </p:spTree>
    <p:extLst>
      <p:ext uri="{BB962C8B-B14F-4D97-AF65-F5344CB8AC3E}">
        <p14:creationId xmlns:p14="http://schemas.microsoft.com/office/powerpoint/2010/main" val="2811692427"/>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from 2016 census/B. Builder/2018 Files/[Book4.xlsx]Sheet2</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165</a:t>
            </a:fld>
            <a:endParaRPr lang="en-US"/>
          </a:p>
        </p:txBody>
      </p:sp>
    </p:spTree>
    <p:extLst>
      <p:ext uri="{BB962C8B-B14F-4D97-AF65-F5344CB8AC3E}">
        <p14:creationId xmlns:p14="http://schemas.microsoft.com/office/powerpoint/2010/main" val="3030669770"/>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For Y12 leaver, want them to make informed choices. Also debunk myths.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166</a:t>
            </a:fld>
            <a:endParaRPr lang="en-US"/>
          </a:p>
        </p:txBody>
      </p:sp>
    </p:spTree>
    <p:extLst>
      <p:ext uri="{BB962C8B-B14F-4D97-AF65-F5344CB8AC3E}">
        <p14:creationId xmlns:p14="http://schemas.microsoft.com/office/powerpoint/2010/main" val="28824393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(thousand)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200620112016.xlsx]Median by age group</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20</a:t>
            </a:fld>
            <a:endParaRPr lang="en-US"/>
          </a:p>
        </p:txBody>
      </p:sp>
    </p:spTree>
    <p:extLst>
      <p:ext uri="{BB962C8B-B14F-4D97-AF65-F5344CB8AC3E}">
        <p14:creationId xmlns:p14="http://schemas.microsoft.com/office/powerpoint/2010/main" val="37778181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(thousand)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200620112016.xlsx]Median by age group</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21</a:t>
            </a:fld>
            <a:endParaRPr lang="en-US"/>
          </a:p>
        </p:txBody>
      </p:sp>
    </p:spTree>
    <p:extLst>
      <p:ext uri="{BB962C8B-B14F-4D97-AF65-F5344CB8AC3E}">
        <p14:creationId xmlns:p14="http://schemas.microsoft.com/office/powerpoint/2010/main" val="148117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(thousand)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200620112016.xlsx]Median by age group</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22</a:t>
            </a:fld>
            <a:endParaRPr lang="en-US"/>
          </a:p>
        </p:txBody>
      </p:sp>
    </p:spTree>
    <p:extLst>
      <p:ext uri="{BB962C8B-B14F-4D97-AF65-F5344CB8AC3E}">
        <p14:creationId xmlns:p14="http://schemas.microsoft.com/office/powerpoint/2010/main" val="17703595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(thousand)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200620112016.xlsx]Median by age group</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23</a:t>
            </a:fld>
            <a:endParaRPr lang="en-US"/>
          </a:p>
        </p:txBody>
      </p:sp>
    </p:spTree>
    <p:extLst>
      <p:ext uri="{BB962C8B-B14F-4D97-AF65-F5344CB8AC3E}">
        <p14:creationId xmlns:p14="http://schemas.microsoft.com/office/powerpoint/2010/main" val="2737702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5</a:t>
            </a:fld>
            <a:endParaRPr lang="en-US"/>
          </a:p>
        </p:txBody>
      </p:sp>
    </p:spTree>
    <p:extLst>
      <p:ext uri="{BB962C8B-B14F-4D97-AF65-F5344CB8AC3E}">
        <p14:creationId xmlns:p14="http://schemas.microsoft.com/office/powerpoint/2010/main" val="4068080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(thousand)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200620112016.xlsx]Median by age group</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24</a:t>
            </a:fld>
            <a:endParaRPr lang="en-US"/>
          </a:p>
        </p:txBody>
      </p:sp>
    </p:spTree>
    <p:extLst>
      <p:ext uri="{BB962C8B-B14F-4D97-AF65-F5344CB8AC3E}">
        <p14:creationId xmlns:p14="http://schemas.microsoft.com/office/powerpoint/2010/main" val="36480694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Per cent change of nominal average weekly total cash earnings (adult rate) between May 2014 and 2016</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Based on adult rate. Growth of nominal earnings. Data by age is not available prior to 2014. Data includes both graduates and non graduates. Cannot break down by gender because of the change in age </a:t>
            </a:r>
            <a:r>
              <a:rPr lang="en-US" dirty="0" err="1"/>
              <a:t>categorisation</a:t>
            </a:r>
            <a:r>
              <a:rPr lang="en-US" dirty="0"/>
              <a:t> for some worksheets.</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Employee earnings and hours Cat.6303.0.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dirty="0"/>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Analysis/Other earnings/[2016 Employee earnings 63060do010_201605.xls]Table_1</a:t>
            </a:r>
            <a:r>
              <a:rPr lang="en-AU" dirty="0"/>
              <a:t> </a:t>
            </a: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Analysis/Other earnings/[2014 Employee earnings 63060do010_201405.xls]Table_1</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25</a:t>
            </a:fld>
            <a:endParaRPr lang="en-US"/>
          </a:p>
        </p:txBody>
      </p:sp>
    </p:spTree>
    <p:extLst>
      <p:ext uri="{BB962C8B-B14F-4D97-AF65-F5344CB8AC3E}">
        <p14:creationId xmlns:p14="http://schemas.microsoft.com/office/powerpoint/2010/main" val="30243438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20180704.xlsx]Median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26</a:t>
            </a:fld>
            <a:endParaRPr lang="en-US"/>
          </a:p>
        </p:txBody>
      </p:sp>
    </p:spTree>
    <p:extLst>
      <p:ext uri="{BB962C8B-B14F-4D97-AF65-F5344CB8AC3E}">
        <p14:creationId xmlns:p14="http://schemas.microsoft.com/office/powerpoint/2010/main" val="33094089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20180704.xlsx]Median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27</a:t>
            </a:fld>
            <a:endParaRPr lang="en-US"/>
          </a:p>
        </p:txBody>
      </p:sp>
    </p:spTree>
    <p:extLst>
      <p:ext uri="{BB962C8B-B14F-4D97-AF65-F5344CB8AC3E}">
        <p14:creationId xmlns:p14="http://schemas.microsoft.com/office/powerpoint/2010/main" val="6790665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The percentile below the breakeven point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premiums/C. Charts/Chart data/[Breakeven </a:t>
            </a:r>
            <a:r>
              <a:rPr lang="en-AU" sz="1200" b="0" i="0" u="none" strike="noStrike" kern="1200" dirty="0" err="1">
                <a:solidFill>
                  <a:schemeClr val="tx1"/>
                </a:solidFill>
                <a:effectLst/>
                <a:latin typeface="Arial" charset="0"/>
                <a:ea typeface="ＭＳ Ｐゴシック" pitchFamily="34" charset="-128"/>
                <a:cs typeface="+mn-cs"/>
              </a:rPr>
              <a:t>data.xlsx</a:t>
            </a:r>
            <a:r>
              <a:rPr lang="en-AU" sz="1200" b="0" i="0" u="none" strike="noStrike" kern="1200" dirty="0">
                <a:solidFill>
                  <a:schemeClr val="tx1"/>
                </a:solidFill>
                <a:effectLst/>
                <a:latin typeface="Arial" charset="0"/>
                <a:ea typeface="ＭＳ Ｐゴシック" pitchFamily="34" charset="-128"/>
                <a:cs typeface="+mn-cs"/>
              </a:rPr>
              <a:t>]Sheet1</a:t>
            </a:r>
            <a:r>
              <a:rPr lang="en-AU" dirty="0"/>
              <a:t> </a:t>
            </a:r>
            <a:endParaRPr lang="en-AU" sz="1200" b="0" i="0" u="none" strike="noStrike" kern="1200" dirty="0">
              <a:solidFill>
                <a:schemeClr val="tx1"/>
              </a:solidFill>
              <a:effectLst/>
              <a:latin typeface="Arial" charset="0"/>
              <a:ea typeface="ＭＳ Ｐゴシック" pitchFamily="34" charset="-128"/>
              <a:cs typeface="+mn-cs"/>
            </a:endParaRPr>
          </a:p>
        </p:txBody>
      </p:sp>
      <p:sp>
        <p:nvSpPr>
          <p:cNvPr id="4" name="Slide Number Placeholder 3"/>
          <p:cNvSpPr>
            <a:spLocks noGrp="1"/>
          </p:cNvSpPr>
          <p:nvPr>
            <p:ph type="sldNum" sz="quarter" idx="10"/>
          </p:nvPr>
        </p:nvSpPr>
        <p:spPr/>
        <p:txBody>
          <a:bodyPr/>
          <a:lstStyle/>
          <a:p>
            <a:fld id="{EE67FFEB-41A8-4E33-A442-87C345D03039}" type="slidenum">
              <a:rPr lang="en-US" smtClean="0"/>
              <a:pPr/>
              <a:t>28</a:t>
            </a:fld>
            <a:endParaRPr lang="en-US"/>
          </a:p>
        </p:txBody>
      </p:sp>
    </p:spTree>
    <p:extLst>
      <p:ext uri="{BB962C8B-B14F-4D97-AF65-F5344CB8AC3E}">
        <p14:creationId xmlns:p14="http://schemas.microsoft.com/office/powerpoint/2010/main" val="3782282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20180704.xlsx]Median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29</a:t>
            </a:fld>
            <a:endParaRPr lang="en-US"/>
          </a:p>
        </p:txBody>
      </p:sp>
    </p:spTree>
    <p:extLst>
      <p:ext uri="{BB962C8B-B14F-4D97-AF65-F5344CB8AC3E}">
        <p14:creationId xmlns:p14="http://schemas.microsoft.com/office/powerpoint/2010/main" val="39137953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20180704.xlsx]Median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30</a:t>
            </a:fld>
            <a:endParaRPr lang="en-US"/>
          </a:p>
        </p:txBody>
      </p:sp>
    </p:spTree>
    <p:extLst>
      <p:ext uri="{BB962C8B-B14F-4D97-AF65-F5344CB8AC3E}">
        <p14:creationId xmlns:p14="http://schemas.microsoft.com/office/powerpoint/2010/main" val="36616469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Net income rather than gross</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20180704.xlsx]Median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31</a:t>
            </a:fld>
            <a:endParaRPr lang="en-US"/>
          </a:p>
        </p:txBody>
      </p:sp>
    </p:spTree>
    <p:extLst>
      <p:ext uri="{BB962C8B-B14F-4D97-AF65-F5344CB8AC3E}">
        <p14:creationId xmlns:p14="http://schemas.microsoft.com/office/powerpoint/2010/main" val="28991478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20180704.xlsx]Median summary net</a:t>
            </a:r>
            <a:r>
              <a:rPr lang="en-AU"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32</a:t>
            </a:fld>
            <a:endParaRPr lang="en-US"/>
          </a:p>
        </p:txBody>
      </p:sp>
    </p:spTree>
    <p:extLst>
      <p:ext uri="{BB962C8B-B14F-4D97-AF65-F5344CB8AC3E}">
        <p14:creationId xmlns:p14="http://schemas.microsoft.com/office/powerpoint/2010/main" val="14137711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20180704.xlsx]Median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33</a:t>
            </a:fld>
            <a:endParaRPr lang="en-US"/>
          </a:p>
        </p:txBody>
      </p:sp>
    </p:spTree>
    <p:extLst>
      <p:ext uri="{BB962C8B-B14F-4D97-AF65-F5344CB8AC3E}">
        <p14:creationId xmlns:p14="http://schemas.microsoft.com/office/powerpoint/2010/main" val="2239190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and children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Long</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6</a:t>
            </a:fld>
            <a:endParaRPr lang="en-US"/>
          </a:p>
        </p:txBody>
      </p:sp>
    </p:spTree>
    <p:extLst>
      <p:ext uri="{BB962C8B-B14F-4D97-AF65-F5344CB8AC3E}">
        <p14:creationId xmlns:p14="http://schemas.microsoft.com/office/powerpoint/2010/main" val="1154950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20180704.xlsx]Median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34</a:t>
            </a:fld>
            <a:endParaRPr lang="en-US"/>
          </a:p>
        </p:txBody>
      </p:sp>
    </p:spTree>
    <p:extLst>
      <p:ext uri="{BB962C8B-B14F-4D97-AF65-F5344CB8AC3E}">
        <p14:creationId xmlns:p14="http://schemas.microsoft.com/office/powerpoint/2010/main" val="18333945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Commencing bachelor degree enrolments at universities excluding unknown gender</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Micro data</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35</a:t>
            </a:fld>
            <a:endParaRPr lang="en-US"/>
          </a:p>
        </p:txBody>
      </p:sp>
    </p:spTree>
    <p:extLst>
      <p:ext uri="{BB962C8B-B14F-4D97-AF65-F5344CB8AC3E}">
        <p14:creationId xmlns:p14="http://schemas.microsoft.com/office/powerpoint/2010/main" val="19729989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Net earnings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200620112016.xlsx]2011</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38</a:t>
            </a:fld>
            <a:endParaRPr lang="en-US"/>
          </a:p>
        </p:txBody>
      </p:sp>
    </p:spTree>
    <p:extLst>
      <p:ext uri="{BB962C8B-B14F-4D97-AF65-F5344CB8AC3E}">
        <p14:creationId xmlns:p14="http://schemas.microsoft.com/office/powerpoint/2010/main" val="11903084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Net earnings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Analysis/[Net income summary 200620112016.xlsx]2011</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39</a:t>
            </a:fld>
            <a:endParaRPr lang="en-US"/>
          </a:p>
        </p:txBody>
      </p:sp>
    </p:spTree>
    <p:extLst>
      <p:ext uri="{BB962C8B-B14F-4D97-AF65-F5344CB8AC3E}">
        <p14:creationId xmlns:p14="http://schemas.microsoft.com/office/powerpoint/2010/main" val="1733603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r>
              <a:rPr lang="en-AU" dirty="0"/>
              <a:t>Average effective retirement age (3-year moving average)</a:t>
            </a:r>
            <a:endParaRPr lang="en-US" baseline="0" dirty="0"/>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Age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OECD (</a:t>
            </a:r>
            <a:r>
              <a:rPr lang="en-AU" sz="1200" b="1" i="0" kern="1200" dirty="0">
                <a:solidFill>
                  <a:schemeClr val="tx1"/>
                </a:solidFill>
                <a:effectLst/>
                <a:latin typeface="Arial" charset="0"/>
                <a:ea typeface="ＭＳ Ｐゴシック" pitchFamily="34" charset="-128"/>
                <a:cs typeface="+mn-cs"/>
              </a:rPr>
              <a:t>Ageing and Employment Policies - Statistics on average effective age of retirement</a:t>
            </a:r>
            <a:r>
              <a:rPr lang="en-GB" sz="1200" kern="1200" baseline="0" dirty="0">
                <a:solidFill>
                  <a:schemeClr val="tx1"/>
                </a:solidFill>
                <a:effectLst/>
                <a:latin typeface="Arial" charset="0"/>
                <a:ea typeface="ＭＳ Ｐゴシック" pitchFamily="34" charset="-128"/>
                <a:cs typeface="+mn-cs"/>
              </a:rPr>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http://</a:t>
            </a:r>
            <a:r>
              <a:rPr lang="en-GB" sz="1200" kern="1200" baseline="0" dirty="0" err="1">
                <a:solidFill>
                  <a:schemeClr val="tx1"/>
                </a:solidFill>
                <a:effectLst/>
                <a:latin typeface="Arial" charset="0"/>
                <a:ea typeface="ＭＳ Ｐゴシック" pitchFamily="34" charset="-128"/>
                <a:cs typeface="+mn-cs"/>
              </a:rPr>
              <a:t>www.oecd.org</a:t>
            </a:r>
            <a:r>
              <a:rPr lang="en-GB" sz="1200" kern="1200" baseline="0" dirty="0">
                <a:solidFill>
                  <a:schemeClr val="tx1"/>
                </a:solidFill>
                <a:effectLst/>
                <a:latin typeface="Arial" charset="0"/>
                <a:ea typeface="ＭＳ Ｐゴシック" pitchFamily="34" charset="-128"/>
                <a:cs typeface="+mn-cs"/>
              </a:rPr>
              <a:t>/</a:t>
            </a:r>
            <a:r>
              <a:rPr lang="en-GB" sz="1200" kern="1200" baseline="0" dirty="0" err="1">
                <a:solidFill>
                  <a:schemeClr val="tx1"/>
                </a:solidFill>
                <a:effectLst/>
                <a:latin typeface="Arial" charset="0"/>
                <a:ea typeface="ＭＳ Ｐゴシック" pitchFamily="34" charset="-128"/>
                <a:cs typeface="+mn-cs"/>
              </a:rPr>
              <a:t>els</a:t>
            </a:r>
            <a:r>
              <a:rPr lang="en-GB" sz="1200" kern="1200" baseline="0" dirty="0">
                <a:solidFill>
                  <a:schemeClr val="tx1"/>
                </a:solidFill>
                <a:effectLst/>
                <a:latin typeface="Arial" charset="0"/>
                <a:ea typeface="ＭＳ Ｐゴシック" pitchFamily="34" charset="-128"/>
                <a:cs typeface="+mn-cs"/>
              </a:rPr>
              <a:t>/</a:t>
            </a:r>
            <a:r>
              <a:rPr lang="en-GB" sz="1200" kern="1200" baseline="0" dirty="0" err="1">
                <a:solidFill>
                  <a:schemeClr val="tx1"/>
                </a:solidFill>
                <a:effectLst/>
                <a:latin typeface="Arial" charset="0"/>
                <a:ea typeface="ＭＳ Ｐゴシック" pitchFamily="34" charset="-128"/>
                <a:cs typeface="+mn-cs"/>
              </a:rPr>
              <a:t>emp</a:t>
            </a:r>
            <a:r>
              <a:rPr lang="en-GB" sz="1200" kern="1200" baseline="0" dirty="0">
                <a:solidFill>
                  <a:schemeClr val="tx1"/>
                </a:solidFill>
                <a:effectLst/>
                <a:latin typeface="Arial" charset="0"/>
                <a:ea typeface="ＭＳ Ｐゴシック" pitchFamily="34" charset="-128"/>
                <a:cs typeface="+mn-cs"/>
              </a:rPr>
              <a:t>/average-effective-age-of-</a:t>
            </a:r>
            <a:r>
              <a:rPr lang="en-GB" sz="1200" kern="1200" baseline="0" dirty="0" err="1">
                <a:solidFill>
                  <a:schemeClr val="tx1"/>
                </a:solidFill>
                <a:effectLst/>
                <a:latin typeface="Arial" charset="0"/>
                <a:ea typeface="ＭＳ Ｐゴシック" pitchFamily="34" charset="-128"/>
                <a:cs typeface="+mn-cs"/>
              </a:rPr>
              <a:t>retirement.htm</a:t>
            </a:r>
            <a:endParaRPr lang="en-GB" sz="1200" kern="1200" baseline="0" dirty="0">
              <a:solidFill>
                <a:schemeClr val="tx1"/>
              </a:solidFill>
              <a:effectLst/>
              <a:latin typeface="Arial" charset="0"/>
              <a:ea typeface="ＭＳ Ｐゴシック" pitchFamily="34" charset="-128"/>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Analysis/Retirement/[Retirement age OECD Summary_1970-2016.xls]Men</a:t>
            </a:r>
            <a:r>
              <a:rPr lang="en-AU"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40</a:t>
            </a:fld>
            <a:endParaRPr lang="en-US"/>
          </a:p>
        </p:txBody>
      </p:sp>
    </p:spTree>
    <p:extLst>
      <p:ext uri="{BB962C8B-B14F-4D97-AF65-F5344CB8AC3E}">
        <p14:creationId xmlns:p14="http://schemas.microsoft.com/office/powerpoint/2010/main" val="2156752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41</a:t>
            </a:fld>
            <a:endParaRPr lang="en-US"/>
          </a:p>
        </p:txBody>
      </p:sp>
    </p:spTree>
    <p:extLst>
      <p:ext uri="{BB962C8B-B14F-4D97-AF65-F5344CB8AC3E}">
        <p14:creationId xmlns:p14="http://schemas.microsoft.com/office/powerpoint/2010/main" val="39638731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42</a:t>
            </a:fld>
            <a:endParaRPr lang="en-US"/>
          </a:p>
        </p:txBody>
      </p:sp>
    </p:spTree>
    <p:extLst>
      <p:ext uri="{BB962C8B-B14F-4D97-AF65-F5344CB8AC3E}">
        <p14:creationId xmlns:p14="http://schemas.microsoft.com/office/powerpoint/2010/main" val="36139120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 ‘</a:t>
            </a:r>
            <a:r>
              <a:rPr lang="en-AU" sz="1200" b="0" i="0" u="none" strike="noStrike" kern="1200" dirty="0">
                <a:solidFill>
                  <a:schemeClr val="tx1"/>
                </a:solidFill>
                <a:effectLst/>
                <a:latin typeface="Arial" charset="0"/>
                <a:ea typeface="ＭＳ Ｐゴシック" pitchFamily="34" charset="-128"/>
                <a:cs typeface="+mn-cs"/>
              </a:rPr>
              <a:t>Employed, away’ includes those who were employed during the week before the Census night either did not spend anytime at the job that week, absent on holidays, on paid leave, on strike, or temporarily stood down.</a:t>
            </a:r>
            <a:endParaRPr lang="en-US" dirty="0"/>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43</a:t>
            </a:fld>
            <a:endParaRPr lang="en-US"/>
          </a:p>
        </p:txBody>
      </p:sp>
    </p:spTree>
    <p:extLst>
      <p:ext uri="{BB962C8B-B14F-4D97-AF65-F5344CB8AC3E}">
        <p14:creationId xmlns:p14="http://schemas.microsoft.com/office/powerpoint/2010/main" val="316741200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25 and 34.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44</a:t>
            </a:fld>
            <a:endParaRPr lang="en-US"/>
          </a:p>
        </p:txBody>
      </p:sp>
    </p:spTree>
    <p:extLst>
      <p:ext uri="{BB962C8B-B14F-4D97-AF65-F5344CB8AC3E}">
        <p14:creationId xmlns:p14="http://schemas.microsoft.com/office/powerpoint/2010/main" val="20023164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25 and 34.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45</a:t>
            </a:fld>
            <a:endParaRPr lang="en-US"/>
          </a:p>
        </p:txBody>
      </p:sp>
    </p:spTree>
    <p:extLst>
      <p:ext uri="{BB962C8B-B14F-4D97-AF65-F5344CB8AC3E}">
        <p14:creationId xmlns:p14="http://schemas.microsoft.com/office/powerpoint/2010/main" val="3341850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million</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20180516.xlsx]Median summary gross</a:t>
            </a:r>
            <a:r>
              <a:rPr lang="en-AU" dirty="0"/>
              <a:t> </a:t>
            </a:r>
            <a:endParaRPr lang="en-US" baseline="0" dirty="0"/>
          </a:p>
          <a:p>
            <a:pPr marL="0" marR="0" indent="0" algn="l" defTabSz="914400" rtl="0" eaLnBrk="1" fontAlgn="base" latinLnBrk="0" hangingPunct="1">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8</a:t>
            </a:fld>
            <a:endParaRPr lang="en-US"/>
          </a:p>
        </p:txBody>
      </p:sp>
    </p:spTree>
    <p:extLst>
      <p:ext uri="{BB962C8B-B14F-4D97-AF65-F5344CB8AC3E}">
        <p14:creationId xmlns:p14="http://schemas.microsoft.com/office/powerpoint/2010/main" val="32172429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25 and 34.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46</a:t>
            </a:fld>
            <a:endParaRPr lang="en-US"/>
          </a:p>
        </p:txBody>
      </p:sp>
    </p:spTree>
    <p:extLst>
      <p:ext uri="{BB962C8B-B14F-4D97-AF65-F5344CB8AC3E}">
        <p14:creationId xmlns:p14="http://schemas.microsoft.com/office/powerpoint/2010/main" val="4836872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a:solidFill>
                  <a:schemeClr val="tx1"/>
                </a:solidFill>
                <a:effectLst/>
                <a:latin typeface="Arial" charset="0"/>
                <a:ea typeface="ＭＳ Ｐゴシック" pitchFamily="34" charset="-128"/>
                <a:cs typeface="+mn-cs"/>
              </a:rPr>
              <a:t>/Users/icherastidth/Documents/A. Higher Education/H. Mapping 2018 Grad premiums/B. Analysis/Participation/[Participation summary.xlsx]Export</a:t>
            </a:r>
            <a:r>
              <a:rPr lang="en-AU"/>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47</a:t>
            </a:fld>
            <a:endParaRPr lang="en-US"/>
          </a:p>
        </p:txBody>
      </p:sp>
    </p:spTree>
    <p:extLst>
      <p:ext uri="{BB962C8B-B14F-4D97-AF65-F5344CB8AC3E}">
        <p14:creationId xmlns:p14="http://schemas.microsoft.com/office/powerpoint/2010/main" val="8372032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a:solidFill>
                  <a:schemeClr val="tx1"/>
                </a:solidFill>
                <a:effectLst/>
                <a:latin typeface="Arial" charset="0"/>
                <a:ea typeface="ＭＳ Ｐゴシック" pitchFamily="34" charset="-128"/>
                <a:cs typeface="+mn-cs"/>
              </a:rPr>
              <a:t>/Users/icherastidth/Documents/A. Higher Education/H. Mapping 2018 Grad premiums/B. Analysis/Participation/[Participation summary.xlsx]Export</a:t>
            </a:r>
            <a:r>
              <a:rPr lang="en-AU"/>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48</a:t>
            </a:fld>
            <a:endParaRPr lang="en-US"/>
          </a:p>
        </p:txBody>
      </p:sp>
    </p:spTree>
    <p:extLst>
      <p:ext uri="{BB962C8B-B14F-4D97-AF65-F5344CB8AC3E}">
        <p14:creationId xmlns:p14="http://schemas.microsoft.com/office/powerpoint/2010/main" val="24028047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a:solidFill>
                  <a:schemeClr val="tx1"/>
                </a:solidFill>
                <a:effectLst/>
                <a:latin typeface="Arial" charset="0"/>
                <a:ea typeface="ＭＳ Ｐゴシック" pitchFamily="34" charset="-128"/>
                <a:cs typeface="+mn-cs"/>
              </a:rPr>
              <a:t>/Users/icherastidth/Documents/A. Higher Education/H. Mapping 2018 Grad premiums/B. Analysis/Participation/[Participation summary.xlsx]Export</a:t>
            </a:r>
            <a:r>
              <a:rPr lang="en-AU"/>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49</a:t>
            </a:fld>
            <a:endParaRPr lang="en-US"/>
          </a:p>
        </p:txBody>
      </p:sp>
    </p:spTree>
    <p:extLst>
      <p:ext uri="{BB962C8B-B14F-4D97-AF65-F5344CB8AC3E}">
        <p14:creationId xmlns:p14="http://schemas.microsoft.com/office/powerpoint/2010/main" val="151028060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a:solidFill>
                  <a:schemeClr val="tx1"/>
                </a:solidFill>
                <a:effectLst/>
                <a:latin typeface="Arial" charset="0"/>
                <a:ea typeface="ＭＳ Ｐゴシック" pitchFamily="34" charset="-128"/>
                <a:cs typeface="+mn-cs"/>
              </a:rPr>
              <a:t>/Users/icherastidth/Documents/A. Higher Education/H. Mapping 2018 Grad premiums/B. Analysis/Participation/[Participation summary.xlsx]Export</a:t>
            </a:r>
            <a:r>
              <a:rPr lang="en-AU"/>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50</a:t>
            </a:fld>
            <a:endParaRPr lang="en-US"/>
          </a:p>
        </p:txBody>
      </p:sp>
    </p:spTree>
    <p:extLst>
      <p:ext uri="{BB962C8B-B14F-4D97-AF65-F5344CB8AC3E}">
        <p14:creationId xmlns:p14="http://schemas.microsoft.com/office/powerpoint/2010/main" val="22687438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51</a:t>
            </a:fld>
            <a:endParaRPr lang="en-US"/>
          </a:p>
        </p:txBody>
      </p:sp>
    </p:spTree>
    <p:extLst>
      <p:ext uri="{BB962C8B-B14F-4D97-AF65-F5344CB8AC3E}">
        <p14:creationId xmlns:p14="http://schemas.microsoft.com/office/powerpoint/2010/main" val="325540914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52</a:t>
            </a:fld>
            <a:endParaRPr lang="en-US"/>
          </a:p>
        </p:txBody>
      </p:sp>
    </p:spTree>
    <p:extLst>
      <p:ext uri="{BB962C8B-B14F-4D97-AF65-F5344CB8AC3E}">
        <p14:creationId xmlns:p14="http://schemas.microsoft.com/office/powerpoint/2010/main" val="14001087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a:solidFill>
                  <a:schemeClr val="tx1"/>
                </a:solidFill>
                <a:effectLst/>
                <a:latin typeface="Arial" charset="0"/>
                <a:ea typeface="ＭＳ Ｐゴシック" pitchFamily="34" charset="-128"/>
                <a:cs typeface="+mn-cs"/>
              </a:rPr>
              <a:t>/Users/icherastidth/Documents/A. Higher Education/H. Mapping 2018 Grad premiums/B. Analysis/Participation/[Participation summary.xlsx]Export</a:t>
            </a:r>
            <a:r>
              <a:rPr lang="en-AU"/>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53</a:t>
            </a:fld>
            <a:endParaRPr lang="en-US"/>
          </a:p>
        </p:txBody>
      </p:sp>
    </p:spTree>
    <p:extLst>
      <p:ext uri="{BB962C8B-B14F-4D97-AF65-F5344CB8AC3E}">
        <p14:creationId xmlns:p14="http://schemas.microsoft.com/office/powerpoint/2010/main" val="20216834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a:solidFill>
                  <a:schemeClr val="tx1"/>
                </a:solidFill>
                <a:effectLst/>
                <a:latin typeface="Arial" charset="0"/>
                <a:ea typeface="ＭＳ Ｐゴシック" pitchFamily="34" charset="-128"/>
                <a:cs typeface="+mn-cs"/>
              </a:rPr>
              <a:t>/Users/icherastidth/Documents/A. Higher Education/H. Mapping 2018 Grad premiums/B. Analysis/Participation/[Participation summary.xlsx]Export</a:t>
            </a:r>
            <a:r>
              <a:rPr lang="en-AU"/>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54</a:t>
            </a:fld>
            <a:endParaRPr lang="en-US"/>
          </a:p>
        </p:txBody>
      </p:sp>
    </p:spTree>
    <p:extLst>
      <p:ext uri="{BB962C8B-B14F-4D97-AF65-F5344CB8AC3E}">
        <p14:creationId xmlns:p14="http://schemas.microsoft.com/office/powerpoint/2010/main" val="2383137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a:solidFill>
                  <a:schemeClr val="tx1"/>
                </a:solidFill>
                <a:effectLst/>
                <a:latin typeface="Arial" charset="0"/>
                <a:ea typeface="ＭＳ Ｐゴシック" pitchFamily="34" charset="-128"/>
                <a:cs typeface="+mn-cs"/>
              </a:rPr>
              <a:t>/Users/icherastidth/Documents/A. Higher Education/H. Mapping 2018 Grad premiums/B. Analysis/Participation/[Participation summary.xlsx]Export</a:t>
            </a:r>
            <a:r>
              <a:rPr lang="en-AU"/>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55</a:t>
            </a:fld>
            <a:endParaRPr lang="en-US"/>
          </a:p>
        </p:txBody>
      </p:sp>
    </p:spTree>
    <p:extLst>
      <p:ext uri="{BB962C8B-B14F-4D97-AF65-F5344CB8AC3E}">
        <p14:creationId xmlns:p14="http://schemas.microsoft.com/office/powerpoint/2010/main" val="1277246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million</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20180516.xlsx]Median summary gross</a:t>
            </a:r>
            <a:r>
              <a:rPr lang="en-AU" dirty="0"/>
              <a:t> </a:t>
            </a:r>
            <a:endParaRPr lang="en-US" baseline="0" dirty="0"/>
          </a:p>
          <a:p>
            <a:pPr marL="0" marR="0" indent="0" algn="l" defTabSz="914400" rtl="0" eaLnBrk="1" fontAlgn="base" latinLnBrk="0" hangingPunct="1">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9</a:t>
            </a:fld>
            <a:endParaRPr lang="en-US"/>
          </a:p>
        </p:txBody>
      </p:sp>
    </p:spTree>
    <p:extLst>
      <p:ext uri="{BB962C8B-B14F-4D97-AF65-F5344CB8AC3E}">
        <p14:creationId xmlns:p14="http://schemas.microsoft.com/office/powerpoint/2010/main" val="248748856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a:solidFill>
                  <a:schemeClr val="tx1"/>
                </a:solidFill>
                <a:effectLst/>
                <a:latin typeface="Arial" charset="0"/>
                <a:ea typeface="ＭＳ Ｐゴシック" pitchFamily="34" charset="-128"/>
                <a:cs typeface="+mn-cs"/>
              </a:rPr>
              <a:t>/Users/icherastidth/Documents/A. Higher Education/H. Mapping 2018 Grad premiums/B. Analysis/Participation/[Participation summary.xlsx]Export</a:t>
            </a:r>
            <a:r>
              <a:rPr lang="en-AU"/>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56</a:t>
            </a:fld>
            <a:endParaRPr lang="en-US"/>
          </a:p>
        </p:txBody>
      </p:sp>
    </p:spTree>
    <p:extLst>
      <p:ext uri="{BB962C8B-B14F-4D97-AF65-F5344CB8AC3E}">
        <p14:creationId xmlns:p14="http://schemas.microsoft.com/office/powerpoint/2010/main" val="9407353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a:solidFill>
                  <a:schemeClr val="tx1"/>
                </a:solidFill>
                <a:effectLst/>
                <a:latin typeface="Arial" charset="0"/>
                <a:ea typeface="ＭＳ Ｐゴシック" pitchFamily="34" charset="-128"/>
                <a:cs typeface="+mn-cs"/>
              </a:rPr>
              <a:t>/Users/icherastidth/Documents/A. Higher Education/H. Mapping 2018 Grad premiums/B. Analysis/Participation/[Participation summary.xlsx]Export</a:t>
            </a:r>
            <a:r>
              <a:rPr lang="en-AU"/>
              <a:t> </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57</a:t>
            </a:fld>
            <a:endParaRPr lang="en-US"/>
          </a:p>
        </p:txBody>
      </p:sp>
    </p:spTree>
    <p:extLst>
      <p:ext uri="{BB962C8B-B14F-4D97-AF65-F5344CB8AC3E}">
        <p14:creationId xmlns:p14="http://schemas.microsoft.com/office/powerpoint/2010/main" val="119329405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58</a:t>
            </a:fld>
            <a:endParaRPr lang="en-US"/>
          </a:p>
        </p:txBody>
      </p:sp>
    </p:spTree>
    <p:extLst>
      <p:ext uri="{BB962C8B-B14F-4D97-AF65-F5344CB8AC3E}">
        <p14:creationId xmlns:p14="http://schemas.microsoft.com/office/powerpoint/2010/main" val="8736253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59</a:t>
            </a:fld>
            <a:endParaRPr lang="en-US"/>
          </a:p>
        </p:txBody>
      </p:sp>
    </p:spTree>
    <p:extLst>
      <p:ext uri="{BB962C8B-B14F-4D97-AF65-F5344CB8AC3E}">
        <p14:creationId xmlns:p14="http://schemas.microsoft.com/office/powerpoint/2010/main" val="203496887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60</a:t>
            </a:fld>
            <a:endParaRPr lang="en-US"/>
          </a:p>
        </p:txBody>
      </p:sp>
    </p:spTree>
    <p:extLst>
      <p:ext uri="{BB962C8B-B14F-4D97-AF65-F5344CB8AC3E}">
        <p14:creationId xmlns:p14="http://schemas.microsoft.com/office/powerpoint/2010/main" val="228894990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and children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Long</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61</a:t>
            </a:fld>
            <a:endParaRPr lang="en-US"/>
          </a:p>
        </p:txBody>
      </p:sp>
    </p:spTree>
    <p:extLst>
      <p:ext uri="{BB962C8B-B14F-4D97-AF65-F5344CB8AC3E}">
        <p14:creationId xmlns:p14="http://schemas.microsoft.com/office/powerpoint/2010/main" val="151689489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and children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Long</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62</a:t>
            </a:fld>
            <a:endParaRPr lang="en-US"/>
          </a:p>
        </p:txBody>
      </p:sp>
    </p:spTree>
    <p:extLst>
      <p:ext uri="{BB962C8B-B14F-4D97-AF65-F5344CB8AC3E}">
        <p14:creationId xmlns:p14="http://schemas.microsoft.com/office/powerpoint/2010/main" val="373562918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and children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Long</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63</a:t>
            </a:fld>
            <a:endParaRPr lang="en-US"/>
          </a:p>
        </p:txBody>
      </p:sp>
    </p:spTree>
    <p:extLst>
      <p:ext uri="{BB962C8B-B14F-4D97-AF65-F5344CB8AC3E}">
        <p14:creationId xmlns:p14="http://schemas.microsoft.com/office/powerpoint/2010/main" val="11873077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64</a:t>
            </a:fld>
            <a:endParaRPr lang="en-US"/>
          </a:p>
        </p:txBody>
      </p:sp>
    </p:spTree>
    <p:extLst>
      <p:ext uri="{BB962C8B-B14F-4D97-AF65-F5344CB8AC3E}">
        <p14:creationId xmlns:p14="http://schemas.microsoft.com/office/powerpoint/2010/main" val="142881059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65</a:t>
            </a:fld>
            <a:endParaRPr lang="en-US"/>
          </a:p>
        </p:txBody>
      </p:sp>
    </p:spTree>
    <p:extLst>
      <p:ext uri="{BB962C8B-B14F-4D97-AF65-F5344CB8AC3E}">
        <p14:creationId xmlns:p14="http://schemas.microsoft.com/office/powerpoint/2010/main" val="33905065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million</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20180516.xlsx]Median summary gross</a:t>
            </a:r>
            <a:r>
              <a:rPr lang="en-AU" dirty="0"/>
              <a:t> </a:t>
            </a:r>
            <a:endParaRPr lang="en-US" baseline="0" dirty="0"/>
          </a:p>
          <a:p>
            <a:pPr marL="0" marR="0" indent="0" algn="l" defTabSz="914400" rtl="0" eaLnBrk="1" fontAlgn="base" latinLnBrk="0" hangingPunct="1">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10</a:t>
            </a:fld>
            <a:endParaRPr lang="en-US"/>
          </a:p>
        </p:txBody>
      </p:sp>
    </p:spTree>
    <p:extLst>
      <p:ext uri="{BB962C8B-B14F-4D97-AF65-F5344CB8AC3E}">
        <p14:creationId xmlns:p14="http://schemas.microsoft.com/office/powerpoint/2010/main" val="340051618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66</a:t>
            </a:fld>
            <a:endParaRPr lang="en-US"/>
          </a:p>
        </p:txBody>
      </p:sp>
    </p:spTree>
    <p:extLst>
      <p:ext uri="{BB962C8B-B14F-4D97-AF65-F5344CB8AC3E}">
        <p14:creationId xmlns:p14="http://schemas.microsoft.com/office/powerpoint/2010/main" val="49736296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67</a:t>
            </a:fld>
            <a:endParaRPr lang="en-US"/>
          </a:p>
        </p:txBody>
      </p:sp>
    </p:spTree>
    <p:extLst>
      <p:ext uri="{BB962C8B-B14F-4D97-AF65-F5344CB8AC3E}">
        <p14:creationId xmlns:p14="http://schemas.microsoft.com/office/powerpoint/2010/main" val="227150030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68</a:t>
            </a:fld>
            <a:endParaRPr lang="en-US"/>
          </a:p>
        </p:txBody>
      </p:sp>
    </p:spTree>
    <p:extLst>
      <p:ext uri="{BB962C8B-B14F-4D97-AF65-F5344CB8AC3E}">
        <p14:creationId xmlns:p14="http://schemas.microsoft.com/office/powerpoint/2010/main" val="21558682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69</a:t>
            </a:fld>
            <a:endParaRPr lang="en-US"/>
          </a:p>
        </p:txBody>
      </p:sp>
    </p:spTree>
    <p:extLst>
      <p:ext uri="{BB962C8B-B14F-4D97-AF65-F5344CB8AC3E}">
        <p14:creationId xmlns:p14="http://schemas.microsoft.com/office/powerpoint/2010/main" val="205327277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70</a:t>
            </a:fld>
            <a:endParaRPr lang="en-US"/>
          </a:p>
        </p:txBody>
      </p:sp>
    </p:spTree>
    <p:extLst>
      <p:ext uri="{BB962C8B-B14F-4D97-AF65-F5344CB8AC3E}">
        <p14:creationId xmlns:p14="http://schemas.microsoft.com/office/powerpoint/2010/main" val="60659835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71</a:t>
            </a:fld>
            <a:endParaRPr lang="en-US"/>
          </a:p>
        </p:txBody>
      </p:sp>
    </p:spTree>
    <p:extLst>
      <p:ext uri="{BB962C8B-B14F-4D97-AF65-F5344CB8AC3E}">
        <p14:creationId xmlns:p14="http://schemas.microsoft.com/office/powerpoint/2010/main" val="14347111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72</a:t>
            </a:fld>
            <a:endParaRPr lang="en-US"/>
          </a:p>
        </p:txBody>
      </p:sp>
    </p:spTree>
    <p:extLst>
      <p:ext uri="{BB962C8B-B14F-4D97-AF65-F5344CB8AC3E}">
        <p14:creationId xmlns:p14="http://schemas.microsoft.com/office/powerpoint/2010/main" val="421498356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73</a:t>
            </a:fld>
            <a:endParaRPr lang="en-US"/>
          </a:p>
        </p:txBody>
      </p:sp>
    </p:spTree>
    <p:extLst>
      <p:ext uri="{BB962C8B-B14F-4D97-AF65-F5344CB8AC3E}">
        <p14:creationId xmlns:p14="http://schemas.microsoft.com/office/powerpoint/2010/main" val="134432446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74</a:t>
            </a:fld>
            <a:endParaRPr lang="en-US"/>
          </a:p>
        </p:txBody>
      </p:sp>
    </p:spTree>
    <p:extLst>
      <p:ext uri="{BB962C8B-B14F-4D97-AF65-F5344CB8AC3E}">
        <p14:creationId xmlns:p14="http://schemas.microsoft.com/office/powerpoint/2010/main" val="253968902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75</a:t>
            </a:fld>
            <a:endParaRPr lang="en-US"/>
          </a:p>
        </p:txBody>
      </p:sp>
    </p:spTree>
    <p:extLst>
      <p:ext uri="{BB962C8B-B14F-4D97-AF65-F5344CB8AC3E}">
        <p14:creationId xmlns:p14="http://schemas.microsoft.com/office/powerpoint/2010/main" val="4136043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million</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20180516.xlsx]Median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11</a:t>
            </a:fld>
            <a:endParaRPr lang="en-US"/>
          </a:p>
        </p:txBody>
      </p:sp>
    </p:spTree>
    <p:extLst>
      <p:ext uri="{BB962C8B-B14F-4D97-AF65-F5344CB8AC3E}">
        <p14:creationId xmlns:p14="http://schemas.microsoft.com/office/powerpoint/2010/main" val="202472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76</a:t>
            </a:fld>
            <a:endParaRPr lang="en-US"/>
          </a:p>
        </p:txBody>
      </p:sp>
    </p:spTree>
    <p:extLst>
      <p:ext uri="{BB962C8B-B14F-4D97-AF65-F5344CB8AC3E}">
        <p14:creationId xmlns:p14="http://schemas.microsoft.com/office/powerpoint/2010/main" val="219013028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25 and 34.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77</a:t>
            </a:fld>
            <a:endParaRPr lang="en-US"/>
          </a:p>
        </p:txBody>
      </p:sp>
    </p:spTree>
    <p:extLst>
      <p:ext uri="{BB962C8B-B14F-4D97-AF65-F5344CB8AC3E}">
        <p14:creationId xmlns:p14="http://schemas.microsoft.com/office/powerpoint/2010/main" val="386312103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78</a:t>
            </a:fld>
            <a:endParaRPr lang="en-US"/>
          </a:p>
        </p:txBody>
      </p:sp>
    </p:spTree>
    <p:extLst>
      <p:ext uri="{BB962C8B-B14F-4D97-AF65-F5344CB8AC3E}">
        <p14:creationId xmlns:p14="http://schemas.microsoft.com/office/powerpoint/2010/main" val="328541895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 ‘</a:t>
            </a:r>
            <a:r>
              <a:rPr lang="en-AU" sz="1200" b="0" i="0" u="none" strike="noStrike" kern="1200" dirty="0">
                <a:solidFill>
                  <a:schemeClr val="tx1"/>
                </a:solidFill>
                <a:effectLst/>
                <a:latin typeface="Arial" charset="0"/>
                <a:ea typeface="ＭＳ Ｐゴシック" pitchFamily="34" charset="-128"/>
                <a:cs typeface="+mn-cs"/>
              </a:rPr>
              <a:t>Employed, away’ includes those who were employed during the week before the Census night either did not spend anytime at the job that week, absent on holidays, on paid leave, on strike, or temporarily stood down.</a:t>
            </a:r>
            <a:endParaRPr lang="en-US" dirty="0"/>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79</a:t>
            </a:fld>
            <a:endParaRPr lang="en-US"/>
          </a:p>
        </p:txBody>
      </p:sp>
    </p:spTree>
    <p:extLst>
      <p:ext uri="{BB962C8B-B14F-4D97-AF65-F5344CB8AC3E}">
        <p14:creationId xmlns:p14="http://schemas.microsoft.com/office/powerpoint/2010/main" val="31090845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 ‘</a:t>
            </a:r>
            <a:r>
              <a:rPr lang="en-AU" sz="1200" b="0" i="0" u="none" strike="noStrike" kern="1200" dirty="0">
                <a:solidFill>
                  <a:schemeClr val="tx1"/>
                </a:solidFill>
                <a:effectLst/>
                <a:latin typeface="Arial" charset="0"/>
                <a:ea typeface="ＭＳ Ｐゴシック" pitchFamily="34" charset="-128"/>
                <a:cs typeface="+mn-cs"/>
              </a:rPr>
              <a:t>Employed, away’ represents those who were employed during the week before the Census night but did not spend anytime at the job that week. ‘Employed, hours unknown’ represents those who were employed during the week before the Census night and were either absent on holidays, on paid leave, on strike, or temporarily stood down.</a:t>
            </a:r>
            <a:endParaRPr lang="en-US" dirty="0"/>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80</a:t>
            </a:fld>
            <a:endParaRPr lang="en-US"/>
          </a:p>
        </p:txBody>
      </p:sp>
    </p:spTree>
    <p:extLst>
      <p:ext uri="{BB962C8B-B14F-4D97-AF65-F5344CB8AC3E}">
        <p14:creationId xmlns:p14="http://schemas.microsoft.com/office/powerpoint/2010/main" val="95343986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25 and 34.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81</a:t>
            </a:fld>
            <a:endParaRPr lang="en-US"/>
          </a:p>
        </p:txBody>
      </p:sp>
    </p:spTree>
    <p:extLst>
      <p:ext uri="{BB962C8B-B14F-4D97-AF65-F5344CB8AC3E}">
        <p14:creationId xmlns:p14="http://schemas.microsoft.com/office/powerpoint/2010/main" val="412071782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25 and 34.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82</a:t>
            </a:fld>
            <a:endParaRPr lang="en-US"/>
          </a:p>
        </p:txBody>
      </p:sp>
    </p:spTree>
    <p:extLst>
      <p:ext uri="{BB962C8B-B14F-4D97-AF65-F5344CB8AC3E}">
        <p14:creationId xmlns:p14="http://schemas.microsoft.com/office/powerpoint/2010/main" val="319442872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25 and 34.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83</a:t>
            </a:fld>
            <a:endParaRPr lang="en-US"/>
          </a:p>
        </p:txBody>
      </p:sp>
    </p:spTree>
    <p:extLst>
      <p:ext uri="{BB962C8B-B14F-4D97-AF65-F5344CB8AC3E}">
        <p14:creationId xmlns:p14="http://schemas.microsoft.com/office/powerpoint/2010/main" val="173713499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25 and 34.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84</a:t>
            </a:fld>
            <a:endParaRPr lang="en-US"/>
          </a:p>
        </p:txBody>
      </p:sp>
    </p:spTree>
    <p:extLst>
      <p:ext uri="{BB962C8B-B14F-4D97-AF65-F5344CB8AC3E}">
        <p14:creationId xmlns:p14="http://schemas.microsoft.com/office/powerpoint/2010/main" val="45935608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85</a:t>
            </a:fld>
            <a:endParaRPr lang="en-US"/>
          </a:p>
        </p:txBody>
      </p:sp>
    </p:spTree>
    <p:extLst>
      <p:ext uri="{BB962C8B-B14F-4D97-AF65-F5344CB8AC3E}">
        <p14:creationId xmlns:p14="http://schemas.microsoft.com/office/powerpoint/2010/main" val="3260735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12</a:t>
            </a:fld>
            <a:endParaRPr lang="en-US"/>
          </a:p>
        </p:txBody>
      </p:sp>
    </p:spTree>
    <p:extLst>
      <p:ext uri="{BB962C8B-B14F-4D97-AF65-F5344CB8AC3E}">
        <p14:creationId xmlns:p14="http://schemas.microsoft.com/office/powerpoint/2010/main" val="23651765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86</a:t>
            </a:fld>
            <a:endParaRPr lang="en-US"/>
          </a:p>
        </p:txBody>
      </p:sp>
    </p:spTree>
    <p:extLst>
      <p:ext uri="{BB962C8B-B14F-4D97-AF65-F5344CB8AC3E}">
        <p14:creationId xmlns:p14="http://schemas.microsoft.com/office/powerpoint/2010/main" val="83848809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87</a:t>
            </a:fld>
            <a:endParaRPr lang="en-US"/>
          </a:p>
        </p:txBody>
      </p:sp>
    </p:spTree>
    <p:extLst>
      <p:ext uri="{BB962C8B-B14F-4D97-AF65-F5344CB8AC3E}">
        <p14:creationId xmlns:p14="http://schemas.microsoft.com/office/powerpoint/2010/main" val="50094078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88</a:t>
            </a:fld>
            <a:endParaRPr lang="en-US"/>
          </a:p>
        </p:txBody>
      </p:sp>
    </p:spTree>
    <p:extLst>
      <p:ext uri="{BB962C8B-B14F-4D97-AF65-F5344CB8AC3E}">
        <p14:creationId xmlns:p14="http://schemas.microsoft.com/office/powerpoint/2010/main" val="127751205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89</a:t>
            </a:fld>
            <a:endParaRPr lang="en-US"/>
          </a:p>
        </p:txBody>
      </p:sp>
    </p:spTree>
    <p:extLst>
      <p:ext uri="{BB962C8B-B14F-4D97-AF65-F5344CB8AC3E}">
        <p14:creationId xmlns:p14="http://schemas.microsoft.com/office/powerpoint/2010/main" val="310322247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90</a:t>
            </a:fld>
            <a:endParaRPr lang="en-US"/>
          </a:p>
        </p:txBody>
      </p:sp>
    </p:spTree>
    <p:extLst>
      <p:ext uri="{BB962C8B-B14F-4D97-AF65-F5344CB8AC3E}">
        <p14:creationId xmlns:p14="http://schemas.microsoft.com/office/powerpoint/2010/main" val="279268895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91</a:t>
            </a:fld>
            <a:endParaRPr lang="en-US"/>
          </a:p>
        </p:txBody>
      </p:sp>
    </p:spTree>
    <p:extLst>
      <p:ext uri="{BB962C8B-B14F-4D97-AF65-F5344CB8AC3E}">
        <p14:creationId xmlns:p14="http://schemas.microsoft.com/office/powerpoint/2010/main" val="225000757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92</a:t>
            </a:fld>
            <a:endParaRPr lang="en-US"/>
          </a:p>
        </p:txBody>
      </p:sp>
    </p:spTree>
    <p:extLst>
      <p:ext uri="{BB962C8B-B14F-4D97-AF65-F5344CB8AC3E}">
        <p14:creationId xmlns:p14="http://schemas.microsoft.com/office/powerpoint/2010/main" val="273022862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93</a:t>
            </a:fld>
            <a:endParaRPr lang="en-US"/>
          </a:p>
        </p:txBody>
      </p:sp>
    </p:spTree>
    <p:extLst>
      <p:ext uri="{BB962C8B-B14F-4D97-AF65-F5344CB8AC3E}">
        <p14:creationId xmlns:p14="http://schemas.microsoft.com/office/powerpoint/2010/main" val="262183607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94</a:t>
            </a:fld>
            <a:endParaRPr lang="en-US"/>
          </a:p>
        </p:txBody>
      </p:sp>
    </p:spTree>
    <p:extLst>
      <p:ext uri="{BB962C8B-B14F-4D97-AF65-F5344CB8AC3E}">
        <p14:creationId xmlns:p14="http://schemas.microsoft.com/office/powerpoint/2010/main" val="117070918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95</a:t>
            </a:fld>
            <a:endParaRPr lang="en-US"/>
          </a:p>
        </p:txBody>
      </p:sp>
    </p:spTree>
    <p:extLst>
      <p:ext uri="{BB962C8B-B14F-4D97-AF65-F5344CB8AC3E}">
        <p14:creationId xmlns:p14="http://schemas.microsoft.com/office/powerpoint/2010/main" val="3489669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 $2016 million</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Income tax, Medicare levy and fees are set at the 2016 settings. Income indexed to CPI. </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Education/B. Commonwealth Contribution cut/B. Analysis/Student NPV/Graduate Winners/Returns Builder/2018 Returns Builder update/C. Analysis/[Income summary 20180516.xlsx]Median summary net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13</a:t>
            </a:fld>
            <a:endParaRPr lang="en-US"/>
          </a:p>
        </p:txBody>
      </p:sp>
    </p:spTree>
    <p:extLst>
      <p:ext uri="{BB962C8B-B14F-4D97-AF65-F5344CB8AC3E}">
        <p14:creationId xmlns:p14="http://schemas.microsoft.com/office/powerpoint/2010/main" val="182536868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Analysis/Occupation/[Occupation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wide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96</a:t>
            </a:fld>
            <a:endParaRPr lang="en-US"/>
          </a:p>
        </p:txBody>
      </p:sp>
    </p:spTree>
    <p:extLst>
      <p:ext uri="{BB962C8B-B14F-4D97-AF65-F5344CB8AC3E}">
        <p14:creationId xmlns:p14="http://schemas.microsoft.com/office/powerpoint/2010/main" val="350460250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Analysis/Occupation/[Occupation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wide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97</a:t>
            </a:fld>
            <a:endParaRPr lang="en-US"/>
          </a:p>
        </p:txBody>
      </p:sp>
    </p:spTree>
    <p:extLst>
      <p:ext uri="{BB962C8B-B14F-4D97-AF65-F5344CB8AC3E}">
        <p14:creationId xmlns:p14="http://schemas.microsoft.com/office/powerpoint/2010/main" val="337368449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25-34</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Analysis/Occupation/[Occupation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wide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98</a:t>
            </a:fld>
            <a:endParaRPr lang="en-US"/>
          </a:p>
        </p:txBody>
      </p:sp>
    </p:spTree>
    <p:extLst>
      <p:ext uri="{BB962C8B-B14F-4D97-AF65-F5344CB8AC3E}">
        <p14:creationId xmlns:p14="http://schemas.microsoft.com/office/powerpoint/2010/main" val="790043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Analysis/Occupation/[Occupation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wide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99</a:t>
            </a:fld>
            <a:endParaRPr lang="en-US"/>
          </a:p>
        </p:txBody>
      </p:sp>
    </p:spTree>
    <p:extLst>
      <p:ext uri="{BB962C8B-B14F-4D97-AF65-F5344CB8AC3E}">
        <p14:creationId xmlns:p14="http://schemas.microsoft.com/office/powerpoint/2010/main" val="181788744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Analysis/Occupation/[Occupation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wide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100</a:t>
            </a:fld>
            <a:endParaRPr lang="en-US"/>
          </a:p>
        </p:txBody>
      </p:sp>
    </p:spTree>
    <p:extLst>
      <p:ext uri="{BB962C8B-B14F-4D97-AF65-F5344CB8AC3E}">
        <p14:creationId xmlns:p14="http://schemas.microsoft.com/office/powerpoint/2010/main" val="24964043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Analysis/Occupation/[Occupation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wide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101</a:t>
            </a:fld>
            <a:endParaRPr lang="en-US"/>
          </a:p>
        </p:txBody>
      </p:sp>
    </p:spTree>
    <p:extLst>
      <p:ext uri="{BB962C8B-B14F-4D97-AF65-F5344CB8AC3E}">
        <p14:creationId xmlns:p14="http://schemas.microsoft.com/office/powerpoint/2010/main" val="3330422279"/>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Analysis/Occupation/[Occupation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wide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102</a:t>
            </a:fld>
            <a:endParaRPr lang="en-US"/>
          </a:p>
        </p:txBody>
      </p:sp>
    </p:spTree>
    <p:extLst>
      <p:ext uri="{BB962C8B-B14F-4D97-AF65-F5344CB8AC3E}">
        <p14:creationId xmlns:p14="http://schemas.microsoft.com/office/powerpoint/2010/main" val="2625425060"/>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between 21 and 65.</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Analysis/Occupation/[Occupation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 wide</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103</a:t>
            </a:fld>
            <a:endParaRPr lang="en-US"/>
          </a:p>
        </p:txBody>
      </p:sp>
    </p:spTree>
    <p:extLst>
      <p:ext uri="{BB962C8B-B14F-4D97-AF65-F5344CB8AC3E}">
        <p14:creationId xmlns:p14="http://schemas.microsoft.com/office/powerpoint/2010/main" val="154204523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104</a:t>
            </a:fld>
            <a:endParaRPr lang="en-US"/>
          </a:p>
        </p:txBody>
      </p:sp>
    </p:spTree>
    <p:extLst>
      <p:ext uri="{BB962C8B-B14F-4D97-AF65-F5344CB8AC3E}">
        <p14:creationId xmlns:p14="http://schemas.microsoft.com/office/powerpoint/2010/main" val="91081703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a:t>Title:</a:t>
            </a:r>
            <a:r>
              <a:rPr lang="en-US" baseline="0" dirty="0"/>
              <a:t> </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Y-axis</a:t>
            </a:r>
            <a:r>
              <a:rPr lang="en-US" baseline="0" dirty="0"/>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Notes: Average share across ages. Excluding ‘not stated’ and ’not adequately described’.</a:t>
            </a:r>
          </a:p>
          <a:p>
            <a:pPr marL="0" marR="0" indent="0" algn="l" defTabSz="914400" rtl="0" eaLnBrk="1" fontAlgn="base" latinLnBrk="0" hangingPunct="1">
              <a:lnSpc>
                <a:spcPct val="100000"/>
              </a:lnSpc>
              <a:spcBef>
                <a:spcPct val="30000"/>
              </a:spcBef>
              <a:spcAft>
                <a:spcPct val="0"/>
              </a:spcAft>
              <a:buClrTx/>
              <a:buSzTx/>
              <a:buFontTx/>
              <a:buNone/>
              <a:tabLst/>
              <a:defRPr/>
            </a:pPr>
            <a:r>
              <a:rPr lang="en-GB" sz="1200" kern="1200" baseline="0" dirty="0">
                <a:solidFill>
                  <a:schemeClr val="tx1"/>
                </a:solidFill>
                <a:effectLst/>
                <a:latin typeface="Arial" charset="0"/>
                <a:ea typeface="ＭＳ Ｐゴシック" pitchFamily="34" charset="-128"/>
                <a:cs typeface="+mn-cs"/>
              </a:rPr>
              <a:t>Source: Census</a:t>
            </a: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a:t>Path</a:t>
            </a:r>
            <a:r>
              <a:rPr lang="en-US" baseline="0" dirty="0"/>
              <a:t>: </a:t>
            </a:r>
            <a:endParaRPr lang="en-AU" sz="1200" b="0" i="0" u="none" strike="noStrike" kern="1200" dirty="0">
              <a:solidFill>
                <a:schemeClr val="tx1"/>
              </a:solidFill>
              <a:effectLst/>
              <a:latin typeface="Arial" charset="0"/>
              <a:ea typeface="ＭＳ Ｐゴシック" pitchFamily="34" charset="-128"/>
              <a:cs typeface="+mn-cs"/>
            </a:endParaRPr>
          </a:p>
          <a:p>
            <a:endParaRPr lang="en-AU" sz="1200" b="0" i="0" u="none" strike="noStrike" kern="1200" dirty="0">
              <a:solidFill>
                <a:schemeClr val="tx1"/>
              </a:solidFill>
              <a:effectLst/>
              <a:latin typeface="Arial" charset="0"/>
              <a:ea typeface="ＭＳ Ｐゴシック" pitchFamily="34" charset="-128"/>
              <a:cs typeface="+mn-cs"/>
            </a:endParaRPr>
          </a:p>
          <a:p>
            <a:r>
              <a:rPr lang="en-AU" sz="1200" b="0" i="0" u="none" strike="noStrike" kern="1200" dirty="0">
                <a:solidFill>
                  <a:schemeClr val="tx1"/>
                </a:solidFill>
                <a:effectLst/>
                <a:latin typeface="Arial" charset="0"/>
                <a:ea typeface="ＭＳ Ｐゴシック" pitchFamily="34" charset="-128"/>
                <a:cs typeface="+mn-cs"/>
              </a:rPr>
              <a:t>/Users/</a:t>
            </a:r>
            <a:r>
              <a:rPr lang="en-AU" sz="1200" b="0" i="0" u="none" strike="noStrike" kern="1200" dirty="0" err="1">
                <a:solidFill>
                  <a:schemeClr val="tx1"/>
                </a:solidFill>
                <a:effectLst/>
                <a:latin typeface="Arial" charset="0"/>
                <a:ea typeface="ＭＳ Ｐゴシック" pitchFamily="34" charset="-128"/>
                <a:cs typeface="+mn-cs"/>
              </a:rPr>
              <a:t>icherastidth</a:t>
            </a:r>
            <a:r>
              <a:rPr lang="en-AU" sz="1200" b="0" i="0" u="none" strike="noStrike" kern="1200" dirty="0">
                <a:solidFill>
                  <a:schemeClr val="tx1"/>
                </a:solidFill>
                <a:effectLst/>
                <a:latin typeface="Arial" charset="0"/>
                <a:ea typeface="ＭＳ Ｐゴシック" pitchFamily="34" charset="-128"/>
                <a:cs typeface="+mn-cs"/>
              </a:rPr>
              <a:t>/Documents/A. Higher Education/H. Mapping 2018 Grad premiums/B. Analysis/Participation/[Participation </a:t>
            </a:r>
            <a:r>
              <a:rPr lang="en-AU" sz="1200" b="0" i="0" u="none" strike="noStrike" kern="1200" dirty="0" err="1">
                <a:solidFill>
                  <a:schemeClr val="tx1"/>
                </a:solidFill>
                <a:effectLst/>
                <a:latin typeface="Arial" charset="0"/>
                <a:ea typeface="ＭＳ Ｐゴシック" pitchFamily="34" charset="-128"/>
                <a:cs typeface="+mn-cs"/>
              </a:rPr>
              <a:t>summary.xlsx</a:t>
            </a:r>
            <a:r>
              <a:rPr lang="en-AU" sz="1200" b="0" i="0" u="none" strike="noStrike" kern="1200" dirty="0">
                <a:solidFill>
                  <a:schemeClr val="tx1"/>
                </a:solidFill>
                <a:effectLst/>
                <a:latin typeface="Arial" charset="0"/>
                <a:ea typeface="ＭＳ Ｐゴシック" pitchFamily="34" charset="-128"/>
                <a:cs typeface="+mn-cs"/>
              </a:rPr>
              <a:t>]Export</a:t>
            </a:r>
            <a:r>
              <a:rPr lang="en-AU" dirty="0"/>
              <a:t>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105</a:t>
            </a:fld>
            <a:endParaRPr lang="en-US"/>
          </a:p>
        </p:txBody>
      </p:sp>
    </p:spTree>
    <p:extLst>
      <p:ext uri="{BB962C8B-B14F-4D97-AF65-F5344CB8AC3E}">
        <p14:creationId xmlns:p14="http://schemas.microsoft.com/office/powerpoint/2010/main" val="21721060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33122" name="Rectangle 2"/>
          <p:cNvSpPr>
            <a:spLocks noGrp="1" noChangeArrowheads="1"/>
          </p:cNvSpPr>
          <p:nvPr>
            <p:ph type="ctrTitle"/>
          </p:nvPr>
        </p:nvSpPr>
        <p:spPr>
          <a:xfrm>
            <a:off x="1845221" y="3391818"/>
            <a:ext cx="6780334" cy="430887"/>
          </a:xfrm>
        </p:spPr>
        <p:txBody>
          <a:bodyPr/>
          <a:lstStyle>
            <a:lvl1pPr algn="r">
              <a:defRPr sz="2800"/>
            </a:lvl1pPr>
          </a:lstStyle>
          <a:p>
            <a:r>
              <a:rPr lang="en-US"/>
              <a:t>Click to edit Master title style</a:t>
            </a:r>
            <a:endParaRPr lang="en-AU" dirty="0"/>
          </a:p>
        </p:txBody>
      </p:sp>
      <p:sp>
        <p:nvSpPr>
          <p:cNvPr id="133123" name="Rectangle 3"/>
          <p:cNvSpPr>
            <a:spLocks noGrp="1" noChangeArrowheads="1"/>
          </p:cNvSpPr>
          <p:nvPr>
            <p:ph type="subTitle" idx="1"/>
          </p:nvPr>
        </p:nvSpPr>
        <p:spPr>
          <a:xfrm>
            <a:off x="1845221" y="4105276"/>
            <a:ext cx="6780334" cy="338554"/>
          </a:xfrm>
        </p:spPr>
        <p:txBody>
          <a:bodyPr/>
          <a:lstStyle>
            <a:lvl1pPr algn="r">
              <a:defRPr sz="2200"/>
            </a:lvl1pPr>
          </a:lstStyle>
          <a:p>
            <a:r>
              <a:rPr lang="en-US"/>
              <a:t>Click to edit Master subtitle style</a:t>
            </a:r>
            <a:endParaRPr lang="en-AU" dirty="0"/>
          </a:p>
        </p:txBody>
      </p:sp>
      <p:sp>
        <p:nvSpPr>
          <p:cNvPr id="133124" name="Rectangle 4"/>
          <p:cNvSpPr>
            <a:spLocks noGrp="1" noChangeArrowheads="1"/>
          </p:cNvSpPr>
          <p:nvPr>
            <p:ph type="dt" sz="half" idx="2"/>
          </p:nvPr>
        </p:nvSpPr>
        <p:spPr bwMode="auto">
          <a:xfrm>
            <a:off x="457200" y="6245225"/>
            <a:ext cx="2133600" cy="476250"/>
          </a:xfrm>
          <a:prstGeom prst="rect">
            <a:avLst/>
          </a:prstGeom>
          <a:noFill/>
          <a:ln>
            <a:miter lim="800000"/>
            <a:headEnd/>
            <a:tailEnd/>
          </a:ln>
        </p:spPr>
        <p:txBody>
          <a:bodyPr vert="horz" wrap="none" lIns="0" tIns="0" rIns="0" bIns="0" numCol="1" anchor="t" anchorCtr="0" compatLnSpc="1">
            <a:prstTxWarp prst="textNoShape">
              <a:avLst/>
            </a:prstTxWarp>
          </a:bodyPr>
          <a:lstStyle>
            <a:lvl1pPr>
              <a:defRPr sz="1292"/>
            </a:lvl1pPr>
          </a:lstStyle>
          <a:p>
            <a:endParaRPr lang="en-US" dirty="0"/>
          </a:p>
        </p:txBody>
      </p:sp>
      <p:sp>
        <p:nvSpPr>
          <p:cNvPr id="133125" name="Rectangle 5"/>
          <p:cNvSpPr>
            <a:spLocks noGrp="1" noChangeArrowheads="1"/>
          </p:cNvSpPr>
          <p:nvPr>
            <p:ph type="ftr" sz="quarter" idx="3"/>
          </p:nvPr>
        </p:nvSpPr>
        <p:spPr bwMode="auto">
          <a:xfrm>
            <a:off x="3124200" y="6245225"/>
            <a:ext cx="2895600" cy="476250"/>
          </a:xfrm>
          <a:prstGeom prst="rect">
            <a:avLst/>
          </a:prstGeom>
          <a:noFill/>
          <a:ln>
            <a:miter lim="800000"/>
            <a:headEnd/>
            <a:tailEnd/>
          </a:ln>
        </p:spPr>
        <p:txBody>
          <a:bodyPr vert="horz" wrap="none" lIns="0" tIns="0" rIns="0" bIns="0" numCol="1" anchor="t" anchorCtr="0" compatLnSpc="1">
            <a:prstTxWarp prst="textNoShape">
              <a:avLst/>
            </a:prstTxWarp>
          </a:bodyPr>
          <a:lstStyle>
            <a:lvl1pPr algn="ctr">
              <a:defRPr sz="1292"/>
            </a:lvl1pPr>
          </a:lstStyle>
          <a:p>
            <a:endParaRPr lang="en-US"/>
          </a:p>
        </p:txBody>
      </p:sp>
      <p:sp>
        <p:nvSpPr>
          <p:cNvPr id="133126" name="Rectangle 6"/>
          <p:cNvSpPr>
            <a:spLocks noGrp="1" noChangeArrowheads="1"/>
          </p:cNvSpPr>
          <p:nvPr>
            <p:ph type="sldNum" sz="quarter" idx="4"/>
          </p:nvPr>
        </p:nvSpPr>
        <p:spPr>
          <a:xfrm>
            <a:off x="6553200" y="6245225"/>
            <a:ext cx="2133600" cy="476250"/>
          </a:xfrm>
          <a:prstGeom prst="rect">
            <a:avLst/>
          </a:prstGeom>
        </p:spPr>
        <p:txBody>
          <a:bodyPr wrap="none" lIns="0" tIns="0" rIns="0" bIns="0"/>
          <a:lstStyle>
            <a:lvl1pPr eaLnBrk="0" hangingPunct="0">
              <a:defRPr sz="1292" i="0"/>
            </a:lvl1pPr>
          </a:lstStyle>
          <a:p>
            <a:fld id="{3E7C0CC8-E12B-4B1E-958E-BC6C5916F62C}" type="slidenum">
              <a:rPr lang="en-US" smtClean="0"/>
              <a:pPr/>
              <a:t>‹#›</a:t>
            </a:fld>
            <a:endParaRPr lang="en-US"/>
          </a:p>
        </p:txBody>
      </p:sp>
      <p:pic>
        <p:nvPicPr>
          <p:cNvPr id="8" name="Picture 8" descr="GrattanLogo"/>
          <p:cNvPicPr>
            <a:picLocks noChangeAspect="1" noChangeArrowheads="1"/>
          </p:cNvPicPr>
          <p:nvPr userDrawn="1"/>
        </p:nvPicPr>
        <p:blipFill>
          <a:blip r:embed="rId2" cstate="print"/>
          <a:srcRect/>
          <a:stretch>
            <a:fillRect/>
          </a:stretch>
        </p:blipFill>
        <p:spPr bwMode="auto">
          <a:xfrm>
            <a:off x="4702721" y="981075"/>
            <a:ext cx="3922834" cy="1081088"/>
          </a:xfrm>
          <a:prstGeom prst="rect">
            <a:avLst/>
          </a:prstGeom>
          <a:noFill/>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with chart">
    <p:spTree>
      <p:nvGrpSpPr>
        <p:cNvPr id="1" name=""/>
        <p:cNvGrpSpPr/>
        <p:nvPr/>
      </p:nvGrpSpPr>
      <p:grpSpPr>
        <a:xfrm>
          <a:off x="0" y="0"/>
          <a:ext cx="0" cy="0"/>
          <a:chOff x="0" y="0"/>
          <a:chExt cx="0" cy="0"/>
        </a:xfrm>
      </p:grpSpPr>
      <p:sp>
        <p:nvSpPr>
          <p:cNvPr id="2" name="Title 1"/>
          <p:cNvSpPr>
            <a:spLocks noGrp="1"/>
          </p:cNvSpPr>
          <p:nvPr>
            <p:ph type="title"/>
          </p:nvPr>
        </p:nvSpPr>
        <p:spPr>
          <a:xfrm>
            <a:off x="647700" y="518119"/>
            <a:ext cx="6381750" cy="276999"/>
          </a:xfrm>
        </p:spPr>
        <p:txBody>
          <a:bodyPr/>
          <a:lstStyle/>
          <a:p>
            <a:r>
              <a:rPr lang="en-US"/>
              <a:t>Click to edit Master title style</a:t>
            </a:r>
            <a:endParaRPr lang="en-AU"/>
          </a:p>
        </p:txBody>
      </p:sp>
      <p:sp>
        <p:nvSpPr>
          <p:cNvPr id="4" name="Text Placeholder 3"/>
          <p:cNvSpPr>
            <a:spLocks noGrp="1"/>
          </p:cNvSpPr>
          <p:nvPr>
            <p:ph type="body" sz="quarter" idx="10"/>
          </p:nvPr>
        </p:nvSpPr>
        <p:spPr>
          <a:xfrm>
            <a:off x="647701" y="891425"/>
            <a:ext cx="7980911" cy="288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Text Placeholder 5"/>
          <p:cNvSpPr>
            <a:spLocks noGrp="1"/>
          </p:cNvSpPr>
          <p:nvPr>
            <p:ph type="body" sz="quarter" idx="11" hasCustomPrompt="1"/>
          </p:nvPr>
        </p:nvSpPr>
        <p:spPr>
          <a:xfrm>
            <a:off x="647699" y="6544780"/>
            <a:ext cx="7681653" cy="307777"/>
          </a:xfrm>
        </p:spPr>
        <p:txBody>
          <a:bodyPr/>
          <a:lstStyle>
            <a:lvl1pPr>
              <a:defRPr sz="1000" i="1"/>
            </a:lvl1pPr>
            <a:lvl2pPr>
              <a:defRPr sz="1000"/>
            </a:lvl2pPr>
            <a:lvl3pPr>
              <a:defRPr sz="1000"/>
            </a:lvl3pPr>
            <a:lvl4pPr>
              <a:defRPr sz="1000"/>
            </a:lvl4pPr>
            <a:lvl5pPr>
              <a:defRPr sz="1000"/>
            </a:lvl5pPr>
          </a:lstStyle>
          <a:p>
            <a:pPr lvl="0"/>
            <a:r>
              <a:rPr lang="en-US" dirty="0"/>
              <a:t>Notes:</a:t>
            </a:r>
          </a:p>
          <a:p>
            <a:pPr lvl="0"/>
            <a:r>
              <a:rPr lang="en-US" dirty="0"/>
              <a:t>Source:</a:t>
            </a:r>
            <a:endParaRPr lang="en-AU" dirty="0"/>
          </a:p>
        </p:txBody>
      </p:sp>
      <p:sp>
        <p:nvSpPr>
          <p:cNvPr id="5" name="Chart Placeholder 4"/>
          <p:cNvSpPr>
            <a:spLocks noGrp="1"/>
          </p:cNvSpPr>
          <p:nvPr>
            <p:ph type="chart" sz="quarter" idx="12"/>
          </p:nvPr>
        </p:nvSpPr>
        <p:spPr>
          <a:xfrm>
            <a:off x="558000" y="1170000"/>
            <a:ext cx="8172000" cy="5364000"/>
          </a:xfrm>
        </p:spPr>
        <p:txBody>
          <a:bodyPr/>
          <a:lstStyle/>
          <a:p>
            <a:r>
              <a:rPr lang="en-US"/>
              <a:t>Click icon to add chart</a:t>
            </a:r>
            <a:endParaRPr lang="en-AU"/>
          </a:p>
        </p:txBody>
      </p:sp>
    </p:spTree>
    <p:extLst>
      <p:ext uri="{BB962C8B-B14F-4D97-AF65-F5344CB8AC3E}">
        <p14:creationId xmlns:p14="http://schemas.microsoft.com/office/powerpoint/2010/main" val="27803669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with chart from report">
    <p:spTree>
      <p:nvGrpSpPr>
        <p:cNvPr id="1" name=""/>
        <p:cNvGrpSpPr/>
        <p:nvPr/>
      </p:nvGrpSpPr>
      <p:grpSpPr>
        <a:xfrm>
          <a:off x="0" y="0"/>
          <a:ext cx="0" cy="0"/>
          <a:chOff x="0" y="0"/>
          <a:chExt cx="0" cy="0"/>
        </a:xfrm>
      </p:grpSpPr>
      <p:sp>
        <p:nvSpPr>
          <p:cNvPr id="2" name="Title 1"/>
          <p:cNvSpPr>
            <a:spLocks noGrp="1"/>
          </p:cNvSpPr>
          <p:nvPr>
            <p:ph type="title"/>
          </p:nvPr>
        </p:nvSpPr>
        <p:spPr>
          <a:xfrm>
            <a:off x="647700" y="518119"/>
            <a:ext cx="6381750" cy="276999"/>
          </a:xfrm>
        </p:spPr>
        <p:txBody>
          <a:bodyPr/>
          <a:lstStyle/>
          <a:p>
            <a:r>
              <a:rPr lang="en-US"/>
              <a:t>Click to edit Master title style</a:t>
            </a:r>
            <a:endParaRPr lang="en-AU"/>
          </a:p>
        </p:txBody>
      </p:sp>
      <p:sp>
        <p:nvSpPr>
          <p:cNvPr id="4" name="Text Placeholder 3"/>
          <p:cNvSpPr>
            <a:spLocks noGrp="1"/>
          </p:cNvSpPr>
          <p:nvPr>
            <p:ph type="body" sz="quarter" idx="10"/>
          </p:nvPr>
        </p:nvSpPr>
        <p:spPr>
          <a:xfrm>
            <a:off x="647701" y="891425"/>
            <a:ext cx="7980911" cy="288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Text Placeholder 5"/>
          <p:cNvSpPr>
            <a:spLocks noGrp="1"/>
          </p:cNvSpPr>
          <p:nvPr>
            <p:ph type="body" sz="quarter" idx="11" hasCustomPrompt="1"/>
          </p:nvPr>
        </p:nvSpPr>
        <p:spPr>
          <a:xfrm>
            <a:off x="647699" y="6544780"/>
            <a:ext cx="7681653" cy="307777"/>
          </a:xfrm>
        </p:spPr>
        <p:txBody>
          <a:bodyPr/>
          <a:lstStyle>
            <a:lvl1pPr>
              <a:defRPr sz="1000" i="1"/>
            </a:lvl1pPr>
            <a:lvl2pPr>
              <a:defRPr sz="1000"/>
            </a:lvl2pPr>
            <a:lvl3pPr>
              <a:defRPr sz="1000"/>
            </a:lvl3pPr>
            <a:lvl4pPr>
              <a:defRPr sz="1000"/>
            </a:lvl4pPr>
            <a:lvl5pPr>
              <a:defRPr sz="1000"/>
            </a:lvl5pPr>
          </a:lstStyle>
          <a:p>
            <a:pPr lvl="0"/>
            <a:r>
              <a:rPr lang="en-US" dirty="0"/>
              <a:t>Notes:</a:t>
            </a:r>
          </a:p>
          <a:p>
            <a:pPr lvl="0"/>
            <a:r>
              <a:rPr lang="en-US" dirty="0"/>
              <a:t>Source:</a:t>
            </a:r>
            <a:endParaRPr lang="en-AU" dirty="0"/>
          </a:p>
        </p:txBody>
      </p:sp>
    </p:spTree>
    <p:extLst>
      <p:ext uri="{BB962C8B-B14F-4D97-AF65-F5344CB8AC3E}">
        <p14:creationId xmlns:p14="http://schemas.microsoft.com/office/powerpoint/2010/main" val="848775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lide with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8000" y="517517"/>
            <a:ext cx="6381750" cy="276999"/>
          </a:xfrm>
        </p:spPr>
        <p:txBody>
          <a:bodyPr/>
          <a:lstStyle>
            <a:lvl1pPr>
              <a:defRPr/>
            </a:lvl1pPr>
          </a:lstStyle>
          <a:p>
            <a:r>
              <a:rPr lang="en-US" dirty="0"/>
              <a:t>Title</a:t>
            </a:r>
            <a:endParaRPr lang="en-AU" dirty="0"/>
          </a:p>
        </p:txBody>
      </p:sp>
      <p:sp>
        <p:nvSpPr>
          <p:cNvPr id="4" name="Text Placeholder 3"/>
          <p:cNvSpPr>
            <a:spLocks noGrp="1"/>
          </p:cNvSpPr>
          <p:nvPr>
            <p:ph type="body" sz="quarter" idx="10"/>
          </p:nvPr>
        </p:nvSpPr>
        <p:spPr>
          <a:xfrm>
            <a:off x="647700" y="1268760"/>
            <a:ext cx="7980363" cy="1508105"/>
          </a:xfrm>
        </p:spPr>
        <p:txBody>
          <a:bodyPr/>
          <a:lstStyle>
            <a:lvl1pPr>
              <a:lnSpc>
                <a:spcPct val="110000"/>
              </a:lnSpc>
              <a:spcAft>
                <a:spcPts val="300"/>
              </a:spcAft>
              <a:defRPr/>
            </a:lvl1pPr>
            <a:lvl2pPr>
              <a:lnSpc>
                <a:spcPct val="110000"/>
              </a:lnSpc>
              <a:spcAft>
                <a:spcPts val="300"/>
              </a:spcAft>
              <a:defRPr/>
            </a:lvl2pPr>
            <a:lvl3pPr>
              <a:lnSpc>
                <a:spcPct val="110000"/>
              </a:lnSpc>
              <a:spcAft>
                <a:spcPts val="300"/>
              </a:spcAft>
              <a:defRPr/>
            </a:lvl3pPr>
            <a:lvl4pPr>
              <a:lnSpc>
                <a:spcPct val="110000"/>
              </a:lnSpc>
              <a:spcAft>
                <a:spcPts val="300"/>
              </a:spcAft>
              <a:defRPr/>
            </a:lvl4pPr>
            <a:lvl5pPr>
              <a:lnSpc>
                <a:spcPct val="110000"/>
              </a:lnSpc>
              <a:spcAft>
                <a:spcPts val="300"/>
              </a:spcAf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B5BAD-5FFC-4C77-9F88-FEBB5B6BEA60}"/>
              </a:ext>
            </a:extLst>
          </p:cNvPr>
          <p:cNvSpPr>
            <a:spLocks noGrp="1"/>
          </p:cNvSpPr>
          <p:nvPr>
            <p:ph type="title"/>
          </p:nvPr>
        </p:nvSpPr>
        <p:spPr>
          <a:xfrm>
            <a:off x="623888" y="3869979"/>
            <a:ext cx="7886700" cy="692497"/>
          </a:xfrm>
        </p:spPr>
        <p:txBody>
          <a:bodyPr anchor="b"/>
          <a:lstStyle>
            <a:lvl1pPr>
              <a:defRPr sz="45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62BB3238-C19F-43BE-BD9A-4143123D73C9}"/>
              </a:ext>
            </a:extLst>
          </p:cNvPr>
          <p:cNvSpPr>
            <a:spLocks noGrp="1"/>
          </p:cNvSpPr>
          <p:nvPr>
            <p:ph type="body" idx="1"/>
          </p:nvPr>
        </p:nvSpPr>
        <p:spPr>
          <a:xfrm>
            <a:off x="623888" y="4589464"/>
            <a:ext cx="7886700" cy="276999"/>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02120FF-80AC-4B77-882B-8BF97DB8A758}"/>
              </a:ext>
            </a:extLst>
          </p:cNvPr>
          <p:cNvSpPr>
            <a:spLocks noGrp="1"/>
          </p:cNvSpPr>
          <p:nvPr>
            <p:ph type="dt" sz="half" idx="10"/>
          </p:nvPr>
        </p:nvSpPr>
        <p:spPr/>
        <p:txBody>
          <a:bodyPr/>
          <a:lstStyle/>
          <a:p>
            <a:fld id="{3405893E-36D0-4671-8277-AC96E491CFDB}" type="datetimeFigureOut">
              <a:rPr lang="en-AU" smtClean="0"/>
              <a:t>3/8/18</a:t>
            </a:fld>
            <a:endParaRPr lang="en-AU"/>
          </a:p>
        </p:txBody>
      </p:sp>
      <p:sp>
        <p:nvSpPr>
          <p:cNvPr id="5" name="Footer Placeholder 4">
            <a:extLst>
              <a:ext uri="{FF2B5EF4-FFF2-40B4-BE49-F238E27FC236}">
                <a16:creationId xmlns:a16="http://schemas.microsoft.com/office/drawing/2014/main" id="{DF17255C-1E0E-40EF-9839-9F7100EDEFB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873F00B-646E-4174-B881-9E6176C865F5}"/>
              </a:ext>
            </a:extLst>
          </p:cNvPr>
          <p:cNvSpPr>
            <a:spLocks noGrp="1"/>
          </p:cNvSpPr>
          <p:nvPr>
            <p:ph type="sldNum" sz="quarter" idx="12"/>
          </p:nvPr>
        </p:nvSpPr>
        <p:spPr/>
        <p:txBody>
          <a:bodyPr/>
          <a:lstStyle/>
          <a:p>
            <a:fld id="{778B301C-2B5B-44AE-83AA-ABD604A17B3A}" type="slidenum">
              <a:rPr lang="en-AU" smtClean="0"/>
              <a:t>‹#›</a:t>
            </a:fld>
            <a:endParaRPr lang="en-AU"/>
          </a:p>
        </p:txBody>
      </p:sp>
    </p:spTree>
    <p:extLst>
      <p:ext uri="{BB962C8B-B14F-4D97-AF65-F5344CB8AC3E}">
        <p14:creationId xmlns:p14="http://schemas.microsoft.com/office/powerpoint/2010/main" val="27110589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48000" y="518119"/>
            <a:ext cx="6381750" cy="276999"/>
          </a:xfrm>
          <a:prstGeom prst="rect">
            <a:avLst/>
          </a:prstGeom>
          <a:noFill/>
          <a:ln w="9525">
            <a:noFill/>
            <a:miter lim="800000"/>
            <a:headEnd/>
            <a:tailEnd/>
          </a:ln>
        </p:spPr>
        <p:txBody>
          <a:bodyPr vert="horz" wrap="square" lIns="0" tIns="0" rIns="0" bIns="0" numCol="1" anchor="b" anchorCtr="0" compatLnSpc="1">
            <a:prstTxWarp prst="textNoShape">
              <a:avLst/>
            </a:prstTxWarp>
            <a:spAutoFit/>
          </a:bodyPr>
          <a:lstStyle/>
          <a:p>
            <a:pPr lvl="0"/>
            <a:r>
              <a:rPr lang="en-US"/>
              <a:t>Click to edit Master title style</a:t>
            </a:r>
            <a:endParaRPr lang="en-US" dirty="0"/>
          </a:p>
        </p:txBody>
      </p:sp>
      <p:sp>
        <p:nvSpPr>
          <p:cNvPr id="1027" name="Rectangle 3"/>
          <p:cNvSpPr>
            <a:spLocks noGrp="1" noChangeArrowheads="1"/>
          </p:cNvSpPr>
          <p:nvPr>
            <p:ph type="body" idx="1"/>
          </p:nvPr>
        </p:nvSpPr>
        <p:spPr bwMode="auto">
          <a:xfrm>
            <a:off x="648001" y="884228"/>
            <a:ext cx="7977554" cy="1231106"/>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lvl="0"/>
            <a:r>
              <a:rPr lang="en-AU" dirty="0"/>
              <a:t>Heading </a:t>
            </a:r>
            <a:endParaRPr lang="en-US" dirty="0"/>
          </a:p>
          <a:p>
            <a:pPr lvl="1"/>
            <a:r>
              <a:rPr lang="en-US" dirty="0"/>
              <a:t>First bullet</a:t>
            </a:r>
          </a:p>
          <a:p>
            <a:pPr lvl="2"/>
            <a:r>
              <a:rPr lang="en-US" dirty="0"/>
              <a:t>Second level</a:t>
            </a:r>
          </a:p>
          <a:p>
            <a:pPr lvl="3"/>
            <a:r>
              <a:rPr lang="en-US" dirty="0"/>
              <a:t>Third level</a:t>
            </a:r>
          </a:p>
          <a:p>
            <a:pPr lvl="4"/>
            <a:r>
              <a:rPr lang="en-US" dirty="0"/>
              <a:t>Fourth level</a:t>
            </a:r>
          </a:p>
        </p:txBody>
      </p:sp>
      <p:sp>
        <p:nvSpPr>
          <p:cNvPr id="1031" name="Line 7"/>
          <p:cNvSpPr>
            <a:spLocks noChangeShapeType="1"/>
          </p:cNvSpPr>
          <p:nvPr/>
        </p:nvSpPr>
        <p:spPr bwMode="auto">
          <a:xfrm>
            <a:off x="648001" y="844876"/>
            <a:ext cx="7977554" cy="0"/>
          </a:xfrm>
          <a:prstGeom prst="line">
            <a:avLst/>
          </a:prstGeom>
          <a:noFill/>
          <a:ln w="19050">
            <a:solidFill>
              <a:schemeClr val="accent5"/>
            </a:solidFill>
            <a:round/>
            <a:headEnd/>
            <a:tailEnd/>
          </a:ln>
          <a:effectLst/>
        </p:spPr>
        <p:txBody>
          <a:bodyPr/>
          <a:lstStyle/>
          <a:p>
            <a:endParaRPr lang="en-AU" sz="2215"/>
          </a:p>
        </p:txBody>
      </p:sp>
      <p:pic>
        <p:nvPicPr>
          <p:cNvPr id="1032" name="Picture 8" descr="GrattanLogo"/>
          <p:cNvPicPr>
            <a:picLocks noChangeAspect="1" noChangeArrowheads="1"/>
          </p:cNvPicPr>
          <p:nvPr/>
        </p:nvPicPr>
        <p:blipFill>
          <a:blip r:embed="rId7" cstate="print"/>
          <a:srcRect/>
          <a:stretch>
            <a:fillRect/>
          </a:stretch>
        </p:blipFill>
        <p:spPr bwMode="auto">
          <a:xfrm>
            <a:off x="7186547" y="333380"/>
            <a:ext cx="1439008" cy="396875"/>
          </a:xfrm>
          <a:prstGeom prst="rect">
            <a:avLst/>
          </a:prstGeom>
          <a:noFill/>
        </p:spPr>
      </p:pic>
      <p:sp>
        <p:nvSpPr>
          <p:cNvPr id="8" name="TextBox 7"/>
          <p:cNvSpPr txBox="1"/>
          <p:nvPr/>
        </p:nvSpPr>
        <p:spPr>
          <a:xfrm>
            <a:off x="8466857" y="6544780"/>
            <a:ext cx="158698" cy="156197"/>
          </a:xfrm>
          <a:prstGeom prst="rect">
            <a:avLst/>
          </a:prstGeom>
          <a:noFill/>
        </p:spPr>
        <p:txBody>
          <a:bodyPr wrap="none" lIns="0" tIns="0" rIns="0" bIns="0" rtlCol="0">
            <a:spAutoFit/>
          </a:bodyPr>
          <a:lstStyle/>
          <a:p>
            <a:pPr algn="r"/>
            <a:fld id="{E232749A-1F16-48E7-8C9C-B29AF4C40EC4}" type="slidenum">
              <a:rPr lang="en-US" sz="1015" i="0" smtClean="0"/>
              <a:pPr algn="r"/>
              <a:t>‹#›</a:t>
            </a:fld>
            <a:endParaRPr lang="en-US" sz="1015" i="0" dirty="0"/>
          </a:p>
        </p:txBody>
      </p:sp>
    </p:spTree>
  </p:cSld>
  <p:clrMap bg1="lt1" tx1="dk1" bg2="lt2" tx2="dk2" accent1="accent1" accent2="accent2" accent3="accent3" accent4="accent4" accent5="accent5" accent6="accent6" hlink="hlink" folHlink="folHlink"/>
  <p:sldLayoutIdLst>
    <p:sldLayoutId id="2147483655" r:id="rId1"/>
    <p:sldLayoutId id="2147483657" r:id="rId2"/>
    <p:sldLayoutId id="2147483658" r:id="rId3"/>
    <p:sldLayoutId id="2147483656" r:id="rId4"/>
    <p:sldLayoutId id="2147483660" r:id="rId5"/>
  </p:sldLayoutIdLst>
  <p:hf hdr="0" ftr="0" dt="0"/>
  <p:txStyles>
    <p:titleStyle>
      <a:lvl1pPr algn="l" rtl="0" eaLnBrk="1" fontAlgn="base" hangingPunct="1">
        <a:spcBef>
          <a:spcPct val="0"/>
        </a:spcBef>
        <a:spcAft>
          <a:spcPct val="0"/>
        </a:spcAft>
        <a:defRPr sz="1800"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22041" algn="l" rtl="0" eaLnBrk="1" fontAlgn="base" hangingPunct="1">
        <a:spcBef>
          <a:spcPct val="0"/>
        </a:spcBef>
        <a:spcAft>
          <a:spcPct val="0"/>
        </a:spcAft>
        <a:defRPr b="1">
          <a:solidFill>
            <a:schemeClr val="tx1"/>
          </a:solidFill>
          <a:latin typeface="Arial" charset="0"/>
          <a:ea typeface="ＭＳ Ｐゴシック" pitchFamily="34" charset="-128"/>
        </a:defRPr>
      </a:lvl6pPr>
      <a:lvl7pPr marL="844083" algn="l" rtl="0" eaLnBrk="1" fontAlgn="base" hangingPunct="1">
        <a:spcBef>
          <a:spcPct val="0"/>
        </a:spcBef>
        <a:spcAft>
          <a:spcPct val="0"/>
        </a:spcAft>
        <a:defRPr b="1">
          <a:solidFill>
            <a:schemeClr val="tx1"/>
          </a:solidFill>
          <a:latin typeface="Arial" charset="0"/>
          <a:ea typeface="ＭＳ Ｐゴシック" pitchFamily="34" charset="-128"/>
        </a:defRPr>
      </a:lvl7pPr>
      <a:lvl8pPr marL="1266124" algn="l" rtl="0" eaLnBrk="1" fontAlgn="base" hangingPunct="1">
        <a:spcBef>
          <a:spcPct val="0"/>
        </a:spcBef>
        <a:spcAft>
          <a:spcPct val="0"/>
        </a:spcAft>
        <a:defRPr b="1">
          <a:solidFill>
            <a:schemeClr val="tx1"/>
          </a:solidFill>
          <a:latin typeface="Arial" charset="0"/>
          <a:ea typeface="ＭＳ Ｐゴシック" pitchFamily="34" charset="-128"/>
        </a:defRPr>
      </a:lvl8pPr>
      <a:lvl9pPr marL="1688165" algn="l" rtl="0" eaLnBrk="1" fontAlgn="base" hangingPunct="1">
        <a:spcBef>
          <a:spcPct val="0"/>
        </a:spcBef>
        <a:spcAft>
          <a:spcPct val="0"/>
        </a:spcAft>
        <a:defRPr b="1">
          <a:solidFill>
            <a:schemeClr val="tx1"/>
          </a:solidFill>
          <a:latin typeface="Arial" charset="0"/>
          <a:ea typeface="ＭＳ Ｐゴシック" pitchFamily="34" charset="-128"/>
        </a:defRPr>
      </a:lvl9pPr>
    </p:titleStyle>
    <p:bodyStyle>
      <a:lvl1pPr algn="l" rtl="0" eaLnBrk="1" fontAlgn="base" hangingPunct="1">
        <a:spcBef>
          <a:spcPct val="0"/>
        </a:spcBef>
        <a:spcAft>
          <a:spcPct val="0"/>
        </a:spcAft>
        <a:defRPr sz="1800" b="0">
          <a:solidFill>
            <a:schemeClr val="tx1"/>
          </a:solidFill>
          <a:latin typeface="+mn-lt"/>
          <a:ea typeface="+mn-ea"/>
          <a:cs typeface="+mn-cs"/>
        </a:defRPr>
      </a:lvl1pPr>
      <a:lvl2pPr marL="165593" indent="-164127" algn="l" rtl="0" eaLnBrk="1" fontAlgn="base" hangingPunct="1">
        <a:spcBef>
          <a:spcPct val="0"/>
        </a:spcBef>
        <a:spcAft>
          <a:spcPct val="0"/>
        </a:spcAft>
        <a:buSzPct val="130000"/>
        <a:buChar char="•"/>
        <a:defRPr sz="1700">
          <a:solidFill>
            <a:schemeClr val="tx1"/>
          </a:solidFill>
          <a:latin typeface="+mn-lt"/>
          <a:ea typeface="+mn-ea"/>
        </a:defRPr>
      </a:lvl2pPr>
      <a:lvl3pPr marL="372217" indent="-205159" algn="l" rtl="0" eaLnBrk="1" fontAlgn="base" hangingPunct="1">
        <a:spcBef>
          <a:spcPct val="0"/>
        </a:spcBef>
        <a:spcAft>
          <a:spcPct val="0"/>
        </a:spcAft>
        <a:buFont typeface="Arial" charset="0"/>
        <a:buChar char="–"/>
        <a:defRPr sz="1600">
          <a:solidFill>
            <a:schemeClr val="tx1"/>
          </a:solidFill>
          <a:latin typeface="+mn-lt"/>
          <a:ea typeface="+mn-ea"/>
        </a:defRPr>
      </a:lvl3pPr>
      <a:lvl4pPr marL="517294" indent="-131888" algn="l" rtl="0" eaLnBrk="1" fontAlgn="base" hangingPunct="1">
        <a:spcBef>
          <a:spcPct val="0"/>
        </a:spcBef>
        <a:spcAft>
          <a:spcPct val="0"/>
        </a:spcAft>
        <a:buFont typeface="Arial" charset="0"/>
        <a:buChar char="-"/>
        <a:defRPr sz="1500">
          <a:solidFill>
            <a:schemeClr val="tx1"/>
          </a:solidFill>
          <a:latin typeface="+mn-lt"/>
          <a:ea typeface="+mn-ea"/>
        </a:defRPr>
      </a:lvl4pPr>
      <a:lvl5pPr marL="728315" indent="-193436" algn="l" rtl="0" eaLnBrk="1" fontAlgn="base" hangingPunct="1">
        <a:spcBef>
          <a:spcPct val="0"/>
        </a:spcBef>
        <a:spcAft>
          <a:spcPct val="0"/>
        </a:spcAft>
        <a:buFont typeface="Arial" charset="0"/>
        <a:buChar char="&gt;"/>
        <a:defRPr sz="1400">
          <a:solidFill>
            <a:schemeClr val="tx1"/>
          </a:solidFill>
          <a:latin typeface="+mn-lt"/>
          <a:ea typeface="+mn-ea"/>
        </a:defRPr>
      </a:lvl5pPr>
      <a:lvl6pPr marL="1150356" indent="-193436" algn="l" rtl="0" eaLnBrk="1" fontAlgn="base" hangingPunct="1">
        <a:spcBef>
          <a:spcPct val="0"/>
        </a:spcBef>
        <a:spcAft>
          <a:spcPct val="0"/>
        </a:spcAft>
        <a:buFont typeface="Arial" charset="0"/>
        <a:buChar char="&gt;"/>
        <a:defRPr sz="1108">
          <a:solidFill>
            <a:schemeClr val="tx1"/>
          </a:solidFill>
          <a:latin typeface="+mn-lt"/>
          <a:ea typeface="+mn-ea"/>
        </a:defRPr>
      </a:lvl6pPr>
      <a:lvl7pPr marL="1572397" indent="-193436" algn="l" rtl="0" eaLnBrk="1" fontAlgn="base" hangingPunct="1">
        <a:spcBef>
          <a:spcPct val="0"/>
        </a:spcBef>
        <a:spcAft>
          <a:spcPct val="0"/>
        </a:spcAft>
        <a:buFont typeface="Arial" charset="0"/>
        <a:buChar char="&gt;"/>
        <a:defRPr sz="1108">
          <a:solidFill>
            <a:schemeClr val="tx1"/>
          </a:solidFill>
          <a:latin typeface="+mn-lt"/>
          <a:ea typeface="+mn-ea"/>
        </a:defRPr>
      </a:lvl7pPr>
      <a:lvl8pPr marL="1994439" indent="-193436" algn="l" rtl="0" eaLnBrk="1" fontAlgn="base" hangingPunct="1">
        <a:spcBef>
          <a:spcPct val="0"/>
        </a:spcBef>
        <a:spcAft>
          <a:spcPct val="0"/>
        </a:spcAft>
        <a:buFont typeface="Arial" charset="0"/>
        <a:buChar char="&gt;"/>
        <a:defRPr sz="1108">
          <a:solidFill>
            <a:schemeClr val="tx1"/>
          </a:solidFill>
          <a:latin typeface="+mn-lt"/>
          <a:ea typeface="+mn-ea"/>
        </a:defRPr>
      </a:lvl8pPr>
      <a:lvl9pPr marL="2416480" indent="-193436" algn="l" rtl="0" eaLnBrk="1" fontAlgn="base" hangingPunct="1">
        <a:spcBef>
          <a:spcPct val="0"/>
        </a:spcBef>
        <a:spcAft>
          <a:spcPct val="0"/>
        </a:spcAft>
        <a:buFont typeface="Arial" charset="0"/>
        <a:buChar char="&gt;"/>
        <a:defRPr sz="1108">
          <a:solidFill>
            <a:schemeClr val="tx1"/>
          </a:solidFill>
          <a:latin typeface="+mn-lt"/>
          <a:ea typeface="+mn-ea"/>
        </a:defRPr>
      </a:lvl9pPr>
    </p:bodyStyle>
    <p:otherStyle>
      <a:defPPr>
        <a:defRPr lang="en-US"/>
      </a:defPPr>
      <a:lvl1pPr marL="0" algn="l" defTabSz="844083" rtl="0" eaLnBrk="1" latinLnBrk="0" hangingPunct="1">
        <a:defRPr sz="1662" kern="1200">
          <a:solidFill>
            <a:schemeClr val="tx1"/>
          </a:solidFill>
          <a:latin typeface="+mn-lt"/>
          <a:ea typeface="+mn-ea"/>
          <a:cs typeface="+mn-cs"/>
        </a:defRPr>
      </a:lvl1pPr>
      <a:lvl2pPr marL="422041" algn="l" defTabSz="844083" rtl="0" eaLnBrk="1" latinLnBrk="0" hangingPunct="1">
        <a:defRPr sz="1662" kern="1200">
          <a:solidFill>
            <a:schemeClr val="tx1"/>
          </a:solidFill>
          <a:latin typeface="+mn-lt"/>
          <a:ea typeface="+mn-ea"/>
          <a:cs typeface="+mn-cs"/>
        </a:defRPr>
      </a:lvl2pPr>
      <a:lvl3pPr marL="844083" algn="l" defTabSz="844083" rtl="0" eaLnBrk="1" latinLnBrk="0" hangingPunct="1">
        <a:defRPr sz="1662" kern="1200">
          <a:solidFill>
            <a:schemeClr val="tx1"/>
          </a:solidFill>
          <a:latin typeface="+mn-lt"/>
          <a:ea typeface="+mn-ea"/>
          <a:cs typeface="+mn-cs"/>
        </a:defRPr>
      </a:lvl3pPr>
      <a:lvl4pPr marL="1266124" algn="l" defTabSz="844083" rtl="0" eaLnBrk="1" latinLnBrk="0" hangingPunct="1">
        <a:defRPr sz="1662" kern="1200">
          <a:solidFill>
            <a:schemeClr val="tx1"/>
          </a:solidFill>
          <a:latin typeface="+mn-lt"/>
          <a:ea typeface="+mn-ea"/>
          <a:cs typeface="+mn-cs"/>
        </a:defRPr>
      </a:lvl4pPr>
      <a:lvl5pPr marL="1688165" algn="l" defTabSz="844083" rtl="0" eaLnBrk="1" latinLnBrk="0" hangingPunct="1">
        <a:defRPr sz="1662" kern="1200">
          <a:solidFill>
            <a:schemeClr val="tx1"/>
          </a:solidFill>
          <a:latin typeface="+mn-lt"/>
          <a:ea typeface="+mn-ea"/>
          <a:cs typeface="+mn-cs"/>
        </a:defRPr>
      </a:lvl5pPr>
      <a:lvl6pPr marL="2110207" algn="l" defTabSz="844083" rtl="0" eaLnBrk="1" latinLnBrk="0" hangingPunct="1">
        <a:defRPr sz="1662" kern="1200">
          <a:solidFill>
            <a:schemeClr val="tx1"/>
          </a:solidFill>
          <a:latin typeface="+mn-lt"/>
          <a:ea typeface="+mn-ea"/>
          <a:cs typeface="+mn-cs"/>
        </a:defRPr>
      </a:lvl6pPr>
      <a:lvl7pPr marL="2532248" algn="l" defTabSz="844083" rtl="0" eaLnBrk="1" latinLnBrk="0" hangingPunct="1">
        <a:defRPr sz="1662" kern="1200">
          <a:solidFill>
            <a:schemeClr val="tx1"/>
          </a:solidFill>
          <a:latin typeface="+mn-lt"/>
          <a:ea typeface="+mn-ea"/>
          <a:cs typeface="+mn-cs"/>
        </a:defRPr>
      </a:lvl7pPr>
      <a:lvl8pPr marL="2954289" algn="l" defTabSz="844083" rtl="0" eaLnBrk="1" latinLnBrk="0" hangingPunct="1">
        <a:defRPr sz="1662" kern="1200">
          <a:solidFill>
            <a:schemeClr val="tx1"/>
          </a:solidFill>
          <a:latin typeface="+mn-lt"/>
          <a:ea typeface="+mn-ea"/>
          <a:cs typeface="+mn-cs"/>
        </a:defRPr>
      </a:lvl8pPr>
      <a:lvl9pPr marL="3376331" algn="l" defTabSz="844083" rtl="0" eaLnBrk="1" latinLnBrk="0" hangingPunct="1">
        <a:defRPr sz="166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chart" Target="../charts/chart145.xml"/><Relationship Id="rId2" Type="http://schemas.openxmlformats.org/officeDocument/2006/relationships/notesSlide" Target="../notesSlides/notesSlide94.xml"/><Relationship Id="rId1" Type="http://schemas.openxmlformats.org/officeDocument/2006/relationships/slideLayout" Target="../slideLayouts/slideLayout3.xml"/><Relationship Id="rId5" Type="http://schemas.openxmlformats.org/officeDocument/2006/relationships/chart" Target="../charts/chart147.xml"/><Relationship Id="rId4" Type="http://schemas.openxmlformats.org/officeDocument/2006/relationships/chart" Target="../charts/chart146.xml"/></Relationships>
</file>

<file path=ppt/slides/_rels/slide101.xml.rels><?xml version="1.0" encoding="UTF-8" standalone="yes"?>
<Relationships xmlns="http://schemas.openxmlformats.org/package/2006/relationships"><Relationship Id="rId3" Type="http://schemas.openxmlformats.org/officeDocument/2006/relationships/chart" Target="../charts/chart148.xml"/><Relationship Id="rId2" Type="http://schemas.openxmlformats.org/officeDocument/2006/relationships/notesSlide" Target="../notesSlides/notesSlide95.xml"/><Relationship Id="rId1" Type="http://schemas.openxmlformats.org/officeDocument/2006/relationships/slideLayout" Target="../slideLayouts/slideLayout3.xml"/><Relationship Id="rId5" Type="http://schemas.openxmlformats.org/officeDocument/2006/relationships/chart" Target="../charts/chart150.xml"/><Relationship Id="rId4" Type="http://schemas.openxmlformats.org/officeDocument/2006/relationships/chart" Target="../charts/chart149.xml"/></Relationships>
</file>

<file path=ppt/slides/_rels/slide102.xml.rels><?xml version="1.0" encoding="UTF-8" standalone="yes"?>
<Relationships xmlns="http://schemas.openxmlformats.org/package/2006/relationships"><Relationship Id="rId3" Type="http://schemas.openxmlformats.org/officeDocument/2006/relationships/chart" Target="../charts/chart151.xml"/><Relationship Id="rId2" Type="http://schemas.openxmlformats.org/officeDocument/2006/relationships/notesSlide" Target="../notesSlides/notesSlide96.xml"/><Relationship Id="rId1" Type="http://schemas.openxmlformats.org/officeDocument/2006/relationships/slideLayout" Target="../slideLayouts/slideLayout3.xml"/><Relationship Id="rId5" Type="http://schemas.openxmlformats.org/officeDocument/2006/relationships/chart" Target="../charts/chart153.xml"/><Relationship Id="rId4" Type="http://schemas.openxmlformats.org/officeDocument/2006/relationships/chart" Target="../charts/chart152.xml"/></Relationships>
</file>

<file path=ppt/slides/_rels/slide103.xml.rels><?xml version="1.0" encoding="UTF-8" standalone="yes"?>
<Relationships xmlns="http://schemas.openxmlformats.org/package/2006/relationships"><Relationship Id="rId3" Type="http://schemas.openxmlformats.org/officeDocument/2006/relationships/chart" Target="../charts/chart154.xml"/><Relationship Id="rId2" Type="http://schemas.openxmlformats.org/officeDocument/2006/relationships/notesSlide" Target="../notesSlides/notesSlide97.xml"/><Relationship Id="rId1" Type="http://schemas.openxmlformats.org/officeDocument/2006/relationships/slideLayout" Target="../slideLayouts/slideLayout3.xml"/><Relationship Id="rId5" Type="http://schemas.openxmlformats.org/officeDocument/2006/relationships/chart" Target="../charts/chart156.xml"/><Relationship Id="rId4" Type="http://schemas.openxmlformats.org/officeDocument/2006/relationships/chart" Target="../charts/chart155.xml"/></Relationships>
</file>

<file path=ppt/slides/_rels/slide104.xml.rels><?xml version="1.0" encoding="UTF-8" standalone="yes"?>
<Relationships xmlns="http://schemas.openxmlformats.org/package/2006/relationships"><Relationship Id="rId3" Type="http://schemas.openxmlformats.org/officeDocument/2006/relationships/chart" Target="../charts/chart157.xml"/><Relationship Id="rId2" Type="http://schemas.openxmlformats.org/officeDocument/2006/relationships/notesSlide" Target="../notesSlides/notesSlide98.xml"/><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3" Type="http://schemas.openxmlformats.org/officeDocument/2006/relationships/chart" Target="../charts/chart158.xml"/><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3" Type="http://schemas.openxmlformats.org/officeDocument/2006/relationships/chart" Target="../charts/chart159.xml"/><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3" Type="http://schemas.openxmlformats.org/officeDocument/2006/relationships/chart" Target="../charts/chart160.xml"/><Relationship Id="rId2" Type="http://schemas.openxmlformats.org/officeDocument/2006/relationships/notesSlide" Target="../notesSlides/notesSlide101.xml"/><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3" Type="http://schemas.openxmlformats.org/officeDocument/2006/relationships/chart" Target="../charts/chart161.xml"/><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3" Type="http://schemas.openxmlformats.org/officeDocument/2006/relationships/chart" Target="../charts/chart162.xml"/><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chart" Target="../charts/chart163.xml"/><Relationship Id="rId2" Type="http://schemas.openxmlformats.org/officeDocument/2006/relationships/notesSlide" Target="../notesSlides/notesSlide104.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3" Type="http://schemas.openxmlformats.org/officeDocument/2006/relationships/chart" Target="../charts/chart164.xml"/><Relationship Id="rId2" Type="http://schemas.openxmlformats.org/officeDocument/2006/relationships/notesSlide" Target="../notesSlides/notesSlide105.xml"/><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3" Type="http://schemas.openxmlformats.org/officeDocument/2006/relationships/chart" Target="../charts/chart165.xml"/><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chart" Target="../charts/chart166.xml"/><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chart" Target="../charts/chart167.xml"/><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chart" Target="../charts/chart168.xml"/><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chart" Target="../charts/chart169.xml"/><Relationship Id="rId2" Type="http://schemas.openxmlformats.org/officeDocument/2006/relationships/notesSlide" Target="../notesSlides/notesSlide110.xml"/><Relationship Id="rId1" Type="http://schemas.openxmlformats.org/officeDocument/2006/relationships/slideLayout" Target="../slideLayouts/slideLayout2.xml"/><Relationship Id="rId4" Type="http://schemas.openxmlformats.org/officeDocument/2006/relationships/chart" Target="../charts/chart170.xml"/></Relationships>
</file>

<file path=ppt/slides/_rels/slide117.xml.rels><?xml version="1.0" encoding="UTF-8" standalone="yes"?>
<Relationships xmlns="http://schemas.openxmlformats.org/package/2006/relationships"><Relationship Id="rId3" Type="http://schemas.openxmlformats.org/officeDocument/2006/relationships/chart" Target="../charts/chart171.xml"/><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chart" Target="../charts/chart172.xml"/><Relationship Id="rId2" Type="http://schemas.openxmlformats.org/officeDocument/2006/relationships/notesSlide" Target="../notesSlides/notesSlide112.xml"/><Relationship Id="rId1" Type="http://schemas.openxmlformats.org/officeDocument/2006/relationships/slideLayout" Target="../slideLayouts/slideLayout2.xml"/><Relationship Id="rId6" Type="http://schemas.openxmlformats.org/officeDocument/2006/relationships/chart" Target="../charts/chart175.xml"/><Relationship Id="rId5" Type="http://schemas.openxmlformats.org/officeDocument/2006/relationships/chart" Target="../charts/chart174.xml"/><Relationship Id="rId4" Type="http://schemas.openxmlformats.org/officeDocument/2006/relationships/chart" Target="../charts/chart173.xml"/></Relationships>
</file>

<file path=ppt/slides/_rels/slide119.xml.rels><?xml version="1.0" encoding="UTF-8" standalone="yes"?>
<Relationships xmlns="http://schemas.openxmlformats.org/package/2006/relationships"><Relationship Id="rId3" Type="http://schemas.openxmlformats.org/officeDocument/2006/relationships/chart" Target="../charts/chart176.xml"/><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chart" Target="../charts/chart11.xml"/></Relationships>
</file>

<file path=ppt/slides/_rels/slide120.xml.rels><?xml version="1.0" encoding="UTF-8" standalone="yes"?>
<Relationships xmlns="http://schemas.openxmlformats.org/package/2006/relationships"><Relationship Id="rId3" Type="http://schemas.openxmlformats.org/officeDocument/2006/relationships/chart" Target="../charts/chart177.xml"/><Relationship Id="rId7" Type="http://schemas.openxmlformats.org/officeDocument/2006/relationships/image" Target="../media/image3.emf"/><Relationship Id="rId2" Type="http://schemas.openxmlformats.org/officeDocument/2006/relationships/notesSlide" Target="../notesSlides/notesSlide114.xml"/><Relationship Id="rId1" Type="http://schemas.openxmlformats.org/officeDocument/2006/relationships/slideLayout" Target="../slideLayouts/slideLayout2.xml"/><Relationship Id="rId6" Type="http://schemas.openxmlformats.org/officeDocument/2006/relationships/chart" Target="../charts/chart180.xml"/><Relationship Id="rId5" Type="http://schemas.openxmlformats.org/officeDocument/2006/relationships/chart" Target="../charts/chart179.xml"/><Relationship Id="rId4" Type="http://schemas.openxmlformats.org/officeDocument/2006/relationships/chart" Target="../charts/chart178.xml"/></Relationships>
</file>

<file path=ppt/slides/_rels/slide121.xml.rels><?xml version="1.0" encoding="UTF-8" standalone="yes"?>
<Relationships xmlns="http://schemas.openxmlformats.org/package/2006/relationships"><Relationship Id="rId3" Type="http://schemas.openxmlformats.org/officeDocument/2006/relationships/chart" Target="../charts/chart181.xml"/><Relationship Id="rId2" Type="http://schemas.openxmlformats.org/officeDocument/2006/relationships/notesSlide" Target="../notesSlides/notesSlide115.xml"/><Relationship Id="rId1" Type="http://schemas.openxmlformats.org/officeDocument/2006/relationships/slideLayout" Target="../slideLayouts/slideLayout2.xml"/><Relationship Id="rId6" Type="http://schemas.openxmlformats.org/officeDocument/2006/relationships/chart" Target="../charts/chart184.xml"/><Relationship Id="rId5" Type="http://schemas.openxmlformats.org/officeDocument/2006/relationships/chart" Target="../charts/chart183.xml"/><Relationship Id="rId4" Type="http://schemas.openxmlformats.org/officeDocument/2006/relationships/chart" Target="../charts/chart182.xml"/></Relationships>
</file>

<file path=ppt/slides/_rels/slide122.xml.rels><?xml version="1.0" encoding="UTF-8" standalone="yes"?>
<Relationships xmlns="http://schemas.openxmlformats.org/package/2006/relationships"><Relationship Id="rId3" Type="http://schemas.openxmlformats.org/officeDocument/2006/relationships/chart" Target="../charts/chart185.xml"/><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chart" Target="../charts/chart186.xml"/><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chart" Target="../charts/chart187.xml"/><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chart" Target="../charts/chart188.xml"/><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chart" Target="../charts/chart189.xml"/><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chart" Target="../charts/chart190.xml"/><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3" Type="http://schemas.openxmlformats.org/officeDocument/2006/relationships/chart" Target="../charts/chart191.xml"/><Relationship Id="rId2" Type="http://schemas.openxmlformats.org/officeDocument/2006/relationships/notesSlide" Target="../notesSlides/notesSlide122.xml"/><Relationship Id="rId1" Type="http://schemas.openxmlformats.org/officeDocument/2006/relationships/slideLayout" Target="../slideLayouts/slideLayout2.xml"/><Relationship Id="rId4" Type="http://schemas.openxmlformats.org/officeDocument/2006/relationships/chart" Target="../charts/chart192.xml"/></Relationships>
</file>

<file path=ppt/slides/_rels/slide13.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chart" Target="../charts/chart193.xml"/><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3" Type="http://schemas.openxmlformats.org/officeDocument/2006/relationships/chart" Target="../charts/chart194.xml"/><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chart" Target="../charts/chart195.xml"/><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3" Type="http://schemas.openxmlformats.org/officeDocument/2006/relationships/chart" Target="../charts/chart196.xml"/><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chart" Target="../charts/chart197.xml"/><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chart" Target="../charts/chart198.xml"/><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chart" Target="../charts/chart199.xml"/><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chart" Target="../charts/chart200.xml"/><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chart" Target="../charts/chart201.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chart" Target="../charts/chart202.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3" Type="http://schemas.openxmlformats.org/officeDocument/2006/relationships/chart" Target="../charts/chart203.xml"/><Relationship Id="rId2" Type="http://schemas.openxmlformats.org/officeDocument/2006/relationships/notesSlide" Target="../notesSlides/notesSlide134.xml"/><Relationship Id="rId1" Type="http://schemas.openxmlformats.org/officeDocument/2006/relationships/slideLayout" Target="../slideLayouts/slideLayout2.xml"/><Relationship Id="rId5" Type="http://schemas.openxmlformats.org/officeDocument/2006/relationships/chart" Target="../charts/chart205.xml"/><Relationship Id="rId4" Type="http://schemas.openxmlformats.org/officeDocument/2006/relationships/chart" Target="../charts/chart204.xml"/></Relationships>
</file>

<file path=ppt/slides/_rels/slide144.xml.rels><?xml version="1.0" encoding="UTF-8" standalone="yes"?>
<Relationships xmlns="http://schemas.openxmlformats.org/package/2006/relationships"><Relationship Id="rId3" Type="http://schemas.openxmlformats.org/officeDocument/2006/relationships/chart" Target="../charts/chart206.xml"/><Relationship Id="rId2" Type="http://schemas.openxmlformats.org/officeDocument/2006/relationships/notesSlide" Target="../notesSlides/notesSlide135.xml"/><Relationship Id="rId1" Type="http://schemas.openxmlformats.org/officeDocument/2006/relationships/slideLayout" Target="../slideLayouts/slideLayout2.xml"/><Relationship Id="rId4" Type="http://schemas.openxmlformats.org/officeDocument/2006/relationships/chart" Target="../charts/chart207.xml"/></Relationships>
</file>

<file path=ppt/slides/_rels/slide145.xml.rels><?xml version="1.0" encoding="UTF-8" standalone="yes"?>
<Relationships xmlns="http://schemas.openxmlformats.org/package/2006/relationships"><Relationship Id="rId3" Type="http://schemas.openxmlformats.org/officeDocument/2006/relationships/chart" Target="../charts/chart208.xml"/><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3" Type="http://schemas.openxmlformats.org/officeDocument/2006/relationships/chart" Target="../charts/chart209.xml"/><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3" Type="http://schemas.openxmlformats.org/officeDocument/2006/relationships/chart" Target="../charts/chart210.xml"/><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chart" Target="../charts/chart211.xml"/><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chart" Target="../charts/chart212.xml"/><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chart" Target="../charts/chart213.xml"/><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chart" Target="../charts/chart214.xml"/><Relationship Id="rId2" Type="http://schemas.openxmlformats.org/officeDocument/2006/relationships/notesSlide" Target="../notesSlides/notesSlide142.xml"/><Relationship Id="rId1" Type="http://schemas.openxmlformats.org/officeDocument/2006/relationships/slideLayout" Target="../slideLayouts/slideLayout2.xml"/><Relationship Id="rId4" Type="http://schemas.openxmlformats.org/officeDocument/2006/relationships/chart" Target="../charts/chart215.xml"/></Relationships>
</file>

<file path=ppt/slides/_rels/slide152.xml.rels><?xml version="1.0" encoding="UTF-8" standalone="yes"?>
<Relationships xmlns="http://schemas.openxmlformats.org/package/2006/relationships"><Relationship Id="rId3" Type="http://schemas.openxmlformats.org/officeDocument/2006/relationships/chart" Target="../charts/chart216.xml"/><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chart" Target="../charts/chart217.xml"/><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chart" Target="../charts/chart218.xml"/><Relationship Id="rId2" Type="http://schemas.openxmlformats.org/officeDocument/2006/relationships/notesSlide" Target="../notesSlides/notesSlide145.xml"/><Relationship Id="rId1" Type="http://schemas.openxmlformats.org/officeDocument/2006/relationships/slideLayout" Target="../slideLayouts/slideLayout2.xml"/><Relationship Id="rId4" Type="http://schemas.openxmlformats.org/officeDocument/2006/relationships/chart" Target="../charts/chart219.xml"/></Relationships>
</file>

<file path=ppt/slides/_rels/slide155.xml.rels><?xml version="1.0" encoding="UTF-8" standalone="yes"?>
<Relationships xmlns="http://schemas.openxmlformats.org/package/2006/relationships"><Relationship Id="rId3" Type="http://schemas.openxmlformats.org/officeDocument/2006/relationships/chart" Target="../charts/chart220.xml"/><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chart" Target="../charts/chart221.xml"/><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chart" Target="../charts/chart222.xml"/><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chart" Target="../charts/chart223.xml"/><Relationship Id="rId2" Type="http://schemas.openxmlformats.org/officeDocument/2006/relationships/notesSlide" Target="../notesSlides/notesSlide149.xml"/><Relationship Id="rId1" Type="http://schemas.openxmlformats.org/officeDocument/2006/relationships/slideLayout" Target="../slideLayouts/slideLayout2.xml"/><Relationship Id="rId4" Type="http://schemas.openxmlformats.org/officeDocument/2006/relationships/chart" Target="../charts/chart224.xml"/></Relationships>
</file>

<file path=ppt/slides/_rels/slide159.xml.rels><?xml version="1.0" encoding="UTF-8" standalone="yes"?>
<Relationships xmlns="http://schemas.openxmlformats.org/package/2006/relationships"><Relationship Id="rId3" Type="http://schemas.openxmlformats.org/officeDocument/2006/relationships/chart" Target="../charts/chart225.xml"/><Relationship Id="rId2" Type="http://schemas.openxmlformats.org/officeDocument/2006/relationships/notesSlide" Target="../notesSlides/notesSlide150.xml"/><Relationship Id="rId1" Type="http://schemas.openxmlformats.org/officeDocument/2006/relationships/slideLayout" Target="../slideLayouts/slideLayout2.xml"/><Relationship Id="rId4" Type="http://schemas.openxmlformats.org/officeDocument/2006/relationships/chart" Target="../charts/chart226.xml"/></Relationships>
</file>

<file path=ppt/slides/_rels/slide16.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3" Type="http://schemas.openxmlformats.org/officeDocument/2006/relationships/chart" Target="../charts/chart227.xml"/><Relationship Id="rId2" Type="http://schemas.openxmlformats.org/officeDocument/2006/relationships/notesSlide" Target="../notesSlides/notesSlide151.xml"/><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3" Type="http://schemas.openxmlformats.org/officeDocument/2006/relationships/chart" Target="../charts/chart228.xml"/><Relationship Id="rId2" Type="http://schemas.openxmlformats.org/officeDocument/2006/relationships/notesSlide" Target="../notesSlides/notesSlide152.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3" Type="http://schemas.openxmlformats.org/officeDocument/2006/relationships/chart" Target="../charts/chart229.xml"/><Relationship Id="rId2" Type="http://schemas.openxmlformats.org/officeDocument/2006/relationships/notesSlide" Target="../notesSlides/notesSlide153.xml"/><Relationship Id="rId1" Type="http://schemas.openxmlformats.org/officeDocument/2006/relationships/slideLayout" Target="../slideLayouts/slideLayout3.xml"/></Relationships>
</file>

<file path=ppt/slides/_rels/slide165.xml.rels><?xml version="1.0" encoding="UTF-8" standalone="yes"?>
<Relationships xmlns="http://schemas.openxmlformats.org/package/2006/relationships"><Relationship Id="rId3" Type="http://schemas.openxmlformats.org/officeDocument/2006/relationships/chart" Target="../charts/chart230.xml"/><Relationship Id="rId2" Type="http://schemas.openxmlformats.org/officeDocument/2006/relationships/notesSlide" Target="../notesSlides/notesSlide154.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chart" Target="../charts/chart21.xml"/></Relationships>
</file>

<file path=ppt/slides/_rels/slide22.xml.rels><?xml version="1.0" encoding="UTF-8" standalone="yes"?>
<Relationships xmlns="http://schemas.openxmlformats.org/package/2006/relationships"><Relationship Id="rId3" Type="http://schemas.openxmlformats.org/officeDocument/2006/relationships/chart" Target="../charts/chart22.xm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chart" Target="../charts/chart27.xml"/></Relationships>
</file>

<file path=ppt/slides/_rels/slide27.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chart" Target="../charts/chart29.xml"/></Relationships>
</file>

<file path=ppt/slides/_rels/slide28.xml.rels><?xml version="1.0" encoding="UTF-8" standalone="yes"?>
<Relationships xmlns="http://schemas.openxmlformats.org/package/2006/relationships"><Relationship Id="rId3" Type="http://schemas.openxmlformats.org/officeDocument/2006/relationships/chart" Target="../charts/chart30.xm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chart" Target="../charts/chart3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hart" Target="../charts/chart33.xm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chart" Target="../charts/chart34.xml"/></Relationships>
</file>

<file path=ppt/slides/_rels/slide31.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chart" Target="../charts/chart36.xml"/></Relationships>
</file>

<file path=ppt/slides/_rels/slide32.xml.rels><?xml version="1.0" encoding="UTF-8" standalone="yes"?>
<Relationships xmlns="http://schemas.openxmlformats.org/package/2006/relationships"><Relationship Id="rId3" Type="http://schemas.openxmlformats.org/officeDocument/2006/relationships/chart" Target="../charts/chart37.xm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chart" Target="../charts/chart38.xml"/></Relationships>
</file>

<file path=ppt/slides/_rels/slide33.xml.rels><?xml version="1.0" encoding="UTF-8" standalone="yes"?>
<Relationships xmlns="http://schemas.openxmlformats.org/package/2006/relationships"><Relationship Id="rId3" Type="http://schemas.openxmlformats.org/officeDocument/2006/relationships/chart" Target="../charts/chart39.xm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chart" Target="../charts/chart40.xml"/></Relationships>
</file>

<file path=ppt/slides/_rels/slide34.xml.rels><?xml version="1.0" encoding="UTF-8" standalone="yes"?>
<Relationships xmlns="http://schemas.openxmlformats.org/package/2006/relationships"><Relationship Id="rId3" Type="http://schemas.openxmlformats.org/officeDocument/2006/relationships/chart" Target="../charts/chart41.xm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chart" Target="../charts/chart42.xml"/></Relationships>
</file>

<file path=ppt/slides/_rels/slide35.xml.rels><?xml version="1.0" encoding="UTF-8" standalone="yes"?>
<Relationships xmlns="http://schemas.openxmlformats.org/package/2006/relationships"><Relationship Id="rId3" Type="http://schemas.openxmlformats.org/officeDocument/2006/relationships/chart" Target="../charts/chart43.xm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chart" Target="../charts/chart45.xml"/><Relationship Id="rId2" Type="http://schemas.openxmlformats.org/officeDocument/2006/relationships/chart" Target="../charts/chart44.xml"/><Relationship Id="rId1" Type="http://schemas.openxmlformats.org/officeDocument/2006/relationships/slideLayout" Target="../slideLayouts/slideLayout2.xml"/><Relationship Id="rId4" Type="http://schemas.openxmlformats.org/officeDocument/2006/relationships/chart" Target="../charts/chart4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chart" Target="../charts/chart47.xm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chart" Target="../charts/chart48.xm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chart" Target="../charts/chart49.xm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chart" Target="../charts/chart50.xml"/><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chart" Target="../charts/chart51.xml"/></Relationships>
</file>

<file path=ppt/slides/_rels/slide42.xml.rels><?xml version="1.0" encoding="UTF-8" standalone="yes"?>
<Relationships xmlns="http://schemas.openxmlformats.org/package/2006/relationships"><Relationship Id="rId3" Type="http://schemas.openxmlformats.org/officeDocument/2006/relationships/chart" Target="../charts/chart52.xml"/><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chart" Target="../charts/chart53.xml"/></Relationships>
</file>

<file path=ppt/slides/_rels/slide43.xml.rels><?xml version="1.0" encoding="UTF-8" standalone="yes"?>
<Relationships xmlns="http://schemas.openxmlformats.org/package/2006/relationships"><Relationship Id="rId3" Type="http://schemas.openxmlformats.org/officeDocument/2006/relationships/chart" Target="../charts/chart54.xml"/><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chart" Target="../charts/chart55.xml"/></Relationships>
</file>

<file path=ppt/slides/_rels/slide44.xml.rels><?xml version="1.0" encoding="UTF-8" standalone="yes"?>
<Relationships xmlns="http://schemas.openxmlformats.org/package/2006/relationships"><Relationship Id="rId3" Type="http://schemas.openxmlformats.org/officeDocument/2006/relationships/chart" Target="../charts/chart56.xml"/><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chart" Target="../charts/chart57.xml"/></Relationships>
</file>

<file path=ppt/slides/_rels/slide45.xml.rels><?xml version="1.0" encoding="UTF-8" standalone="yes"?>
<Relationships xmlns="http://schemas.openxmlformats.org/package/2006/relationships"><Relationship Id="rId3" Type="http://schemas.openxmlformats.org/officeDocument/2006/relationships/chart" Target="../charts/chart58.xml"/><Relationship Id="rId2" Type="http://schemas.openxmlformats.org/officeDocument/2006/relationships/notesSlide" Target="../notesSlides/notesSlide39.xml"/><Relationship Id="rId1" Type="http://schemas.openxmlformats.org/officeDocument/2006/relationships/slideLayout" Target="../slideLayouts/slideLayout3.xml"/><Relationship Id="rId5" Type="http://schemas.openxmlformats.org/officeDocument/2006/relationships/chart" Target="../charts/chart60.xml"/><Relationship Id="rId4" Type="http://schemas.openxmlformats.org/officeDocument/2006/relationships/chart" Target="../charts/chart59.xml"/></Relationships>
</file>

<file path=ppt/slides/_rels/slide46.xml.rels><?xml version="1.0" encoding="UTF-8" standalone="yes"?>
<Relationships xmlns="http://schemas.openxmlformats.org/package/2006/relationships"><Relationship Id="rId3" Type="http://schemas.openxmlformats.org/officeDocument/2006/relationships/chart" Target="../charts/chart61.xml"/><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chart" Target="../charts/chart63.xml"/><Relationship Id="rId4" Type="http://schemas.openxmlformats.org/officeDocument/2006/relationships/chart" Target="../charts/chart62.xml"/></Relationships>
</file>

<file path=ppt/slides/_rels/slide47.xml.rels><?xml version="1.0" encoding="UTF-8" standalone="yes"?>
<Relationships xmlns="http://schemas.openxmlformats.org/package/2006/relationships"><Relationship Id="rId3" Type="http://schemas.openxmlformats.org/officeDocument/2006/relationships/chart" Target="../charts/chart64.xml"/><Relationship Id="rId2" Type="http://schemas.openxmlformats.org/officeDocument/2006/relationships/notesSlide" Target="../notesSlides/notesSlide41.xml"/><Relationship Id="rId1" Type="http://schemas.openxmlformats.org/officeDocument/2006/relationships/slideLayout" Target="../slideLayouts/slideLayout3.xml"/><Relationship Id="rId5" Type="http://schemas.openxmlformats.org/officeDocument/2006/relationships/chart" Target="../charts/chart66.xml"/><Relationship Id="rId4" Type="http://schemas.openxmlformats.org/officeDocument/2006/relationships/chart" Target="../charts/chart65.xml"/></Relationships>
</file>

<file path=ppt/slides/_rels/slide48.xml.rels><?xml version="1.0" encoding="UTF-8" standalone="yes"?>
<Relationships xmlns="http://schemas.openxmlformats.org/package/2006/relationships"><Relationship Id="rId3" Type="http://schemas.openxmlformats.org/officeDocument/2006/relationships/chart" Target="../charts/chart67.xml"/><Relationship Id="rId2" Type="http://schemas.openxmlformats.org/officeDocument/2006/relationships/notesSlide" Target="../notesSlides/notesSlide42.xml"/><Relationship Id="rId1" Type="http://schemas.openxmlformats.org/officeDocument/2006/relationships/slideLayout" Target="../slideLayouts/slideLayout3.xml"/><Relationship Id="rId5" Type="http://schemas.openxmlformats.org/officeDocument/2006/relationships/chart" Target="../charts/chart69.xml"/><Relationship Id="rId4" Type="http://schemas.openxmlformats.org/officeDocument/2006/relationships/chart" Target="../charts/chart68.xml"/></Relationships>
</file>

<file path=ppt/slides/_rels/slide49.xml.rels><?xml version="1.0" encoding="UTF-8" standalone="yes"?>
<Relationships xmlns="http://schemas.openxmlformats.org/package/2006/relationships"><Relationship Id="rId3" Type="http://schemas.openxmlformats.org/officeDocument/2006/relationships/chart" Target="../charts/chart70.xml"/><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chart" Target="../charts/chart71.xml"/><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chart" Target="../charts/chart72.xml"/><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chart" Target="../charts/chart73.xml"/><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chart" Target="../charts/chart74.xml"/><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chart" Target="../charts/chart75.xml"/><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chart" Target="../charts/chart76.xml"/><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chart" Target="../charts/chart77.xml"/><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chart" Target="../charts/chart78.xml"/><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chart" Target="../charts/chart79.xml"/><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chart" Target="../charts/chart80.xml"/><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chart" Target="../charts/chart81.xml"/><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chart" Target="../charts/chart82.xml"/><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chart" Target="../charts/chart83.xml"/><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chart" Target="../charts/chart84.xml"/><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chart" Target="../charts/chart85.xml"/><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chart" Target="../charts/chart86.xml"/><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chart" Target="../charts/chart87.xml"/><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chart" Target="../charts/chart88.xml"/><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chart" Target="../charts/chart89.xm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chart" Target="../charts/chart90.xml"/><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chart" Target="../charts/chart91.xml"/><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chart" Target="../charts/chart92.xml"/><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chart" Target="../charts/chart93.xml"/><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chart" Target="../charts/chart94.xml"/><Relationship Id="rId2" Type="http://schemas.openxmlformats.org/officeDocument/2006/relationships/notesSlide" Target="../notesSlides/notesSlide67.xml"/><Relationship Id="rId1" Type="http://schemas.openxmlformats.org/officeDocument/2006/relationships/slideLayout" Target="../slideLayouts/slideLayout3.xml"/><Relationship Id="rId4" Type="http://schemas.openxmlformats.org/officeDocument/2006/relationships/chart" Target="../charts/chart95.xml"/></Relationships>
</file>

<file path=ppt/slides/_rels/slide74.xml.rels><?xml version="1.0" encoding="UTF-8" standalone="yes"?>
<Relationships xmlns="http://schemas.openxmlformats.org/package/2006/relationships"><Relationship Id="rId3" Type="http://schemas.openxmlformats.org/officeDocument/2006/relationships/chart" Target="../charts/chart96.xml"/><Relationship Id="rId2" Type="http://schemas.openxmlformats.org/officeDocument/2006/relationships/notesSlide" Target="../notesSlides/notesSlide68.xml"/><Relationship Id="rId1" Type="http://schemas.openxmlformats.org/officeDocument/2006/relationships/slideLayout" Target="../slideLayouts/slideLayout3.xml"/><Relationship Id="rId4" Type="http://schemas.openxmlformats.org/officeDocument/2006/relationships/chart" Target="../charts/chart97.xml"/></Relationships>
</file>

<file path=ppt/slides/_rels/slide75.xml.rels><?xml version="1.0" encoding="UTF-8" standalone="yes"?>
<Relationships xmlns="http://schemas.openxmlformats.org/package/2006/relationships"><Relationship Id="rId3" Type="http://schemas.openxmlformats.org/officeDocument/2006/relationships/chart" Target="../charts/chart98.xml"/><Relationship Id="rId2" Type="http://schemas.openxmlformats.org/officeDocument/2006/relationships/notesSlide" Target="../notesSlides/notesSlide69.xml"/><Relationship Id="rId1" Type="http://schemas.openxmlformats.org/officeDocument/2006/relationships/slideLayout" Target="../slideLayouts/slideLayout3.xml"/><Relationship Id="rId4" Type="http://schemas.openxmlformats.org/officeDocument/2006/relationships/chart" Target="../charts/chart99.xml"/></Relationships>
</file>

<file path=ppt/slides/_rels/slide76.xml.rels><?xml version="1.0" encoding="UTF-8" standalone="yes"?>
<Relationships xmlns="http://schemas.openxmlformats.org/package/2006/relationships"><Relationship Id="rId3" Type="http://schemas.openxmlformats.org/officeDocument/2006/relationships/chart" Target="../charts/chart100.xml"/><Relationship Id="rId2" Type="http://schemas.openxmlformats.org/officeDocument/2006/relationships/notesSlide" Target="../notesSlides/notesSlide70.xml"/><Relationship Id="rId1" Type="http://schemas.openxmlformats.org/officeDocument/2006/relationships/slideLayout" Target="../slideLayouts/slideLayout3.xml"/><Relationship Id="rId4" Type="http://schemas.openxmlformats.org/officeDocument/2006/relationships/chart" Target="../charts/chart101.xml"/></Relationships>
</file>

<file path=ppt/slides/_rels/slide77.xml.rels><?xml version="1.0" encoding="UTF-8" standalone="yes"?>
<Relationships xmlns="http://schemas.openxmlformats.org/package/2006/relationships"><Relationship Id="rId3" Type="http://schemas.openxmlformats.org/officeDocument/2006/relationships/chart" Target="../charts/chart102.xml"/><Relationship Id="rId2" Type="http://schemas.openxmlformats.org/officeDocument/2006/relationships/notesSlide" Target="../notesSlides/notesSlide71.xml"/><Relationship Id="rId1" Type="http://schemas.openxmlformats.org/officeDocument/2006/relationships/slideLayout" Target="../slideLayouts/slideLayout3.xml"/><Relationship Id="rId4" Type="http://schemas.openxmlformats.org/officeDocument/2006/relationships/chart" Target="../charts/chart103.xml"/></Relationships>
</file>

<file path=ppt/slides/_rels/slide78.xml.rels><?xml version="1.0" encoding="UTF-8" standalone="yes"?>
<Relationships xmlns="http://schemas.openxmlformats.org/package/2006/relationships"><Relationship Id="rId3" Type="http://schemas.openxmlformats.org/officeDocument/2006/relationships/chart" Target="../charts/chart104.xml"/><Relationship Id="rId2" Type="http://schemas.openxmlformats.org/officeDocument/2006/relationships/notesSlide" Target="../notesSlides/notesSlide72.xml"/><Relationship Id="rId1" Type="http://schemas.openxmlformats.org/officeDocument/2006/relationships/slideLayout" Target="../slideLayouts/slideLayout3.xml"/><Relationship Id="rId4" Type="http://schemas.openxmlformats.org/officeDocument/2006/relationships/chart" Target="../charts/chart105.xml"/></Relationships>
</file>

<file path=ppt/slides/_rels/slide79.xml.rels><?xml version="1.0" encoding="UTF-8" standalone="yes"?>
<Relationships xmlns="http://schemas.openxmlformats.org/package/2006/relationships"><Relationship Id="rId3" Type="http://schemas.openxmlformats.org/officeDocument/2006/relationships/chart" Target="../charts/chart106.xml"/><Relationship Id="rId2" Type="http://schemas.openxmlformats.org/officeDocument/2006/relationships/notesSlide" Target="../notesSlides/notesSlide73.xml"/><Relationship Id="rId1" Type="http://schemas.openxmlformats.org/officeDocument/2006/relationships/slideLayout" Target="../slideLayouts/slideLayout3.xml"/><Relationship Id="rId4" Type="http://schemas.openxmlformats.org/officeDocument/2006/relationships/chart" Target="../charts/chart107.xml"/></Relationships>
</file>

<file path=ppt/slides/_rels/slide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chart" Target="../charts/chart108.xml"/><Relationship Id="rId2" Type="http://schemas.openxmlformats.org/officeDocument/2006/relationships/notesSlide" Target="../notesSlides/notesSlide74.xml"/><Relationship Id="rId1" Type="http://schemas.openxmlformats.org/officeDocument/2006/relationships/slideLayout" Target="../slideLayouts/slideLayout3.xml"/><Relationship Id="rId4" Type="http://schemas.openxmlformats.org/officeDocument/2006/relationships/chart" Target="../charts/chart109.xml"/></Relationships>
</file>

<file path=ppt/slides/_rels/slide81.xml.rels><?xml version="1.0" encoding="UTF-8" standalone="yes"?>
<Relationships xmlns="http://schemas.openxmlformats.org/package/2006/relationships"><Relationship Id="rId3" Type="http://schemas.openxmlformats.org/officeDocument/2006/relationships/chart" Target="../charts/chart110.xml"/><Relationship Id="rId2" Type="http://schemas.openxmlformats.org/officeDocument/2006/relationships/notesSlide" Target="../notesSlides/notesSlide75.xml"/><Relationship Id="rId1" Type="http://schemas.openxmlformats.org/officeDocument/2006/relationships/slideLayout" Target="../slideLayouts/slideLayout3.xml"/><Relationship Id="rId5" Type="http://schemas.openxmlformats.org/officeDocument/2006/relationships/chart" Target="../charts/chart112.xml"/><Relationship Id="rId4" Type="http://schemas.openxmlformats.org/officeDocument/2006/relationships/chart" Target="../charts/chart111.xml"/></Relationships>
</file>

<file path=ppt/slides/_rels/slide82.xml.rels><?xml version="1.0" encoding="UTF-8" standalone="yes"?>
<Relationships xmlns="http://schemas.openxmlformats.org/package/2006/relationships"><Relationship Id="rId3" Type="http://schemas.openxmlformats.org/officeDocument/2006/relationships/chart" Target="../charts/chart113.xml"/><Relationship Id="rId2" Type="http://schemas.openxmlformats.org/officeDocument/2006/relationships/notesSlide" Target="../notesSlides/notesSlide76.xml"/><Relationship Id="rId1" Type="http://schemas.openxmlformats.org/officeDocument/2006/relationships/slideLayout" Target="../slideLayouts/slideLayout3.xml"/><Relationship Id="rId5" Type="http://schemas.openxmlformats.org/officeDocument/2006/relationships/chart" Target="../charts/chart115.xml"/><Relationship Id="rId4" Type="http://schemas.openxmlformats.org/officeDocument/2006/relationships/chart" Target="../charts/chart114.xml"/></Relationships>
</file>

<file path=ppt/slides/_rels/slide83.xml.rels><?xml version="1.0" encoding="UTF-8" standalone="yes"?>
<Relationships xmlns="http://schemas.openxmlformats.org/package/2006/relationships"><Relationship Id="rId3" Type="http://schemas.openxmlformats.org/officeDocument/2006/relationships/chart" Target="../charts/chart116.xml"/><Relationship Id="rId2" Type="http://schemas.openxmlformats.org/officeDocument/2006/relationships/notesSlide" Target="../notesSlides/notesSlide77.xml"/><Relationship Id="rId1" Type="http://schemas.openxmlformats.org/officeDocument/2006/relationships/slideLayout" Target="../slideLayouts/slideLayout3.xml"/><Relationship Id="rId5" Type="http://schemas.openxmlformats.org/officeDocument/2006/relationships/chart" Target="../charts/chart118.xml"/><Relationship Id="rId4" Type="http://schemas.openxmlformats.org/officeDocument/2006/relationships/chart" Target="../charts/chart117.xml"/></Relationships>
</file>

<file path=ppt/slides/_rels/slide84.xml.rels><?xml version="1.0" encoding="UTF-8" standalone="yes"?>
<Relationships xmlns="http://schemas.openxmlformats.org/package/2006/relationships"><Relationship Id="rId3" Type="http://schemas.openxmlformats.org/officeDocument/2006/relationships/chart" Target="../charts/chart119.xml"/><Relationship Id="rId2" Type="http://schemas.openxmlformats.org/officeDocument/2006/relationships/notesSlide" Target="../notesSlides/notesSlide78.xml"/><Relationship Id="rId1" Type="http://schemas.openxmlformats.org/officeDocument/2006/relationships/slideLayout" Target="../slideLayouts/slideLayout3.xml"/><Relationship Id="rId5" Type="http://schemas.openxmlformats.org/officeDocument/2006/relationships/chart" Target="../charts/chart121.xml"/><Relationship Id="rId4" Type="http://schemas.openxmlformats.org/officeDocument/2006/relationships/chart" Target="../charts/chart120.xml"/></Relationships>
</file>

<file path=ppt/slides/_rels/slide85.xml.rels><?xml version="1.0" encoding="UTF-8" standalone="yes"?>
<Relationships xmlns="http://schemas.openxmlformats.org/package/2006/relationships"><Relationship Id="rId3" Type="http://schemas.openxmlformats.org/officeDocument/2006/relationships/chart" Target="../charts/chart122.xml"/><Relationship Id="rId2" Type="http://schemas.openxmlformats.org/officeDocument/2006/relationships/notesSlide" Target="../notesSlides/notesSlide79.xml"/><Relationship Id="rId1" Type="http://schemas.openxmlformats.org/officeDocument/2006/relationships/slideLayout" Target="../slideLayouts/slideLayout3.xml"/><Relationship Id="rId5" Type="http://schemas.openxmlformats.org/officeDocument/2006/relationships/chart" Target="../charts/chart124.xml"/><Relationship Id="rId4" Type="http://schemas.openxmlformats.org/officeDocument/2006/relationships/chart" Target="../charts/chart123.xml"/></Relationships>
</file>

<file path=ppt/slides/_rels/slide86.xml.rels><?xml version="1.0" encoding="UTF-8" standalone="yes"?>
<Relationships xmlns="http://schemas.openxmlformats.org/package/2006/relationships"><Relationship Id="rId3" Type="http://schemas.openxmlformats.org/officeDocument/2006/relationships/chart" Target="../charts/chart125.xml"/><Relationship Id="rId2" Type="http://schemas.openxmlformats.org/officeDocument/2006/relationships/notesSlide" Target="../notesSlides/notesSlide80.xml"/><Relationship Id="rId1" Type="http://schemas.openxmlformats.org/officeDocument/2006/relationships/slideLayout" Target="../slideLayouts/slideLayout3.xml"/><Relationship Id="rId5" Type="http://schemas.openxmlformats.org/officeDocument/2006/relationships/chart" Target="../charts/chart127.xml"/><Relationship Id="rId4" Type="http://schemas.openxmlformats.org/officeDocument/2006/relationships/chart" Target="../charts/chart126.xml"/></Relationships>
</file>

<file path=ppt/slides/_rels/slide87.xml.rels><?xml version="1.0" encoding="UTF-8" standalone="yes"?>
<Relationships xmlns="http://schemas.openxmlformats.org/package/2006/relationships"><Relationship Id="rId3" Type="http://schemas.openxmlformats.org/officeDocument/2006/relationships/chart" Target="../charts/chart128.xml"/><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3" Type="http://schemas.openxmlformats.org/officeDocument/2006/relationships/chart" Target="../charts/chart129.xml"/><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3" Type="http://schemas.openxmlformats.org/officeDocument/2006/relationships/chart" Target="../charts/chart130.xml"/><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chart" Target="../charts/chart131.xml"/><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chart" Target="../charts/chart132.xml"/><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chart" Target="../charts/chart133.xml"/><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3" Type="http://schemas.openxmlformats.org/officeDocument/2006/relationships/chart" Target="../charts/chart134.xml"/><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3" Type="http://schemas.openxmlformats.org/officeDocument/2006/relationships/chart" Target="../charts/chart135.xml"/><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3" Type="http://schemas.openxmlformats.org/officeDocument/2006/relationships/chart" Target="../charts/chart136.xml"/><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3" Type="http://schemas.openxmlformats.org/officeDocument/2006/relationships/chart" Target="../charts/chart137.xml"/><Relationship Id="rId2" Type="http://schemas.openxmlformats.org/officeDocument/2006/relationships/notesSlide" Target="../notesSlides/notesSlide90.xml"/><Relationship Id="rId1" Type="http://schemas.openxmlformats.org/officeDocument/2006/relationships/slideLayout" Target="../slideLayouts/slideLayout3.xml"/><Relationship Id="rId4" Type="http://schemas.openxmlformats.org/officeDocument/2006/relationships/chart" Target="../charts/chart138.xml"/></Relationships>
</file>

<file path=ppt/slides/_rels/slide97.xml.rels><?xml version="1.0" encoding="UTF-8" standalone="yes"?>
<Relationships xmlns="http://schemas.openxmlformats.org/package/2006/relationships"><Relationship Id="rId3" Type="http://schemas.openxmlformats.org/officeDocument/2006/relationships/chart" Target="../charts/chart139.xml"/><Relationship Id="rId2" Type="http://schemas.openxmlformats.org/officeDocument/2006/relationships/notesSlide" Target="../notesSlides/notesSlide91.xml"/><Relationship Id="rId1" Type="http://schemas.openxmlformats.org/officeDocument/2006/relationships/slideLayout" Target="../slideLayouts/slideLayout3.xml"/><Relationship Id="rId4" Type="http://schemas.openxmlformats.org/officeDocument/2006/relationships/chart" Target="../charts/chart140.xml"/></Relationships>
</file>

<file path=ppt/slides/_rels/slide98.xml.rels><?xml version="1.0" encoding="UTF-8" standalone="yes"?>
<Relationships xmlns="http://schemas.openxmlformats.org/package/2006/relationships"><Relationship Id="rId3" Type="http://schemas.openxmlformats.org/officeDocument/2006/relationships/chart" Target="../charts/chart141.xml"/><Relationship Id="rId2" Type="http://schemas.openxmlformats.org/officeDocument/2006/relationships/notesSlide" Target="../notesSlides/notesSlide92.xml"/><Relationship Id="rId1" Type="http://schemas.openxmlformats.org/officeDocument/2006/relationships/slideLayout" Target="../slideLayouts/slideLayout3.xml"/><Relationship Id="rId4" Type="http://schemas.openxmlformats.org/officeDocument/2006/relationships/chart" Target="../charts/chart142.xml"/></Relationships>
</file>

<file path=ppt/slides/_rels/slide99.xml.rels><?xml version="1.0" encoding="UTF-8" standalone="yes"?>
<Relationships xmlns="http://schemas.openxmlformats.org/package/2006/relationships"><Relationship Id="rId3" Type="http://schemas.openxmlformats.org/officeDocument/2006/relationships/chart" Target="../charts/chart143.xml"/><Relationship Id="rId2" Type="http://schemas.openxmlformats.org/officeDocument/2006/relationships/notesSlide" Target="../notesSlides/notesSlide93.xml"/><Relationship Id="rId1" Type="http://schemas.openxmlformats.org/officeDocument/2006/relationships/slideLayout" Target="../slideLayouts/slideLayout3.xml"/><Relationship Id="rId4" Type="http://schemas.openxmlformats.org/officeDocument/2006/relationships/chart" Target="../charts/chart1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6F16E-3FA6-2549-9C65-F3358B52E8C3}"/>
              </a:ext>
            </a:extLst>
          </p:cNvPr>
          <p:cNvSpPr>
            <a:spLocks noGrp="1"/>
          </p:cNvSpPr>
          <p:nvPr>
            <p:ph type="ctrTitle"/>
          </p:nvPr>
        </p:nvSpPr>
        <p:spPr/>
        <p:txBody>
          <a:bodyPr/>
          <a:lstStyle/>
          <a:p>
            <a:endParaRPr lang="en-AU"/>
          </a:p>
        </p:txBody>
      </p:sp>
      <p:sp>
        <p:nvSpPr>
          <p:cNvPr id="3" name="Subtitle 2">
            <a:extLst>
              <a:ext uri="{FF2B5EF4-FFF2-40B4-BE49-F238E27FC236}">
                <a16:creationId xmlns:a16="http://schemas.microsoft.com/office/drawing/2014/main" id="{12A83CE6-2826-0D49-85CC-3F3F875943CF}"/>
              </a:ext>
            </a:extLst>
          </p:cNvPr>
          <p:cNvSpPr>
            <a:spLocks noGrp="1"/>
          </p:cNvSpPr>
          <p:nvPr>
            <p:ph type="subTitle" idx="1"/>
          </p:nvPr>
        </p:nvSpPr>
        <p:spPr/>
        <p:txBody>
          <a:bodyPr/>
          <a:lstStyle/>
          <a:p>
            <a:endParaRPr lang="en-AU"/>
          </a:p>
        </p:txBody>
      </p:sp>
    </p:spTree>
    <p:extLst>
      <p:ext uri="{BB962C8B-B14F-4D97-AF65-F5344CB8AC3E}">
        <p14:creationId xmlns:p14="http://schemas.microsoft.com/office/powerpoint/2010/main" val="2080961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7644D-106F-0A45-A946-0A7B421A767F}"/>
              </a:ext>
            </a:extLst>
          </p:cNvPr>
          <p:cNvSpPr>
            <a:spLocks noGrp="1"/>
          </p:cNvSpPr>
          <p:nvPr>
            <p:ph type="title"/>
          </p:nvPr>
        </p:nvSpPr>
        <p:spPr>
          <a:xfrm>
            <a:off x="647700" y="241120"/>
            <a:ext cx="6381750" cy="553998"/>
          </a:xfrm>
        </p:spPr>
        <p:txBody>
          <a:bodyPr/>
          <a:lstStyle/>
          <a:p>
            <a:r>
              <a:rPr lang="en-AU" dirty="0"/>
              <a:t>Earnings premiums for both men and women fell between 2011 and 2016 although men saw a large reduction</a:t>
            </a:r>
          </a:p>
        </p:txBody>
      </p:sp>
      <p:sp>
        <p:nvSpPr>
          <p:cNvPr id="3" name="Text Placeholder 2">
            <a:extLst>
              <a:ext uri="{FF2B5EF4-FFF2-40B4-BE49-F238E27FC236}">
                <a16:creationId xmlns:a16="http://schemas.microsoft.com/office/drawing/2014/main" id="{0290F734-BF36-284B-838C-DC45347CA813}"/>
              </a:ext>
            </a:extLst>
          </p:cNvPr>
          <p:cNvSpPr>
            <a:spLocks noGrp="1"/>
          </p:cNvSpPr>
          <p:nvPr>
            <p:ph type="body" sz="quarter" idx="10"/>
          </p:nvPr>
        </p:nvSpPr>
        <p:spPr/>
        <p:txBody>
          <a:bodyPr/>
          <a:lstStyle/>
          <a:p>
            <a:r>
              <a:rPr lang="en-AU" dirty="0"/>
              <a:t>Earnings premiums (gross income of a median person), $2016 million</a:t>
            </a:r>
          </a:p>
        </p:txBody>
      </p:sp>
      <p:sp>
        <p:nvSpPr>
          <p:cNvPr id="4" name="Text Placeholder 3">
            <a:extLst>
              <a:ext uri="{FF2B5EF4-FFF2-40B4-BE49-F238E27FC236}">
                <a16:creationId xmlns:a16="http://schemas.microsoft.com/office/drawing/2014/main" id="{B3B7741F-8C4D-D449-AB58-4CC775DFA356}"/>
              </a:ext>
            </a:extLst>
          </p:cNvPr>
          <p:cNvSpPr>
            <a:spLocks noGrp="1"/>
          </p:cNvSpPr>
          <p:nvPr>
            <p:ph type="body" sz="quarter" idx="11"/>
          </p:nvPr>
        </p:nvSpPr>
        <p:spPr>
          <a:xfrm>
            <a:off x="647699" y="6544780"/>
            <a:ext cx="7681653" cy="307777"/>
          </a:xfrm>
        </p:spPr>
        <p:txBody>
          <a:bodyPr/>
          <a:lstStyle/>
          <a:p>
            <a:endParaRPr lang="en-AU"/>
          </a:p>
        </p:txBody>
      </p:sp>
      <p:graphicFrame>
        <p:nvGraphicFramePr>
          <p:cNvPr id="15" name="Chart Placeholder 14">
            <a:extLst>
              <a:ext uri="{FF2B5EF4-FFF2-40B4-BE49-F238E27FC236}">
                <a16:creationId xmlns:a16="http://schemas.microsoft.com/office/drawing/2014/main" id="{3FA6A017-13EC-DF4E-8E75-D5E7989318E6}"/>
              </a:ext>
            </a:extLst>
          </p:cNvPr>
          <p:cNvGraphicFramePr>
            <a:graphicFrameLocks noGrp="1"/>
          </p:cNvGraphicFramePr>
          <p:nvPr>
            <p:ph type="chart" sz="quarter" idx="12"/>
            <p:extLst>
              <p:ext uri="{D42A27DB-BD31-4B8C-83A1-F6EECF244321}">
                <p14:modId xmlns:p14="http://schemas.microsoft.com/office/powerpoint/2010/main" val="342190465"/>
              </p:ext>
            </p:extLst>
          </p:nvPr>
        </p:nvGraphicFramePr>
        <p:xfrm>
          <a:off x="557213" y="1169987"/>
          <a:ext cx="8172450" cy="4972127"/>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E98F1190-40E1-0341-BF18-C72BE038E85D}"/>
              </a:ext>
            </a:extLst>
          </p:cNvPr>
          <p:cNvSpPr txBox="1"/>
          <p:nvPr/>
        </p:nvSpPr>
        <p:spPr>
          <a:xfrm>
            <a:off x="2339752" y="6228020"/>
            <a:ext cx="1415772" cy="369332"/>
          </a:xfrm>
          <a:prstGeom prst="rect">
            <a:avLst/>
          </a:prstGeom>
          <a:noFill/>
        </p:spPr>
        <p:txBody>
          <a:bodyPr wrap="none" rtlCol="0">
            <a:spAutoFit/>
          </a:bodyPr>
          <a:lstStyle/>
          <a:p>
            <a:r>
              <a:rPr lang="en-AU" sz="1800" b="1" dirty="0"/>
              <a:t>Aged 25-34</a:t>
            </a:r>
          </a:p>
        </p:txBody>
      </p:sp>
      <p:sp>
        <p:nvSpPr>
          <p:cNvPr id="11" name="TextBox 10">
            <a:extLst>
              <a:ext uri="{FF2B5EF4-FFF2-40B4-BE49-F238E27FC236}">
                <a16:creationId xmlns:a16="http://schemas.microsoft.com/office/drawing/2014/main" id="{478F02EF-1A03-6A46-B1E7-D47FC6EB6084}"/>
              </a:ext>
            </a:extLst>
          </p:cNvPr>
          <p:cNvSpPr txBox="1"/>
          <p:nvPr/>
        </p:nvSpPr>
        <p:spPr>
          <a:xfrm>
            <a:off x="6373941" y="6228020"/>
            <a:ext cx="1069524" cy="369332"/>
          </a:xfrm>
          <a:prstGeom prst="rect">
            <a:avLst/>
          </a:prstGeom>
          <a:noFill/>
        </p:spPr>
        <p:txBody>
          <a:bodyPr wrap="none" rtlCol="0">
            <a:spAutoFit/>
          </a:bodyPr>
          <a:lstStyle/>
          <a:p>
            <a:r>
              <a:rPr lang="en-AU" sz="1800" b="1" dirty="0"/>
              <a:t>Lifetime</a:t>
            </a:r>
          </a:p>
        </p:txBody>
      </p:sp>
      <p:sp>
        <p:nvSpPr>
          <p:cNvPr id="12" name="Left Bracket 11">
            <a:extLst>
              <a:ext uri="{FF2B5EF4-FFF2-40B4-BE49-F238E27FC236}">
                <a16:creationId xmlns:a16="http://schemas.microsoft.com/office/drawing/2014/main" id="{466C979A-0B3B-724D-A34B-569BEEC420E0}"/>
              </a:ext>
            </a:extLst>
          </p:cNvPr>
          <p:cNvSpPr/>
          <p:nvPr/>
        </p:nvSpPr>
        <p:spPr bwMode="auto">
          <a:xfrm rot="16200000">
            <a:off x="6660232" y="4485933"/>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3" name="Left Bracket 12">
            <a:extLst>
              <a:ext uri="{FF2B5EF4-FFF2-40B4-BE49-F238E27FC236}">
                <a16:creationId xmlns:a16="http://schemas.microsoft.com/office/drawing/2014/main" id="{39A6EAEE-54FC-7B45-857A-18DB871BB81F}"/>
              </a:ext>
            </a:extLst>
          </p:cNvPr>
          <p:cNvSpPr/>
          <p:nvPr/>
        </p:nvSpPr>
        <p:spPr bwMode="auto">
          <a:xfrm rot="16200000">
            <a:off x="2853445" y="4479755"/>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cxnSp>
        <p:nvCxnSpPr>
          <p:cNvPr id="6" name="Curved Connector 5">
            <a:extLst>
              <a:ext uri="{FF2B5EF4-FFF2-40B4-BE49-F238E27FC236}">
                <a16:creationId xmlns:a16="http://schemas.microsoft.com/office/drawing/2014/main" id="{B9402EF7-EFDC-9D4F-AFCE-1833FEAB53AC}"/>
              </a:ext>
            </a:extLst>
          </p:cNvPr>
          <p:cNvCxnSpPr>
            <a:cxnSpLocks/>
          </p:cNvCxnSpPr>
          <p:nvPr/>
        </p:nvCxnSpPr>
        <p:spPr bwMode="auto">
          <a:xfrm>
            <a:off x="1907704" y="4941168"/>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9" name="TextBox 8">
            <a:extLst>
              <a:ext uri="{FF2B5EF4-FFF2-40B4-BE49-F238E27FC236}">
                <a16:creationId xmlns:a16="http://schemas.microsoft.com/office/drawing/2014/main" id="{B76D78A4-EAD2-9041-AB58-FF3EAD868083}"/>
              </a:ext>
            </a:extLst>
          </p:cNvPr>
          <p:cNvSpPr txBox="1"/>
          <p:nvPr/>
        </p:nvSpPr>
        <p:spPr>
          <a:xfrm>
            <a:off x="1826210" y="4529745"/>
            <a:ext cx="595035" cy="369332"/>
          </a:xfrm>
          <a:prstGeom prst="rect">
            <a:avLst/>
          </a:prstGeom>
          <a:noFill/>
        </p:spPr>
        <p:txBody>
          <a:bodyPr wrap="none" rtlCol="0">
            <a:spAutoFit/>
          </a:bodyPr>
          <a:lstStyle/>
          <a:p>
            <a:pPr algn="l"/>
            <a:r>
              <a:rPr lang="en-AU" sz="1800" dirty="0"/>
              <a:t>-4%</a:t>
            </a:r>
          </a:p>
        </p:txBody>
      </p:sp>
      <p:cxnSp>
        <p:nvCxnSpPr>
          <p:cNvPr id="16" name="Curved Connector 15">
            <a:extLst>
              <a:ext uri="{FF2B5EF4-FFF2-40B4-BE49-F238E27FC236}">
                <a16:creationId xmlns:a16="http://schemas.microsoft.com/office/drawing/2014/main" id="{5F455C0E-C979-F440-AC44-F71D6B9063F1}"/>
              </a:ext>
            </a:extLst>
          </p:cNvPr>
          <p:cNvCxnSpPr>
            <a:cxnSpLocks/>
          </p:cNvCxnSpPr>
          <p:nvPr/>
        </p:nvCxnSpPr>
        <p:spPr bwMode="auto">
          <a:xfrm>
            <a:off x="3798124" y="4932401"/>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17" name="TextBox 16">
            <a:extLst>
              <a:ext uri="{FF2B5EF4-FFF2-40B4-BE49-F238E27FC236}">
                <a16:creationId xmlns:a16="http://schemas.microsoft.com/office/drawing/2014/main" id="{091422AD-7A08-E842-A717-1352A4AAB600}"/>
              </a:ext>
            </a:extLst>
          </p:cNvPr>
          <p:cNvSpPr txBox="1"/>
          <p:nvPr/>
        </p:nvSpPr>
        <p:spPr>
          <a:xfrm>
            <a:off x="3716630" y="4520978"/>
            <a:ext cx="595035" cy="369332"/>
          </a:xfrm>
          <a:prstGeom prst="rect">
            <a:avLst/>
          </a:prstGeom>
          <a:noFill/>
        </p:spPr>
        <p:txBody>
          <a:bodyPr wrap="none" rtlCol="0">
            <a:spAutoFit/>
          </a:bodyPr>
          <a:lstStyle/>
          <a:p>
            <a:pPr algn="l"/>
            <a:r>
              <a:rPr lang="en-AU" sz="1800" dirty="0"/>
              <a:t>-7%</a:t>
            </a:r>
          </a:p>
        </p:txBody>
      </p:sp>
      <p:cxnSp>
        <p:nvCxnSpPr>
          <p:cNvPr id="18" name="Curved Connector 17">
            <a:extLst>
              <a:ext uri="{FF2B5EF4-FFF2-40B4-BE49-F238E27FC236}">
                <a16:creationId xmlns:a16="http://schemas.microsoft.com/office/drawing/2014/main" id="{A75B3D20-9BA2-3649-B197-D5FFE3AE5FD1}"/>
              </a:ext>
            </a:extLst>
          </p:cNvPr>
          <p:cNvCxnSpPr>
            <a:cxnSpLocks/>
          </p:cNvCxnSpPr>
          <p:nvPr/>
        </p:nvCxnSpPr>
        <p:spPr bwMode="auto">
          <a:xfrm>
            <a:off x="5733614" y="3407078"/>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19" name="TextBox 18">
            <a:extLst>
              <a:ext uri="{FF2B5EF4-FFF2-40B4-BE49-F238E27FC236}">
                <a16:creationId xmlns:a16="http://schemas.microsoft.com/office/drawing/2014/main" id="{9C1C1E38-9364-BB44-9E48-AD4246B296D5}"/>
              </a:ext>
            </a:extLst>
          </p:cNvPr>
          <p:cNvSpPr txBox="1"/>
          <p:nvPr/>
        </p:nvSpPr>
        <p:spPr>
          <a:xfrm>
            <a:off x="5652120" y="2995655"/>
            <a:ext cx="595035" cy="369332"/>
          </a:xfrm>
          <a:prstGeom prst="rect">
            <a:avLst/>
          </a:prstGeom>
          <a:noFill/>
        </p:spPr>
        <p:txBody>
          <a:bodyPr wrap="none" rtlCol="0">
            <a:spAutoFit/>
          </a:bodyPr>
          <a:lstStyle/>
          <a:p>
            <a:pPr algn="l"/>
            <a:r>
              <a:rPr lang="en-AU" sz="1800" dirty="0"/>
              <a:t>-2%</a:t>
            </a:r>
          </a:p>
        </p:txBody>
      </p:sp>
      <p:cxnSp>
        <p:nvCxnSpPr>
          <p:cNvPr id="20" name="Curved Connector 19">
            <a:extLst>
              <a:ext uri="{FF2B5EF4-FFF2-40B4-BE49-F238E27FC236}">
                <a16:creationId xmlns:a16="http://schemas.microsoft.com/office/drawing/2014/main" id="{7A02CAC0-6F0F-584F-89D0-24827583EA1E}"/>
              </a:ext>
            </a:extLst>
          </p:cNvPr>
          <p:cNvCxnSpPr>
            <a:cxnSpLocks/>
          </p:cNvCxnSpPr>
          <p:nvPr/>
        </p:nvCxnSpPr>
        <p:spPr bwMode="auto">
          <a:xfrm>
            <a:off x="7668344" y="2409046"/>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21" name="TextBox 20">
            <a:extLst>
              <a:ext uri="{FF2B5EF4-FFF2-40B4-BE49-F238E27FC236}">
                <a16:creationId xmlns:a16="http://schemas.microsoft.com/office/drawing/2014/main" id="{11982EE9-B550-4F46-825C-CBF5B13B3E92}"/>
              </a:ext>
            </a:extLst>
          </p:cNvPr>
          <p:cNvSpPr txBox="1"/>
          <p:nvPr/>
        </p:nvSpPr>
        <p:spPr>
          <a:xfrm>
            <a:off x="7586850" y="1997623"/>
            <a:ext cx="595035" cy="369332"/>
          </a:xfrm>
          <a:prstGeom prst="rect">
            <a:avLst/>
          </a:prstGeom>
          <a:noFill/>
        </p:spPr>
        <p:txBody>
          <a:bodyPr wrap="none" rtlCol="0">
            <a:spAutoFit/>
          </a:bodyPr>
          <a:lstStyle/>
          <a:p>
            <a:pPr algn="l"/>
            <a:r>
              <a:rPr lang="en-AU" sz="1800" dirty="0"/>
              <a:t>-7%</a:t>
            </a:r>
          </a:p>
        </p:txBody>
      </p:sp>
      <p:sp>
        <p:nvSpPr>
          <p:cNvPr id="22" name="TextBox 21">
            <a:extLst>
              <a:ext uri="{FF2B5EF4-FFF2-40B4-BE49-F238E27FC236}">
                <a16:creationId xmlns:a16="http://schemas.microsoft.com/office/drawing/2014/main" id="{5E2D1ECF-CE3B-3D4B-B521-65C433EAB5C7}"/>
              </a:ext>
            </a:extLst>
          </p:cNvPr>
          <p:cNvSpPr txBox="1"/>
          <p:nvPr/>
        </p:nvSpPr>
        <p:spPr>
          <a:xfrm>
            <a:off x="971600" y="1412776"/>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3" name="TextBox 22">
            <a:extLst>
              <a:ext uri="{FF2B5EF4-FFF2-40B4-BE49-F238E27FC236}">
                <a16:creationId xmlns:a16="http://schemas.microsoft.com/office/drawing/2014/main" id="{6D8A5B37-A685-CD40-A524-8C21BFDB25F5}"/>
              </a:ext>
            </a:extLst>
          </p:cNvPr>
          <p:cNvSpPr txBox="1"/>
          <p:nvPr/>
        </p:nvSpPr>
        <p:spPr>
          <a:xfrm>
            <a:off x="1533987" y="1412776"/>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4" name="TextBox 23">
            <a:extLst>
              <a:ext uri="{FF2B5EF4-FFF2-40B4-BE49-F238E27FC236}">
                <a16:creationId xmlns:a16="http://schemas.microsoft.com/office/drawing/2014/main" id="{0813103A-8913-2E4A-92F3-10163137AAE5}"/>
              </a:ext>
            </a:extLst>
          </p:cNvPr>
          <p:cNvSpPr txBox="1"/>
          <p:nvPr/>
        </p:nvSpPr>
        <p:spPr>
          <a:xfrm>
            <a:off x="2083614" y="1412776"/>
            <a:ext cx="697627" cy="369332"/>
          </a:xfrm>
          <a:prstGeom prst="rect">
            <a:avLst/>
          </a:prstGeom>
          <a:noFill/>
        </p:spPr>
        <p:txBody>
          <a:bodyPr wrap="none" rtlCol="0">
            <a:spAutoFit/>
          </a:bodyPr>
          <a:lstStyle/>
          <a:p>
            <a:pPr algn="l"/>
            <a:r>
              <a:rPr lang="en-AU" sz="1800" b="1" dirty="0">
                <a:solidFill>
                  <a:schemeClr val="tx2"/>
                </a:solidFill>
              </a:rPr>
              <a:t>2016</a:t>
            </a:r>
          </a:p>
        </p:txBody>
      </p:sp>
    </p:spTree>
    <p:extLst>
      <p:ext uri="{BB962C8B-B14F-4D97-AF65-F5344CB8AC3E}">
        <p14:creationId xmlns:p14="http://schemas.microsoft.com/office/powerpoint/2010/main" val="23227163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all ages </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429213446"/>
              </p:ext>
            </p:extLst>
          </p:nvPr>
        </p:nvGraphicFramePr>
        <p:xfrm>
          <a:off x="580061" y="1194678"/>
          <a:ext cx="2551779" cy="5264239"/>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2771800" y="5157192"/>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763875" y="5491325"/>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763875" y="4941168"/>
            <a:ext cx="1152128" cy="166199"/>
          </a:xfrm>
          <a:prstGeom prst="rect">
            <a:avLst/>
          </a:prstGeom>
          <a:noFill/>
        </p:spPr>
        <p:txBody>
          <a:bodyPr wrap="square" lIns="0" tIns="0" rIns="0" bIns="0" rtlCol="0">
            <a:spAutoFit/>
          </a:bodyPr>
          <a:lstStyle/>
          <a:p>
            <a:pPr>
              <a:lnSpc>
                <a:spcPct val="90000"/>
              </a:lnSpc>
            </a:pPr>
            <a:r>
              <a:rPr lang="en-US" sz="1200" dirty="0"/>
              <a:t>Not employed</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763875" y="4509120"/>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771800" y="4342921"/>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5" name="TextBox 24">
            <a:extLst>
              <a:ext uri="{FF2B5EF4-FFF2-40B4-BE49-F238E27FC236}">
                <a16:creationId xmlns:a16="http://schemas.microsoft.com/office/drawing/2014/main" id="{B2BE6394-98F1-6544-AAAA-AA2E2CB9DCE8}"/>
              </a:ext>
            </a:extLst>
          </p:cNvPr>
          <p:cNvSpPr txBox="1"/>
          <p:nvPr/>
        </p:nvSpPr>
        <p:spPr>
          <a:xfrm>
            <a:off x="2763875" y="5322103"/>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graphicFrame>
        <p:nvGraphicFramePr>
          <p:cNvPr id="26" name="Chart Placeholder 2">
            <a:extLst>
              <a:ext uri="{FF2B5EF4-FFF2-40B4-BE49-F238E27FC236}">
                <a16:creationId xmlns:a16="http://schemas.microsoft.com/office/drawing/2014/main" id="{BF017A6D-BF2C-5148-B262-221E6B9E3BA5}"/>
              </a:ext>
            </a:extLst>
          </p:cNvPr>
          <p:cNvGraphicFramePr>
            <a:graphicFrameLocks/>
          </p:cNvGraphicFramePr>
          <p:nvPr>
            <p:extLst>
              <p:ext uri="{D42A27DB-BD31-4B8C-83A1-F6EECF244321}">
                <p14:modId xmlns:p14="http://schemas.microsoft.com/office/powerpoint/2010/main" val="982643254"/>
              </p:ext>
            </p:extLst>
          </p:nvPr>
        </p:nvGraphicFramePr>
        <p:xfrm>
          <a:off x="3391599" y="1196974"/>
          <a:ext cx="2535929" cy="526423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7" name="Chart Placeholder 2">
            <a:extLst>
              <a:ext uri="{FF2B5EF4-FFF2-40B4-BE49-F238E27FC236}">
                <a16:creationId xmlns:a16="http://schemas.microsoft.com/office/drawing/2014/main" id="{636B1670-03F4-4545-B401-3D90E169BB9C}"/>
              </a:ext>
            </a:extLst>
          </p:cNvPr>
          <p:cNvGraphicFramePr>
            <a:graphicFrameLocks/>
          </p:cNvGraphicFramePr>
          <p:nvPr>
            <p:extLst>
              <p:ext uri="{D42A27DB-BD31-4B8C-83A1-F6EECF244321}">
                <p14:modId xmlns:p14="http://schemas.microsoft.com/office/powerpoint/2010/main" val="1017478202"/>
              </p:ext>
            </p:extLst>
          </p:nvPr>
        </p:nvGraphicFramePr>
        <p:xfrm>
          <a:off x="6187287" y="1203278"/>
          <a:ext cx="2532818" cy="5264239"/>
        </p:xfrm>
        <a:graphic>
          <a:graphicData uri="http://schemas.openxmlformats.org/drawingml/2006/chart">
            <c:chart xmlns:c="http://schemas.openxmlformats.org/drawingml/2006/chart" xmlns:r="http://schemas.openxmlformats.org/officeDocument/2006/relationships" r:id="rId5"/>
          </a:graphicData>
        </a:graphic>
      </p:graphicFrame>
      <p:sp>
        <p:nvSpPr>
          <p:cNvPr id="28" name="TextBox 27">
            <a:extLst>
              <a:ext uri="{FF2B5EF4-FFF2-40B4-BE49-F238E27FC236}">
                <a16:creationId xmlns:a16="http://schemas.microsoft.com/office/drawing/2014/main" id="{04D79160-A21B-F042-94BD-C0B275C1BFA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9" name="TextBox 28">
            <a:extLst>
              <a:ext uri="{FF2B5EF4-FFF2-40B4-BE49-F238E27FC236}">
                <a16:creationId xmlns:a16="http://schemas.microsoft.com/office/drawing/2014/main" id="{47DA21ED-175B-9947-A6BD-C509E30181D6}"/>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30" name="TextBox 29">
            <a:extLst>
              <a:ext uri="{FF2B5EF4-FFF2-40B4-BE49-F238E27FC236}">
                <a16:creationId xmlns:a16="http://schemas.microsoft.com/office/drawing/2014/main" id="{19427665-F338-2C4C-99FE-489322C0804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414944087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Men, all ages </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67881617"/>
              </p:ext>
            </p:extLst>
          </p:nvPr>
        </p:nvGraphicFramePr>
        <p:xfrm>
          <a:off x="580061" y="1194678"/>
          <a:ext cx="2551779" cy="5264239"/>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2771800" y="5157192"/>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763875" y="5491325"/>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763875" y="4941168"/>
            <a:ext cx="1152128" cy="166199"/>
          </a:xfrm>
          <a:prstGeom prst="rect">
            <a:avLst/>
          </a:prstGeom>
          <a:noFill/>
        </p:spPr>
        <p:txBody>
          <a:bodyPr wrap="square" lIns="0" tIns="0" rIns="0" bIns="0" rtlCol="0">
            <a:spAutoFit/>
          </a:bodyPr>
          <a:lstStyle/>
          <a:p>
            <a:pPr>
              <a:lnSpc>
                <a:spcPct val="90000"/>
              </a:lnSpc>
            </a:pPr>
            <a:r>
              <a:rPr lang="en-US" sz="1200" dirty="0"/>
              <a:t>Not employed</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763875" y="4509120"/>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771800" y="4342921"/>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5" name="TextBox 24">
            <a:extLst>
              <a:ext uri="{FF2B5EF4-FFF2-40B4-BE49-F238E27FC236}">
                <a16:creationId xmlns:a16="http://schemas.microsoft.com/office/drawing/2014/main" id="{B2BE6394-98F1-6544-AAAA-AA2E2CB9DCE8}"/>
              </a:ext>
            </a:extLst>
          </p:cNvPr>
          <p:cNvSpPr txBox="1"/>
          <p:nvPr/>
        </p:nvSpPr>
        <p:spPr>
          <a:xfrm>
            <a:off x="2763875" y="5322103"/>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graphicFrame>
        <p:nvGraphicFramePr>
          <p:cNvPr id="26" name="Chart Placeholder 2">
            <a:extLst>
              <a:ext uri="{FF2B5EF4-FFF2-40B4-BE49-F238E27FC236}">
                <a16:creationId xmlns:a16="http://schemas.microsoft.com/office/drawing/2014/main" id="{BF017A6D-BF2C-5148-B262-221E6B9E3BA5}"/>
              </a:ext>
            </a:extLst>
          </p:cNvPr>
          <p:cNvGraphicFramePr>
            <a:graphicFrameLocks/>
          </p:cNvGraphicFramePr>
          <p:nvPr>
            <p:extLst>
              <p:ext uri="{D42A27DB-BD31-4B8C-83A1-F6EECF244321}">
                <p14:modId xmlns:p14="http://schemas.microsoft.com/office/powerpoint/2010/main" val="413774621"/>
              </p:ext>
            </p:extLst>
          </p:nvPr>
        </p:nvGraphicFramePr>
        <p:xfrm>
          <a:off x="3391599" y="1196974"/>
          <a:ext cx="2535929" cy="526423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7" name="Chart Placeholder 2">
            <a:extLst>
              <a:ext uri="{FF2B5EF4-FFF2-40B4-BE49-F238E27FC236}">
                <a16:creationId xmlns:a16="http://schemas.microsoft.com/office/drawing/2014/main" id="{636B1670-03F4-4545-B401-3D90E169BB9C}"/>
              </a:ext>
            </a:extLst>
          </p:cNvPr>
          <p:cNvGraphicFramePr>
            <a:graphicFrameLocks/>
          </p:cNvGraphicFramePr>
          <p:nvPr>
            <p:extLst>
              <p:ext uri="{D42A27DB-BD31-4B8C-83A1-F6EECF244321}">
                <p14:modId xmlns:p14="http://schemas.microsoft.com/office/powerpoint/2010/main" val="1131737034"/>
              </p:ext>
            </p:extLst>
          </p:nvPr>
        </p:nvGraphicFramePr>
        <p:xfrm>
          <a:off x="6187287" y="1203278"/>
          <a:ext cx="2532818" cy="5264239"/>
        </p:xfrm>
        <a:graphic>
          <a:graphicData uri="http://schemas.openxmlformats.org/drawingml/2006/chart">
            <c:chart xmlns:c="http://schemas.openxmlformats.org/drawingml/2006/chart" xmlns:r="http://schemas.openxmlformats.org/officeDocument/2006/relationships" r:id="rId5"/>
          </a:graphicData>
        </a:graphic>
      </p:graphicFrame>
      <p:sp>
        <p:nvSpPr>
          <p:cNvPr id="28" name="TextBox 27">
            <a:extLst>
              <a:ext uri="{FF2B5EF4-FFF2-40B4-BE49-F238E27FC236}">
                <a16:creationId xmlns:a16="http://schemas.microsoft.com/office/drawing/2014/main" id="{04D79160-A21B-F042-94BD-C0B275C1BFA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9" name="TextBox 28">
            <a:extLst>
              <a:ext uri="{FF2B5EF4-FFF2-40B4-BE49-F238E27FC236}">
                <a16:creationId xmlns:a16="http://schemas.microsoft.com/office/drawing/2014/main" id="{47DA21ED-175B-9947-A6BD-C509E30181D6}"/>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30" name="TextBox 29">
            <a:extLst>
              <a:ext uri="{FF2B5EF4-FFF2-40B4-BE49-F238E27FC236}">
                <a16:creationId xmlns:a16="http://schemas.microsoft.com/office/drawing/2014/main" id="{19427665-F338-2C4C-99FE-489322C0804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337337081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25-34</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683996293"/>
              </p:ext>
            </p:extLst>
          </p:nvPr>
        </p:nvGraphicFramePr>
        <p:xfrm>
          <a:off x="580061" y="1194678"/>
          <a:ext cx="2551779" cy="5264239"/>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2771800" y="5157192"/>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763875" y="5491325"/>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763875" y="4941168"/>
            <a:ext cx="1152128" cy="166199"/>
          </a:xfrm>
          <a:prstGeom prst="rect">
            <a:avLst/>
          </a:prstGeom>
          <a:noFill/>
        </p:spPr>
        <p:txBody>
          <a:bodyPr wrap="square" lIns="0" tIns="0" rIns="0" bIns="0" rtlCol="0">
            <a:spAutoFit/>
          </a:bodyPr>
          <a:lstStyle/>
          <a:p>
            <a:pPr>
              <a:lnSpc>
                <a:spcPct val="90000"/>
              </a:lnSpc>
            </a:pPr>
            <a:r>
              <a:rPr lang="en-US" sz="1200" dirty="0"/>
              <a:t>Not employed</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763875" y="4509120"/>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771800" y="4342921"/>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5" name="TextBox 24">
            <a:extLst>
              <a:ext uri="{FF2B5EF4-FFF2-40B4-BE49-F238E27FC236}">
                <a16:creationId xmlns:a16="http://schemas.microsoft.com/office/drawing/2014/main" id="{B2BE6394-98F1-6544-AAAA-AA2E2CB9DCE8}"/>
              </a:ext>
            </a:extLst>
          </p:cNvPr>
          <p:cNvSpPr txBox="1"/>
          <p:nvPr/>
        </p:nvSpPr>
        <p:spPr>
          <a:xfrm>
            <a:off x="2763875" y="5322103"/>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graphicFrame>
        <p:nvGraphicFramePr>
          <p:cNvPr id="26" name="Chart Placeholder 2">
            <a:extLst>
              <a:ext uri="{FF2B5EF4-FFF2-40B4-BE49-F238E27FC236}">
                <a16:creationId xmlns:a16="http://schemas.microsoft.com/office/drawing/2014/main" id="{BF017A6D-BF2C-5148-B262-221E6B9E3BA5}"/>
              </a:ext>
            </a:extLst>
          </p:cNvPr>
          <p:cNvGraphicFramePr>
            <a:graphicFrameLocks/>
          </p:cNvGraphicFramePr>
          <p:nvPr>
            <p:extLst>
              <p:ext uri="{D42A27DB-BD31-4B8C-83A1-F6EECF244321}">
                <p14:modId xmlns:p14="http://schemas.microsoft.com/office/powerpoint/2010/main" val="3817560793"/>
              </p:ext>
            </p:extLst>
          </p:nvPr>
        </p:nvGraphicFramePr>
        <p:xfrm>
          <a:off x="3391599" y="1196974"/>
          <a:ext cx="2535929" cy="526423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7" name="Chart Placeholder 2">
            <a:extLst>
              <a:ext uri="{FF2B5EF4-FFF2-40B4-BE49-F238E27FC236}">
                <a16:creationId xmlns:a16="http://schemas.microsoft.com/office/drawing/2014/main" id="{636B1670-03F4-4545-B401-3D90E169BB9C}"/>
              </a:ext>
            </a:extLst>
          </p:cNvPr>
          <p:cNvGraphicFramePr>
            <a:graphicFrameLocks/>
          </p:cNvGraphicFramePr>
          <p:nvPr>
            <p:extLst>
              <p:ext uri="{D42A27DB-BD31-4B8C-83A1-F6EECF244321}">
                <p14:modId xmlns:p14="http://schemas.microsoft.com/office/powerpoint/2010/main" val="1269769888"/>
              </p:ext>
            </p:extLst>
          </p:nvPr>
        </p:nvGraphicFramePr>
        <p:xfrm>
          <a:off x="6187287" y="1203278"/>
          <a:ext cx="2532818" cy="5264239"/>
        </p:xfrm>
        <a:graphic>
          <a:graphicData uri="http://schemas.openxmlformats.org/drawingml/2006/chart">
            <c:chart xmlns:c="http://schemas.openxmlformats.org/drawingml/2006/chart" xmlns:r="http://schemas.openxmlformats.org/officeDocument/2006/relationships" r:id="rId5"/>
          </a:graphicData>
        </a:graphic>
      </p:graphicFrame>
      <p:sp>
        <p:nvSpPr>
          <p:cNvPr id="28" name="TextBox 27">
            <a:extLst>
              <a:ext uri="{FF2B5EF4-FFF2-40B4-BE49-F238E27FC236}">
                <a16:creationId xmlns:a16="http://schemas.microsoft.com/office/drawing/2014/main" id="{04D79160-A21B-F042-94BD-C0B275C1BFA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9" name="TextBox 28">
            <a:extLst>
              <a:ext uri="{FF2B5EF4-FFF2-40B4-BE49-F238E27FC236}">
                <a16:creationId xmlns:a16="http://schemas.microsoft.com/office/drawing/2014/main" id="{47DA21ED-175B-9947-A6BD-C509E30181D6}"/>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30" name="TextBox 29">
            <a:extLst>
              <a:ext uri="{FF2B5EF4-FFF2-40B4-BE49-F238E27FC236}">
                <a16:creationId xmlns:a16="http://schemas.microsoft.com/office/drawing/2014/main" id="{19427665-F338-2C4C-99FE-489322C0804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83559444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Men, 25-34 </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4188247098"/>
              </p:ext>
            </p:extLst>
          </p:nvPr>
        </p:nvGraphicFramePr>
        <p:xfrm>
          <a:off x="580061" y="1194678"/>
          <a:ext cx="2551779" cy="5264239"/>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2771800" y="5157192"/>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763875" y="5491325"/>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763875" y="4941168"/>
            <a:ext cx="1152128" cy="166199"/>
          </a:xfrm>
          <a:prstGeom prst="rect">
            <a:avLst/>
          </a:prstGeom>
          <a:noFill/>
        </p:spPr>
        <p:txBody>
          <a:bodyPr wrap="square" lIns="0" tIns="0" rIns="0" bIns="0" rtlCol="0">
            <a:spAutoFit/>
          </a:bodyPr>
          <a:lstStyle/>
          <a:p>
            <a:pPr>
              <a:lnSpc>
                <a:spcPct val="90000"/>
              </a:lnSpc>
            </a:pPr>
            <a:r>
              <a:rPr lang="en-US" sz="1200" dirty="0"/>
              <a:t>Not employed</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763875" y="4509120"/>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771800" y="4342921"/>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5" name="TextBox 24">
            <a:extLst>
              <a:ext uri="{FF2B5EF4-FFF2-40B4-BE49-F238E27FC236}">
                <a16:creationId xmlns:a16="http://schemas.microsoft.com/office/drawing/2014/main" id="{B2BE6394-98F1-6544-AAAA-AA2E2CB9DCE8}"/>
              </a:ext>
            </a:extLst>
          </p:cNvPr>
          <p:cNvSpPr txBox="1"/>
          <p:nvPr/>
        </p:nvSpPr>
        <p:spPr>
          <a:xfrm>
            <a:off x="2763875" y="5322103"/>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graphicFrame>
        <p:nvGraphicFramePr>
          <p:cNvPr id="26" name="Chart Placeholder 2">
            <a:extLst>
              <a:ext uri="{FF2B5EF4-FFF2-40B4-BE49-F238E27FC236}">
                <a16:creationId xmlns:a16="http://schemas.microsoft.com/office/drawing/2014/main" id="{BF017A6D-BF2C-5148-B262-221E6B9E3BA5}"/>
              </a:ext>
            </a:extLst>
          </p:cNvPr>
          <p:cNvGraphicFramePr>
            <a:graphicFrameLocks/>
          </p:cNvGraphicFramePr>
          <p:nvPr>
            <p:extLst>
              <p:ext uri="{D42A27DB-BD31-4B8C-83A1-F6EECF244321}">
                <p14:modId xmlns:p14="http://schemas.microsoft.com/office/powerpoint/2010/main" val="2849094631"/>
              </p:ext>
            </p:extLst>
          </p:nvPr>
        </p:nvGraphicFramePr>
        <p:xfrm>
          <a:off x="3391599" y="1196974"/>
          <a:ext cx="2535929" cy="526423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7" name="Chart Placeholder 2">
            <a:extLst>
              <a:ext uri="{FF2B5EF4-FFF2-40B4-BE49-F238E27FC236}">
                <a16:creationId xmlns:a16="http://schemas.microsoft.com/office/drawing/2014/main" id="{636B1670-03F4-4545-B401-3D90E169BB9C}"/>
              </a:ext>
            </a:extLst>
          </p:cNvPr>
          <p:cNvGraphicFramePr>
            <a:graphicFrameLocks/>
          </p:cNvGraphicFramePr>
          <p:nvPr>
            <p:extLst>
              <p:ext uri="{D42A27DB-BD31-4B8C-83A1-F6EECF244321}">
                <p14:modId xmlns:p14="http://schemas.microsoft.com/office/powerpoint/2010/main" val="4174912396"/>
              </p:ext>
            </p:extLst>
          </p:nvPr>
        </p:nvGraphicFramePr>
        <p:xfrm>
          <a:off x="6187287" y="1203278"/>
          <a:ext cx="2532818" cy="5264239"/>
        </p:xfrm>
        <a:graphic>
          <a:graphicData uri="http://schemas.openxmlformats.org/drawingml/2006/chart">
            <c:chart xmlns:c="http://schemas.openxmlformats.org/drawingml/2006/chart" xmlns:r="http://schemas.openxmlformats.org/officeDocument/2006/relationships" r:id="rId5"/>
          </a:graphicData>
        </a:graphic>
      </p:graphicFrame>
      <p:sp>
        <p:nvSpPr>
          <p:cNvPr id="28" name="TextBox 27">
            <a:extLst>
              <a:ext uri="{FF2B5EF4-FFF2-40B4-BE49-F238E27FC236}">
                <a16:creationId xmlns:a16="http://schemas.microsoft.com/office/drawing/2014/main" id="{04D79160-A21B-F042-94BD-C0B275C1BFA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9" name="TextBox 28">
            <a:extLst>
              <a:ext uri="{FF2B5EF4-FFF2-40B4-BE49-F238E27FC236}">
                <a16:creationId xmlns:a16="http://schemas.microsoft.com/office/drawing/2014/main" id="{47DA21ED-175B-9947-A6BD-C509E30181D6}"/>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30" name="TextBox 29">
            <a:extLst>
              <a:ext uri="{FF2B5EF4-FFF2-40B4-BE49-F238E27FC236}">
                <a16:creationId xmlns:a16="http://schemas.microsoft.com/office/drawing/2014/main" id="{19427665-F338-2C4C-99FE-489322C0804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251489156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516820167"/>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Year 12,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FD4097D5-E46A-7E46-A8FF-F18CBADAD239}"/>
              </a:ext>
            </a:extLst>
          </p:cNvPr>
          <p:cNvSpPr txBox="1"/>
          <p:nvPr/>
        </p:nvSpPr>
        <p:spPr>
          <a:xfrm>
            <a:off x="2191621" y="5230574"/>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0" name="TextBox 19">
            <a:extLst>
              <a:ext uri="{FF2B5EF4-FFF2-40B4-BE49-F238E27FC236}">
                <a16:creationId xmlns:a16="http://schemas.microsoft.com/office/drawing/2014/main" id="{EA4FDE9A-EA6A-AD49-99F5-581712AFAEED}"/>
              </a:ext>
            </a:extLst>
          </p:cNvPr>
          <p:cNvSpPr txBox="1"/>
          <p:nvPr/>
        </p:nvSpPr>
        <p:spPr>
          <a:xfrm>
            <a:off x="2191621" y="5391202"/>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5" name="TextBox 24">
            <a:extLst>
              <a:ext uri="{FF2B5EF4-FFF2-40B4-BE49-F238E27FC236}">
                <a16:creationId xmlns:a16="http://schemas.microsoft.com/office/drawing/2014/main" id="{87AFA01C-B6FD-3F4C-B6AC-160D990C3BE8}"/>
              </a:ext>
            </a:extLst>
          </p:cNvPr>
          <p:cNvSpPr txBox="1"/>
          <p:nvPr/>
        </p:nvSpPr>
        <p:spPr>
          <a:xfrm>
            <a:off x="2191621" y="4242997"/>
            <a:ext cx="1152128" cy="332399"/>
          </a:xfrm>
          <a:prstGeom prst="rect">
            <a:avLst/>
          </a:prstGeom>
          <a:noFill/>
        </p:spPr>
        <p:txBody>
          <a:bodyPr wrap="square" lIns="0" tIns="0" rIns="0" bIns="0" rtlCol="0">
            <a:spAutoFit/>
          </a:bodyPr>
          <a:lstStyle/>
          <a:p>
            <a:pPr>
              <a:lnSpc>
                <a:spcPct val="90000"/>
              </a:lnSpc>
            </a:pPr>
            <a:r>
              <a:rPr lang="en-US" sz="1200" dirty="0"/>
              <a:t>Not </a:t>
            </a:r>
          </a:p>
          <a:p>
            <a:pPr>
              <a:lnSpc>
                <a:spcPct val="90000"/>
              </a:lnSpc>
            </a:pPr>
            <a:r>
              <a:rPr lang="en-US" sz="1200" dirty="0"/>
              <a:t>employed</a:t>
            </a:r>
          </a:p>
        </p:txBody>
      </p:sp>
      <p:sp>
        <p:nvSpPr>
          <p:cNvPr id="26" name="TextBox 25">
            <a:extLst>
              <a:ext uri="{FF2B5EF4-FFF2-40B4-BE49-F238E27FC236}">
                <a16:creationId xmlns:a16="http://schemas.microsoft.com/office/drawing/2014/main" id="{67557A45-4C43-D04E-898A-06CED7FB6AC7}"/>
              </a:ext>
            </a:extLst>
          </p:cNvPr>
          <p:cNvSpPr txBox="1"/>
          <p:nvPr/>
        </p:nvSpPr>
        <p:spPr>
          <a:xfrm>
            <a:off x="2191621" y="3341223"/>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7" name="TextBox 26">
            <a:extLst>
              <a:ext uri="{FF2B5EF4-FFF2-40B4-BE49-F238E27FC236}">
                <a16:creationId xmlns:a16="http://schemas.microsoft.com/office/drawing/2014/main" id="{D7635BF8-8612-B84C-BC0A-5F561142A91A}"/>
              </a:ext>
            </a:extLst>
          </p:cNvPr>
          <p:cNvSpPr txBox="1"/>
          <p:nvPr/>
        </p:nvSpPr>
        <p:spPr>
          <a:xfrm>
            <a:off x="2191621" y="5551830"/>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8" name="TextBox 27">
            <a:extLst>
              <a:ext uri="{FF2B5EF4-FFF2-40B4-BE49-F238E27FC236}">
                <a16:creationId xmlns:a16="http://schemas.microsoft.com/office/drawing/2014/main" id="{7ADC0279-D125-BF43-9159-9B0A1E823137}"/>
              </a:ext>
            </a:extLst>
          </p:cNvPr>
          <p:cNvSpPr txBox="1"/>
          <p:nvPr/>
        </p:nvSpPr>
        <p:spPr>
          <a:xfrm>
            <a:off x="2191621" y="5752320"/>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
        <p:nvSpPr>
          <p:cNvPr id="21" name="TextBox 20">
            <a:extLst>
              <a:ext uri="{FF2B5EF4-FFF2-40B4-BE49-F238E27FC236}">
                <a16:creationId xmlns:a16="http://schemas.microsoft.com/office/drawing/2014/main" id="{EBFB5F55-D1BC-4A48-86DC-7A1A57097DBF}"/>
              </a:ext>
            </a:extLst>
          </p:cNvPr>
          <p:cNvSpPr txBox="1"/>
          <p:nvPr/>
        </p:nvSpPr>
        <p:spPr>
          <a:xfrm>
            <a:off x="1205141" y="1109999"/>
            <a:ext cx="774571" cy="369332"/>
          </a:xfrm>
          <a:prstGeom prst="rect">
            <a:avLst/>
          </a:prstGeom>
          <a:noFill/>
        </p:spPr>
        <p:txBody>
          <a:bodyPr wrap="none" rtlCol="0">
            <a:spAutoFit/>
          </a:bodyPr>
          <a:lstStyle/>
          <a:p>
            <a:pPr algn="l"/>
            <a:r>
              <a:rPr lang="en-AU" sz="1800" dirty="0"/>
              <a:t>25-34</a:t>
            </a:r>
          </a:p>
        </p:txBody>
      </p:sp>
      <p:sp>
        <p:nvSpPr>
          <p:cNvPr id="22" name="TextBox 21">
            <a:extLst>
              <a:ext uri="{FF2B5EF4-FFF2-40B4-BE49-F238E27FC236}">
                <a16:creationId xmlns:a16="http://schemas.microsoft.com/office/drawing/2014/main" id="{ECE1BA1D-EDDA-8A4F-B1F7-681651945A85}"/>
              </a:ext>
            </a:extLst>
          </p:cNvPr>
          <p:cNvSpPr txBox="1"/>
          <p:nvPr/>
        </p:nvSpPr>
        <p:spPr>
          <a:xfrm>
            <a:off x="3293373" y="1110222"/>
            <a:ext cx="774571" cy="369332"/>
          </a:xfrm>
          <a:prstGeom prst="rect">
            <a:avLst/>
          </a:prstGeom>
          <a:noFill/>
        </p:spPr>
        <p:txBody>
          <a:bodyPr wrap="none" rtlCol="0">
            <a:spAutoFit/>
          </a:bodyPr>
          <a:lstStyle/>
          <a:p>
            <a:pPr algn="l"/>
            <a:r>
              <a:rPr lang="en-AU" sz="1800" dirty="0"/>
              <a:t>35-44</a:t>
            </a:r>
          </a:p>
        </p:txBody>
      </p:sp>
      <p:sp>
        <p:nvSpPr>
          <p:cNvPr id="23" name="TextBox 22">
            <a:extLst>
              <a:ext uri="{FF2B5EF4-FFF2-40B4-BE49-F238E27FC236}">
                <a16:creationId xmlns:a16="http://schemas.microsoft.com/office/drawing/2014/main" id="{9B8B94B3-BFA5-6A46-BCA2-0B5E5E1551F2}"/>
              </a:ext>
            </a:extLst>
          </p:cNvPr>
          <p:cNvSpPr txBox="1"/>
          <p:nvPr/>
        </p:nvSpPr>
        <p:spPr>
          <a:xfrm>
            <a:off x="5381605" y="1110222"/>
            <a:ext cx="774571" cy="369332"/>
          </a:xfrm>
          <a:prstGeom prst="rect">
            <a:avLst/>
          </a:prstGeom>
          <a:noFill/>
        </p:spPr>
        <p:txBody>
          <a:bodyPr wrap="none" rtlCol="0">
            <a:spAutoFit/>
          </a:bodyPr>
          <a:lstStyle/>
          <a:p>
            <a:pPr algn="l"/>
            <a:r>
              <a:rPr lang="en-AU" sz="1800" dirty="0"/>
              <a:t>45-54</a:t>
            </a:r>
          </a:p>
        </p:txBody>
      </p:sp>
      <p:sp>
        <p:nvSpPr>
          <p:cNvPr id="24" name="TextBox 23">
            <a:extLst>
              <a:ext uri="{FF2B5EF4-FFF2-40B4-BE49-F238E27FC236}">
                <a16:creationId xmlns:a16="http://schemas.microsoft.com/office/drawing/2014/main" id="{291B1334-5C9A-3C4E-ACF9-2782ECF4EC14}"/>
              </a:ext>
            </a:extLst>
          </p:cNvPr>
          <p:cNvSpPr txBox="1"/>
          <p:nvPr/>
        </p:nvSpPr>
        <p:spPr>
          <a:xfrm>
            <a:off x="7469837" y="1115452"/>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180006839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298193297"/>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Year 12,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FD4097D5-E46A-7E46-A8FF-F18CBADAD239}"/>
              </a:ext>
            </a:extLst>
          </p:cNvPr>
          <p:cNvSpPr txBox="1"/>
          <p:nvPr/>
        </p:nvSpPr>
        <p:spPr>
          <a:xfrm>
            <a:off x="2191621" y="5230574"/>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0" name="TextBox 19">
            <a:extLst>
              <a:ext uri="{FF2B5EF4-FFF2-40B4-BE49-F238E27FC236}">
                <a16:creationId xmlns:a16="http://schemas.microsoft.com/office/drawing/2014/main" id="{EA4FDE9A-EA6A-AD49-99F5-581712AFAEED}"/>
              </a:ext>
            </a:extLst>
          </p:cNvPr>
          <p:cNvSpPr txBox="1"/>
          <p:nvPr/>
        </p:nvSpPr>
        <p:spPr>
          <a:xfrm>
            <a:off x="2191621" y="5391202"/>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5" name="TextBox 24">
            <a:extLst>
              <a:ext uri="{FF2B5EF4-FFF2-40B4-BE49-F238E27FC236}">
                <a16:creationId xmlns:a16="http://schemas.microsoft.com/office/drawing/2014/main" id="{87AFA01C-B6FD-3F4C-B6AC-160D990C3BE8}"/>
              </a:ext>
            </a:extLst>
          </p:cNvPr>
          <p:cNvSpPr txBox="1"/>
          <p:nvPr/>
        </p:nvSpPr>
        <p:spPr>
          <a:xfrm>
            <a:off x="2191621" y="4242997"/>
            <a:ext cx="1152128" cy="332399"/>
          </a:xfrm>
          <a:prstGeom prst="rect">
            <a:avLst/>
          </a:prstGeom>
          <a:noFill/>
        </p:spPr>
        <p:txBody>
          <a:bodyPr wrap="square" lIns="0" tIns="0" rIns="0" bIns="0" rtlCol="0">
            <a:spAutoFit/>
          </a:bodyPr>
          <a:lstStyle/>
          <a:p>
            <a:pPr>
              <a:lnSpc>
                <a:spcPct val="90000"/>
              </a:lnSpc>
            </a:pPr>
            <a:r>
              <a:rPr lang="en-US" sz="1200" dirty="0"/>
              <a:t>Not </a:t>
            </a:r>
          </a:p>
          <a:p>
            <a:pPr>
              <a:lnSpc>
                <a:spcPct val="90000"/>
              </a:lnSpc>
            </a:pPr>
            <a:r>
              <a:rPr lang="en-US" sz="1200" dirty="0"/>
              <a:t>employed</a:t>
            </a:r>
          </a:p>
        </p:txBody>
      </p:sp>
      <p:sp>
        <p:nvSpPr>
          <p:cNvPr id="26" name="TextBox 25">
            <a:extLst>
              <a:ext uri="{FF2B5EF4-FFF2-40B4-BE49-F238E27FC236}">
                <a16:creationId xmlns:a16="http://schemas.microsoft.com/office/drawing/2014/main" id="{67557A45-4C43-D04E-898A-06CED7FB6AC7}"/>
              </a:ext>
            </a:extLst>
          </p:cNvPr>
          <p:cNvSpPr txBox="1"/>
          <p:nvPr/>
        </p:nvSpPr>
        <p:spPr>
          <a:xfrm>
            <a:off x="2191621" y="3341223"/>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7" name="TextBox 26">
            <a:extLst>
              <a:ext uri="{FF2B5EF4-FFF2-40B4-BE49-F238E27FC236}">
                <a16:creationId xmlns:a16="http://schemas.microsoft.com/office/drawing/2014/main" id="{D7635BF8-8612-B84C-BC0A-5F561142A91A}"/>
              </a:ext>
            </a:extLst>
          </p:cNvPr>
          <p:cNvSpPr txBox="1"/>
          <p:nvPr/>
        </p:nvSpPr>
        <p:spPr>
          <a:xfrm>
            <a:off x="2191621" y="5551830"/>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8" name="TextBox 27">
            <a:extLst>
              <a:ext uri="{FF2B5EF4-FFF2-40B4-BE49-F238E27FC236}">
                <a16:creationId xmlns:a16="http://schemas.microsoft.com/office/drawing/2014/main" id="{7ADC0279-D125-BF43-9159-9B0A1E823137}"/>
              </a:ext>
            </a:extLst>
          </p:cNvPr>
          <p:cNvSpPr txBox="1"/>
          <p:nvPr/>
        </p:nvSpPr>
        <p:spPr>
          <a:xfrm>
            <a:off x="2191621" y="5752320"/>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
        <p:nvSpPr>
          <p:cNvPr id="21" name="TextBox 20">
            <a:extLst>
              <a:ext uri="{FF2B5EF4-FFF2-40B4-BE49-F238E27FC236}">
                <a16:creationId xmlns:a16="http://schemas.microsoft.com/office/drawing/2014/main" id="{926E3A3E-936A-2A4E-94AD-4BD2AB0764AE}"/>
              </a:ext>
            </a:extLst>
          </p:cNvPr>
          <p:cNvSpPr txBox="1"/>
          <p:nvPr/>
        </p:nvSpPr>
        <p:spPr>
          <a:xfrm>
            <a:off x="1205141" y="1109999"/>
            <a:ext cx="774571" cy="369332"/>
          </a:xfrm>
          <a:prstGeom prst="rect">
            <a:avLst/>
          </a:prstGeom>
          <a:noFill/>
        </p:spPr>
        <p:txBody>
          <a:bodyPr wrap="none" rtlCol="0">
            <a:spAutoFit/>
          </a:bodyPr>
          <a:lstStyle/>
          <a:p>
            <a:pPr algn="l"/>
            <a:r>
              <a:rPr lang="en-AU" sz="1800" dirty="0"/>
              <a:t>25-34</a:t>
            </a:r>
          </a:p>
        </p:txBody>
      </p:sp>
      <p:sp>
        <p:nvSpPr>
          <p:cNvPr id="22" name="TextBox 21">
            <a:extLst>
              <a:ext uri="{FF2B5EF4-FFF2-40B4-BE49-F238E27FC236}">
                <a16:creationId xmlns:a16="http://schemas.microsoft.com/office/drawing/2014/main" id="{982C446E-7F33-1646-AD86-49BF72276C2C}"/>
              </a:ext>
            </a:extLst>
          </p:cNvPr>
          <p:cNvSpPr txBox="1"/>
          <p:nvPr/>
        </p:nvSpPr>
        <p:spPr>
          <a:xfrm>
            <a:off x="3293373" y="1110222"/>
            <a:ext cx="774571" cy="369332"/>
          </a:xfrm>
          <a:prstGeom prst="rect">
            <a:avLst/>
          </a:prstGeom>
          <a:noFill/>
        </p:spPr>
        <p:txBody>
          <a:bodyPr wrap="none" rtlCol="0">
            <a:spAutoFit/>
          </a:bodyPr>
          <a:lstStyle/>
          <a:p>
            <a:pPr algn="l"/>
            <a:r>
              <a:rPr lang="en-AU" sz="1800" dirty="0"/>
              <a:t>35-44</a:t>
            </a:r>
          </a:p>
        </p:txBody>
      </p:sp>
      <p:sp>
        <p:nvSpPr>
          <p:cNvPr id="23" name="TextBox 22">
            <a:extLst>
              <a:ext uri="{FF2B5EF4-FFF2-40B4-BE49-F238E27FC236}">
                <a16:creationId xmlns:a16="http://schemas.microsoft.com/office/drawing/2014/main" id="{C7D4E20F-D70F-5D4F-AAA6-71B19AA9935F}"/>
              </a:ext>
            </a:extLst>
          </p:cNvPr>
          <p:cNvSpPr txBox="1"/>
          <p:nvPr/>
        </p:nvSpPr>
        <p:spPr>
          <a:xfrm>
            <a:off x="5381605" y="1110222"/>
            <a:ext cx="774571" cy="369332"/>
          </a:xfrm>
          <a:prstGeom prst="rect">
            <a:avLst/>
          </a:prstGeom>
          <a:noFill/>
        </p:spPr>
        <p:txBody>
          <a:bodyPr wrap="none" rtlCol="0">
            <a:spAutoFit/>
          </a:bodyPr>
          <a:lstStyle/>
          <a:p>
            <a:pPr algn="l"/>
            <a:r>
              <a:rPr lang="en-AU" sz="1800" dirty="0"/>
              <a:t>45-54</a:t>
            </a:r>
          </a:p>
        </p:txBody>
      </p:sp>
      <p:sp>
        <p:nvSpPr>
          <p:cNvPr id="24" name="TextBox 23">
            <a:extLst>
              <a:ext uri="{FF2B5EF4-FFF2-40B4-BE49-F238E27FC236}">
                <a16:creationId xmlns:a16="http://schemas.microsoft.com/office/drawing/2014/main" id="{5F31D627-9D11-664F-8646-ABC331F6CA6D}"/>
              </a:ext>
            </a:extLst>
          </p:cNvPr>
          <p:cNvSpPr txBox="1"/>
          <p:nvPr/>
        </p:nvSpPr>
        <p:spPr>
          <a:xfrm>
            <a:off x="7469837" y="1115452"/>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16329603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2319082772"/>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Diploma and advanced diploma,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FD4097D5-E46A-7E46-A8FF-F18CBADAD239}"/>
              </a:ext>
            </a:extLst>
          </p:cNvPr>
          <p:cNvSpPr txBox="1"/>
          <p:nvPr/>
        </p:nvSpPr>
        <p:spPr>
          <a:xfrm>
            <a:off x="2191621" y="5230574"/>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0" name="TextBox 19">
            <a:extLst>
              <a:ext uri="{FF2B5EF4-FFF2-40B4-BE49-F238E27FC236}">
                <a16:creationId xmlns:a16="http://schemas.microsoft.com/office/drawing/2014/main" id="{EA4FDE9A-EA6A-AD49-99F5-581712AFAEED}"/>
              </a:ext>
            </a:extLst>
          </p:cNvPr>
          <p:cNvSpPr txBox="1"/>
          <p:nvPr/>
        </p:nvSpPr>
        <p:spPr>
          <a:xfrm>
            <a:off x="2191621" y="4990993"/>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5" name="TextBox 24">
            <a:extLst>
              <a:ext uri="{FF2B5EF4-FFF2-40B4-BE49-F238E27FC236}">
                <a16:creationId xmlns:a16="http://schemas.microsoft.com/office/drawing/2014/main" id="{87AFA01C-B6FD-3F4C-B6AC-160D990C3BE8}"/>
              </a:ext>
            </a:extLst>
          </p:cNvPr>
          <p:cNvSpPr txBox="1"/>
          <p:nvPr/>
        </p:nvSpPr>
        <p:spPr>
          <a:xfrm>
            <a:off x="2191621" y="4242997"/>
            <a:ext cx="1152128" cy="332399"/>
          </a:xfrm>
          <a:prstGeom prst="rect">
            <a:avLst/>
          </a:prstGeom>
          <a:noFill/>
        </p:spPr>
        <p:txBody>
          <a:bodyPr wrap="square" lIns="0" tIns="0" rIns="0" bIns="0" rtlCol="0">
            <a:spAutoFit/>
          </a:bodyPr>
          <a:lstStyle/>
          <a:p>
            <a:pPr>
              <a:lnSpc>
                <a:spcPct val="90000"/>
              </a:lnSpc>
            </a:pPr>
            <a:r>
              <a:rPr lang="en-US" sz="1200" dirty="0"/>
              <a:t>Not </a:t>
            </a:r>
          </a:p>
          <a:p>
            <a:pPr>
              <a:lnSpc>
                <a:spcPct val="90000"/>
              </a:lnSpc>
            </a:pPr>
            <a:r>
              <a:rPr lang="en-US" sz="1200" dirty="0"/>
              <a:t>employed</a:t>
            </a:r>
          </a:p>
        </p:txBody>
      </p:sp>
      <p:sp>
        <p:nvSpPr>
          <p:cNvPr id="26" name="TextBox 25">
            <a:extLst>
              <a:ext uri="{FF2B5EF4-FFF2-40B4-BE49-F238E27FC236}">
                <a16:creationId xmlns:a16="http://schemas.microsoft.com/office/drawing/2014/main" id="{67557A45-4C43-D04E-898A-06CED7FB6AC7}"/>
              </a:ext>
            </a:extLst>
          </p:cNvPr>
          <p:cNvSpPr txBox="1"/>
          <p:nvPr/>
        </p:nvSpPr>
        <p:spPr>
          <a:xfrm>
            <a:off x="2191621" y="3341223"/>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7" name="TextBox 26">
            <a:extLst>
              <a:ext uri="{FF2B5EF4-FFF2-40B4-BE49-F238E27FC236}">
                <a16:creationId xmlns:a16="http://schemas.microsoft.com/office/drawing/2014/main" id="{D7635BF8-8612-B84C-BC0A-5F561142A91A}"/>
              </a:ext>
            </a:extLst>
          </p:cNvPr>
          <p:cNvSpPr txBox="1"/>
          <p:nvPr/>
        </p:nvSpPr>
        <p:spPr>
          <a:xfrm>
            <a:off x="2191621" y="5551830"/>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8" name="TextBox 27">
            <a:extLst>
              <a:ext uri="{FF2B5EF4-FFF2-40B4-BE49-F238E27FC236}">
                <a16:creationId xmlns:a16="http://schemas.microsoft.com/office/drawing/2014/main" id="{7ADC0279-D125-BF43-9159-9B0A1E823137}"/>
              </a:ext>
            </a:extLst>
          </p:cNvPr>
          <p:cNvSpPr txBox="1"/>
          <p:nvPr/>
        </p:nvSpPr>
        <p:spPr>
          <a:xfrm>
            <a:off x="2191621" y="5752320"/>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
        <p:nvSpPr>
          <p:cNvPr id="2" name="TextBox 1">
            <a:extLst>
              <a:ext uri="{FF2B5EF4-FFF2-40B4-BE49-F238E27FC236}">
                <a16:creationId xmlns:a16="http://schemas.microsoft.com/office/drawing/2014/main" id="{D0AB65E0-276B-B34F-A38E-54A687E1D1DA}"/>
              </a:ext>
            </a:extLst>
          </p:cNvPr>
          <p:cNvSpPr txBox="1"/>
          <p:nvPr/>
        </p:nvSpPr>
        <p:spPr>
          <a:xfrm>
            <a:off x="611188" y="2973199"/>
            <a:ext cx="6776214" cy="923330"/>
          </a:xfrm>
          <a:prstGeom prst="rect">
            <a:avLst/>
          </a:prstGeom>
          <a:solidFill>
            <a:srgbClr val="FFFF00"/>
          </a:solidFill>
        </p:spPr>
        <p:txBody>
          <a:bodyPr wrap="none" rtlCol="0">
            <a:spAutoFit/>
          </a:bodyPr>
          <a:lstStyle/>
          <a:p>
            <a:pPr algn="l"/>
            <a:r>
              <a:rPr lang="en-AU" sz="1800" dirty="0"/>
              <a:t>Possibly change in classification of professionals in certain jobs. </a:t>
            </a:r>
          </a:p>
          <a:p>
            <a:pPr algn="l"/>
            <a:r>
              <a:rPr lang="en-AU" sz="1800" dirty="0"/>
              <a:t>Will need to do by discipline if use</a:t>
            </a:r>
          </a:p>
          <a:p>
            <a:pPr algn="l"/>
            <a:r>
              <a:rPr lang="en-AU" sz="1800" dirty="0"/>
              <a:t>Could it be the nursing and teaching qualification issue</a:t>
            </a:r>
          </a:p>
        </p:txBody>
      </p:sp>
      <p:sp>
        <p:nvSpPr>
          <p:cNvPr id="22" name="TextBox 21">
            <a:extLst>
              <a:ext uri="{FF2B5EF4-FFF2-40B4-BE49-F238E27FC236}">
                <a16:creationId xmlns:a16="http://schemas.microsoft.com/office/drawing/2014/main" id="{38C5BA34-46D3-9E4A-963F-637B631D80F9}"/>
              </a:ext>
            </a:extLst>
          </p:cNvPr>
          <p:cNvSpPr txBox="1"/>
          <p:nvPr/>
        </p:nvSpPr>
        <p:spPr>
          <a:xfrm>
            <a:off x="1205141" y="1109999"/>
            <a:ext cx="774571" cy="369332"/>
          </a:xfrm>
          <a:prstGeom prst="rect">
            <a:avLst/>
          </a:prstGeom>
          <a:noFill/>
        </p:spPr>
        <p:txBody>
          <a:bodyPr wrap="none" rtlCol="0">
            <a:spAutoFit/>
          </a:bodyPr>
          <a:lstStyle/>
          <a:p>
            <a:pPr algn="l"/>
            <a:r>
              <a:rPr lang="en-AU" sz="1800" dirty="0"/>
              <a:t>25-34</a:t>
            </a:r>
          </a:p>
        </p:txBody>
      </p:sp>
      <p:sp>
        <p:nvSpPr>
          <p:cNvPr id="23" name="TextBox 22">
            <a:extLst>
              <a:ext uri="{FF2B5EF4-FFF2-40B4-BE49-F238E27FC236}">
                <a16:creationId xmlns:a16="http://schemas.microsoft.com/office/drawing/2014/main" id="{D893232D-906E-104D-8353-DCC40974D077}"/>
              </a:ext>
            </a:extLst>
          </p:cNvPr>
          <p:cNvSpPr txBox="1"/>
          <p:nvPr/>
        </p:nvSpPr>
        <p:spPr>
          <a:xfrm>
            <a:off x="3293373" y="1110222"/>
            <a:ext cx="774571" cy="369332"/>
          </a:xfrm>
          <a:prstGeom prst="rect">
            <a:avLst/>
          </a:prstGeom>
          <a:noFill/>
        </p:spPr>
        <p:txBody>
          <a:bodyPr wrap="none" rtlCol="0">
            <a:spAutoFit/>
          </a:bodyPr>
          <a:lstStyle/>
          <a:p>
            <a:pPr algn="l"/>
            <a:r>
              <a:rPr lang="en-AU" sz="1800" dirty="0"/>
              <a:t>35-44</a:t>
            </a:r>
          </a:p>
        </p:txBody>
      </p:sp>
      <p:sp>
        <p:nvSpPr>
          <p:cNvPr id="24" name="TextBox 23">
            <a:extLst>
              <a:ext uri="{FF2B5EF4-FFF2-40B4-BE49-F238E27FC236}">
                <a16:creationId xmlns:a16="http://schemas.microsoft.com/office/drawing/2014/main" id="{56646085-441E-FB48-92F6-FDDDE5C40FD9}"/>
              </a:ext>
            </a:extLst>
          </p:cNvPr>
          <p:cNvSpPr txBox="1"/>
          <p:nvPr/>
        </p:nvSpPr>
        <p:spPr>
          <a:xfrm>
            <a:off x="5381605" y="1110222"/>
            <a:ext cx="774571" cy="369332"/>
          </a:xfrm>
          <a:prstGeom prst="rect">
            <a:avLst/>
          </a:prstGeom>
          <a:noFill/>
        </p:spPr>
        <p:txBody>
          <a:bodyPr wrap="none" rtlCol="0">
            <a:spAutoFit/>
          </a:bodyPr>
          <a:lstStyle/>
          <a:p>
            <a:pPr algn="l"/>
            <a:r>
              <a:rPr lang="en-AU" sz="1800" dirty="0"/>
              <a:t>45-54</a:t>
            </a:r>
          </a:p>
        </p:txBody>
      </p:sp>
      <p:sp>
        <p:nvSpPr>
          <p:cNvPr id="29" name="TextBox 28">
            <a:extLst>
              <a:ext uri="{FF2B5EF4-FFF2-40B4-BE49-F238E27FC236}">
                <a16:creationId xmlns:a16="http://schemas.microsoft.com/office/drawing/2014/main" id="{0D9C2B34-ED1B-F841-B53F-52757059FF43}"/>
              </a:ext>
            </a:extLst>
          </p:cNvPr>
          <p:cNvSpPr txBox="1"/>
          <p:nvPr/>
        </p:nvSpPr>
        <p:spPr>
          <a:xfrm>
            <a:off x="7469837" y="1115452"/>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264945086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444046846"/>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Diploma and advanced diploma,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FD4097D5-E46A-7E46-A8FF-F18CBADAD239}"/>
              </a:ext>
            </a:extLst>
          </p:cNvPr>
          <p:cNvSpPr txBox="1"/>
          <p:nvPr/>
        </p:nvSpPr>
        <p:spPr>
          <a:xfrm>
            <a:off x="2191621" y="5230574"/>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0" name="TextBox 19">
            <a:extLst>
              <a:ext uri="{FF2B5EF4-FFF2-40B4-BE49-F238E27FC236}">
                <a16:creationId xmlns:a16="http://schemas.microsoft.com/office/drawing/2014/main" id="{EA4FDE9A-EA6A-AD49-99F5-581712AFAEED}"/>
              </a:ext>
            </a:extLst>
          </p:cNvPr>
          <p:cNvSpPr txBox="1"/>
          <p:nvPr/>
        </p:nvSpPr>
        <p:spPr>
          <a:xfrm>
            <a:off x="2191621" y="4990993"/>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5" name="TextBox 24">
            <a:extLst>
              <a:ext uri="{FF2B5EF4-FFF2-40B4-BE49-F238E27FC236}">
                <a16:creationId xmlns:a16="http://schemas.microsoft.com/office/drawing/2014/main" id="{87AFA01C-B6FD-3F4C-B6AC-160D990C3BE8}"/>
              </a:ext>
            </a:extLst>
          </p:cNvPr>
          <p:cNvSpPr txBox="1"/>
          <p:nvPr/>
        </p:nvSpPr>
        <p:spPr>
          <a:xfrm>
            <a:off x="2191621" y="4242997"/>
            <a:ext cx="1152128" cy="332399"/>
          </a:xfrm>
          <a:prstGeom prst="rect">
            <a:avLst/>
          </a:prstGeom>
          <a:noFill/>
        </p:spPr>
        <p:txBody>
          <a:bodyPr wrap="square" lIns="0" tIns="0" rIns="0" bIns="0" rtlCol="0">
            <a:spAutoFit/>
          </a:bodyPr>
          <a:lstStyle/>
          <a:p>
            <a:pPr>
              <a:lnSpc>
                <a:spcPct val="90000"/>
              </a:lnSpc>
            </a:pPr>
            <a:r>
              <a:rPr lang="en-US" sz="1200" dirty="0"/>
              <a:t>Not </a:t>
            </a:r>
          </a:p>
          <a:p>
            <a:pPr>
              <a:lnSpc>
                <a:spcPct val="90000"/>
              </a:lnSpc>
            </a:pPr>
            <a:r>
              <a:rPr lang="en-US" sz="1200" dirty="0"/>
              <a:t>employed</a:t>
            </a:r>
          </a:p>
        </p:txBody>
      </p:sp>
      <p:sp>
        <p:nvSpPr>
          <p:cNvPr id="26" name="TextBox 25">
            <a:extLst>
              <a:ext uri="{FF2B5EF4-FFF2-40B4-BE49-F238E27FC236}">
                <a16:creationId xmlns:a16="http://schemas.microsoft.com/office/drawing/2014/main" id="{67557A45-4C43-D04E-898A-06CED7FB6AC7}"/>
              </a:ext>
            </a:extLst>
          </p:cNvPr>
          <p:cNvSpPr txBox="1"/>
          <p:nvPr/>
        </p:nvSpPr>
        <p:spPr>
          <a:xfrm>
            <a:off x="2191621" y="3341223"/>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7" name="TextBox 26">
            <a:extLst>
              <a:ext uri="{FF2B5EF4-FFF2-40B4-BE49-F238E27FC236}">
                <a16:creationId xmlns:a16="http://schemas.microsoft.com/office/drawing/2014/main" id="{D7635BF8-8612-B84C-BC0A-5F561142A91A}"/>
              </a:ext>
            </a:extLst>
          </p:cNvPr>
          <p:cNvSpPr txBox="1"/>
          <p:nvPr/>
        </p:nvSpPr>
        <p:spPr>
          <a:xfrm>
            <a:off x="2191621" y="5551830"/>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8" name="TextBox 27">
            <a:extLst>
              <a:ext uri="{FF2B5EF4-FFF2-40B4-BE49-F238E27FC236}">
                <a16:creationId xmlns:a16="http://schemas.microsoft.com/office/drawing/2014/main" id="{7ADC0279-D125-BF43-9159-9B0A1E823137}"/>
              </a:ext>
            </a:extLst>
          </p:cNvPr>
          <p:cNvSpPr txBox="1"/>
          <p:nvPr/>
        </p:nvSpPr>
        <p:spPr>
          <a:xfrm>
            <a:off x="2191621" y="5752320"/>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
        <p:nvSpPr>
          <p:cNvPr id="21" name="TextBox 20">
            <a:extLst>
              <a:ext uri="{FF2B5EF4-FFF2-40B4-BE49-F238E27FC236}">
                <a16:creationId xmlns:a16="http://schemas.microsoft.com/office/drawing/2014/main" id="{9D31AE7D-962C-B143-A493-FEFAE537EB70}"/>
              </a:ext>
            </a:extLst>
          </p:cNvPr>
          <p:cNvSpPr txBox="1"/>
          <p:nvPr/>
        </p:nvSpPr>
        <p:spPr>
          <a:xfrm>
            <a:off x="1205141" y="1109999"/>
            <a:ext cx="774571" cy="369332"/>
          </a:xfrm>
          <a:prstGeom prst="rect">
            <a:avLst/>
          </a:prstGeom>
          <a:noFill/>
        </p:spPr>
        <p:txBody>
          <a:bodyPr wrap="none" rtlCol="0">
            <a:spAutoFit/>
          </a:bodyPr>
          <a:lstStyle/>
          <a:p>
            <a:pPr algn="l"/>
            <a:r>
              <a:rPr lang="en-AU" sz="1800" dirty="0"/>
              <a:t>25-34</a:t>
            </a:r>
          </a:p>
        </p:txBody>
      </p:sp>
      <p:sp>
        <p:nvSpPr>
          <p:cNvPr id="22" name="TextBox 21">
            <a:extLst>
              <a:ext uri="{FF2B5EF4-FFF2-40B4-BE49-F238E27FC236}">
                <a16:creationId xmlns:a16="http://schemas.microsoft.com/office/drawing/2014/main" id="{B8A32955-D412-2E47-A031-3974FD02CA74}"/>
              </a:ext>
            </a:extLst>
          </p:cNvPr>
          <p:cNvSpPr txBox="1"/>
          <p:nvPr/>
        </p:nvSpPr>
        <p:spPr>
          <a:xfrm>
            <a:off x="3293373" y="1110222"/>
            <a:ext cx="774571" cy="369332"/>
          </a:xfrm>
          <a:prstGeom prst="rect">
            <a:avLst/>
          </a:prstGeom>
          <a:noFill/>
        </p:spPr>
        <p:txBody>
          <a:bodyPr wrap="none" rtlCol="0">
            <a:spAutoFit/>
          </a:bodyPr>
          <a:lstStyle/>
          <a:p>
            <a:pPr algn="l"/>
            <a:r>
              <a:rPr lang="en-AU" sz="1800" dirty="0"/>
              <a:t>35-44</a:t>
            </a:r>
          </a:p>
        </p:txBody>
      </p:sp>
      <p:sp>
        <p:nvSpPr>
          <p:cNvPr id="23" name="TextBox 22">
            <a:extLst>
              <a:ext uri="{FF2B5EF4-FFF2-40B4-BE49-F238E27FC236}">
                <a16:creationId xmlns:a16="http://schemas.microsoft.com/office/drawing/2014/main" id="{C7DA66C8-77BB-5049-87F9-3ECD0C492933}"/>
              </a:ext>
            </a:extLst>
          </p:cNvPr>
          <p:cNvSpPr txBox="1"/>
          <p:nvPr/>
        </p:nvSpPr>
        <p:spPr>
          <a:xfrm>
            <a:off x="5381605" y="1110222"/>
            <a:ext cx="774571" cy="369332"/>
          </a:xfrm>
          <a:prstGeom prst="rect">
            <a:avLst/>
          </a:prstGeom>
          <a:noFill/>
        </p:spPr>
        <p:txBody>
          <a:bodyPr wrap="none" rtlCol="0">
            <a:spAutoFit/>
          </a:bodyPr>
          <a:lstStyle/>
          <a:p>
            <a:pPr algn="l"/>
            <a:r>
              <a:rPr lang="en-AU" sz="1800" dirty="0"/>
              <a:t>45-54</a:t>
            </a:r>
          </a:p>
        </p:txBody>
      </p:sp>
      <p:sp>
        <p:nvSpPr>
          <p:cNvPr id="24" name="TextBox 23">
            <a:extLst>
              <a:ext uri="{FF2B5EF4-FFF2-40B4-BE49-F238E27FC236}">
                <a16:creationId xmlns:a16="http://schemas.microsoft.com/office/drawing/2014/main" id="{ADA7A5EE-A63E-0445-828F-84280CEF70E9}"/>
              </a:ext>
            </a:extLst>
          </p:cNvPr>
          <p:cNvSpPr txBox="1"/>
          <p:nvPr/>
        </p:nvSpPr>
        <p:spPr>
          <a:xfrm>
            <a:off x="7469837" y="1115452"/>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296046861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310276634"/>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Bachelor,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FD4097D5-E46A-7E46-A8FF-F18CBADAD239}"/>
              </a:ext>
            </a:extLst>
          </p:cNvPr>
          <p:cNvSpPr txBox="1"/>
          <p:nvPr/>
        </p:nvSpPr>
        <p:spPr>
          <a:xfrm>
            <a:off x="2195736" y="5373216"/>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0" name="TextBox 19">
            <a:extLst>
              <a:ext uri="{FF2B5EF4-FFF2-40B4-BE49-F238E27FC236}">
                <a16:creationId xmlns:a16="http://schemas.microsoft.com/office/drawing/2014/main" id="{EA4FDE9A-EA6A-AD49-99F5-581712AFAEED}"/>
              </a:ext>
            </a:extLst>
          </p:cNvPr>
          <p:cNvSpPr txBox="1"/>
          <p:nvPr/>
        </p:nvSpPr>
        <p:spPr>
          <a:xfrm>
            <a:off x="2191621" y="2924944"/>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5" name="TextBox 24">
            <a:extLst>
              <a:ext uri="{FF2B5EF4-FFF2-40B4-BE49-F238E27FC236}">
                <a16:creationId xmlns:a16="http://schemas.microsoft.com/office/drawing/2014/main" id="{87AFA01C-B6FD-3F4C-B6AC-160D990C3BE8}"/>
              </a:ext>
            </a:extLst>
          </p:cNvPr>
          <p:cNvSpPr txBox="1"/>
          <p:nvPr/>
        </p:nvSpPr>
        <p:spPr>
          <a:xfrm>
            <a:off x="2191621" y="4968809"/>
            <a:ext cx="1152128" cy="332399"/>
          </a:xfrm>
          <a:prstGeom prst="rect">
            <a:avLst/>
          </a:prstGeom>
          <a:noFill/>
        </p:spPr>
        <p:txBody>
          <a:bodyPr wrap="square" lIns="0" tIns="0" rIns="0" bIns="0" rtlCol="0">
            <a:spAutoFit/>
          </a:bodyPr>
          <a:lstStyle/>
          <a:p>
            <a:pPr>
              <a:lnSpc>
                <a:spcPct val="90000"/>
              </a:lnSpc>
            </a:pPr>
            <a:r>
              <a:rPr lang="en-US" sz="1200" dirty="0"/>
              <a:t>Not </a:t>
            </a:r>
          </a:p>
          <a:p>
            <a:pPr>
              <a:lnSpc>
                <a:spcPct val="90000"/>
              </a:lnSpc>
            </a:pPr>
            <a:r>
              <a:rPr lang="en-US" sz="1200" dirty="0"/>
              <a:t>employed</a:t>
            </a:r>
          </a:p>
        </p:txBody>
      </p:sp>
      <p:sp>
        <p:nvSpPr>
          <p:cNvPr id="26" name="TextBox 25">
            <a:extLst>
              <a:ext uri="{FF2B5EF4-FFF2-40B4-BE49-F238E27FC236}">
                <a16:creationId xmlns:a16="http://schemas.microsoft.com/office/drawing/2014/main" id="{67557A45-4C43-D04E-898A-06CED7FB6AC7}"/>
              </a:ext>
            </a:extLst>
          </p:cNvPr>
          <p:cNvSpPr txBox="1"/>
          <p:nvPr/>
        </p:nvSpPr>
        <p:spPr>
          <a:xfrm>
            <a:off x="2191621" y="4581128"/>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7" name="TextBox 26">
            <a:extLst>
              <a:ext uri="{FF2B5EF4-FFF2-40B4-BE49-F238E27FC236}">
                <a16:creationId xmlns:a16="http://schemas.microsoft.com/office/drawing/2014/main" id="{D7635BF8-8612-B84C-BC0A-5F561142A91A}"/>
              </a:ext>
            </a:extLst>
          </p:cNvPr>
          <p:cNvSpPr txBox="1"/>
          <p:nvPr/>
        </p:nvSpPr>
        <p:spPr>
          <a:xfrm>
            <a:off x="2191621" y="5783081"/>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8" name="TextBox 27">
            <a:extLst>
              <a:ext uri="{FF2B5EF4-FFF2-40B4-BE49-F238E27FC236}">
                <a16:creationId xmlns:a16="http://schemas.microsoft.com/office/drawing/2014/main" id="{7ADC0279-D125-BF43-9159-9B0A1E823137}"/>
              </a:ext>
            </a:extLst>
          </p:cNvPr>
          <p:cNvSpPr txBox="1"/>
          <p:nvPr/>
        </p:nvSpPr>
        <p:spPr>
          <a:xfrm>
            <a:off x="2191621" y="5589240"/>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
        <p:nvSpPr>
          <p:cNvPr id="21" name="TextBox 20">
            <a:extLst>
              <a:ext uri="{FF2B5EF4-FFF2-40B4-BE49-F238E27FC236}">
                <a16:creationId xmlns:a16="http://schemas.microsoft.com/office/drawing/2014/main" id="{AD37B283-08DE-0649-9C7A-3A33ACFA5168}"/>
              </a:ext>
            </a:extLst>
          </p:cNvPr>
          <p:cNvSpPr txBox="1"/>
          <p:nvPr/>
        </p:nvSpPr>
        <p:spPr>
          <a:xfrm>
            <a:off x="1205141" y="1109999"/>
            <a:ext cx="774571" cy="369332"/>
          </a:xfrm>
          <a:prstGeom prst="rect">
            <a:avLst/>
          </a:prstGeom>
          <a:noFill/>
        </p:spPr>
        <p:txBody>
          <a:bodyPr wrap="none" rtlCol="0">
            <a:spAutoFit/>
          </a:bodyPr>
          <a:lstStyle/>
          <a:p>
            <a:pPr algn="l"/>
            <a:r>
              <a:rPr lang="en-AU" sz="1800" dirty="0"/>
              <a:t>25-34</a:t>
            </a:r>
          </a:p>
        </p:txBody>
      </p:sp>
      <p:sp>
        <p:nvSpPr>
          <p:cNvPr id="22" name="TextBox 21">
            <a:extLst>
              <a:ext uri="{FF2B5EF4-FFF2-40B4-BE49-F238E27FC236}">
                <a16:creationId xmlns:a16="http://schemas.microsoft.com/office/drawing/2014/main" id="{9611DCF2-0CD4-BB43-A956-2C3E316D70C0}"/>
              </a:ext>
            </a:extLst>
          </p:cNvPr>
          <p:cNvSpPr txBox="1"/>
          <p:nvPr/>
        </p:nvSpPr>
        <p:spPr>
          <a:xfrm>
            <a:off x="3293373" y="1110222"/>
            <a:ext cx="774571" cy="369332"/>
          </a:xfrm>
          <a:prstGeom prst="rect">
            <a:avLst/>
          </a:prstGeom>
          <a:noFill/>
        </p:spPr>
        <p:txBody>
          <a:bodyPr wrap="none" rtlCol="0">
            <a:spAutoFit/>
          </a:bodyPr>
          <a:lstStyle/>
          <a:p>
            <a:pPr algn="l"/>
            <a:r>
              <a:rPr lang="en-AU" sz="1800" dirty="0"/>
              <a:t>35-44</a:t>
            </a:r>
          </a:p>
        </p:txBody>
      </p:sp>
      <p:sp>
        <p:nvSpPr>
          <p:cNvPr id="23" name="TextBox 22">
            <a:extLst>
              <a:ext uri="{FF2B5EF4-FFF2-40B4-BE49-F238E27FC236}">
                <a16:creationId xmlns:a16="http://schemas.microsoft.com/office/drawing/2014/main" id="{3E3CC674-0E23-7B4D-BAE9-69FAF63A57FC}"/>
              </a:ext>
            </a:extLst>
          </p:cNvPr>
          <p:cNvSpPr txBox="1"/>
          <p:nvPr/>
        </p:nvSpPr>
        <p:spPr>
          <a:xfrm>
            <a:off x="5381605" y="1110222"/>
            <a:ext cx="774571" cy="369332"/>
          </a:xfrm>
          <a:prstGeom prst="rect">
            <a:avLst/>
          </a:prstGeom>
          <a:noFill/>
        </p:spPr>
        <p:txBody>
          <a:bodyPr wrap="none" rtlCol="0">
            <a:spAutoFit/>
          </a:bodyPr>
          <a:lstStyle/>
          <a:p>
            <a:pPr algn="l"/>
            <a:r>
              <a:rPr lang="en-AU" sz="1800" dirty="0"/>
              <a:t>45-54</a:t>
            </a:r>
          </a:p>
        </p:txBody>
      </p:sp>
      <p:sp>
        <p:nvSpPr>
          <p:cNvPr id="24" name="TextBox 23">
            <a:extLst>
              <a:ext uri="{FF2B5EF4-FFF2-40B4-BE49-F238E27FC236}">
                <a16:creationId xmlns:a16="http://schemas.microsoft.com/office/drawing/2014/main" id="{AED046A5-098F-A14D-B1DA-309A724FE0AB}"/>
              </a:ext>
            </a:extLst>
          </p:cNvPr>
          <p:cNvSpPr txBox="1"/>
          <p:nvPr/>
        </p:nvSpPr>
        <p:spPr>
          <a:xfrm>
            <a:off x="7469837" y="1115452"/>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20349544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230742349"/>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Bachelor,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7" name="TextBox 36">
            <a:extLst>
              <a:ext uri="{FF2B5EF4-FFF2-40B4-BE49-F238E27FC236}">
                <a16:creationId xmlns:a16="http://schemas.microsoft.com/office/drawing/2014/main" id="{D985A5E5-0D90-1544-825E-C00DCE95A2FF}"/>
              </a:ext>
            </a:extLst>
          </p:cNvPr>
          <p:cNvSpPr txBox="1"/>
          <p:nvPr/>
        </p:nvSpPr>
        <p:spPr>
          <a:xfrm>
            <a:off x="1205141" y="1109999"/>
            <a:ext cx="774571" cy="369332"/>
          </a:xfrm>
          <a:prstGeom prst="rect">
            <a:avLst/>
          </a:prstGeom>
          <a:noFill/>
        </p:spPr>
        <p:txBody>
          <a:bodyPr wrap="none" rtlCol="0">
            <a:spAutoFit/>
          </a:bodyPr>
          <a:lstStyle/>
          <a:p>
            <a:pPr algn="l"/>
            <a:r>
              <a:rPr lang="en-AU" sz="1800" dirty="0"/>
              <a:t>25-34</a:t>
            </a:r>
          </a:p>
        </p:txBody>
      </p:sp>
      <p:sp>
        <p:nvSpPr>
          <p:cNvPr id="38" name="TextBox 37">
            <a:extLst>
              <a:ext uri="{FF2B5EF4-FFF2-40B4-BE49-F238E27FC236}">
                <a16:creationId xmlns:a16="http://schemas.microsoft.com/office/drawing/2014/main" id="{97A47156-FC53-4A46-8F7E-314D11323E4B}"/>
              </a:ext>
            </a:extLst>
          </p:cNvPr>
          <p:cNvSpPr txBox="1"/>
          <p:nvPr/>
        </p:nvSpPr>
        <p:spPr>
          <a:xfrm>
            <a:off x="3293373" y="1110222"/>
            <a:ext cx="774571" cy="369332"/>
          </a:xfrm>
          <a:prstGeom prst="rect">
            <a:avLst/>
          </a:prstGeom>
          <a:noFill/>
        </p:spPr>
        <p:txBody>
          <a:bodyPr wrap="none" rtlCol="0">
            <a:spAutoFit/>
          </a:bodyPr>
          <a:lstStyle/>
          <a:p>
            <a:pPr algn="l"/>
            <a:r>
              <a:rPr lang="en-AU" sz="1800" dirty="0"/>
              <a:t>35-44</a:t>
            </a:r>
          </a:p>
        </p:txBody>
      </p:sp>
      <p:sp>
        <p:nvSpPr>
          <p:cNvPr id="39" name="TextBox 38">
            <a:extLst>
              <a:ext uri="{FF2B5EF4-FFF2-40B4-BE49-F238E27FC236}">
                <a16:creationId xmlns:a16="http://schemas.microsoft.com/office/drawing/2014/main" id="{3B667EE3-F805-D24E-8776-6E431BB6DB94}"/>
              </a:ext>
            </a:extLst>
          </p:cNvPr>
          <p:cNvSpPr txBox="1"/>
          <p:nvPr/>
        </p:nvSpPr>
        <p:spPr>
          <a:xfrm>
            <a:off x="5381605" y="1110222"/>
            <a:ext cx="774571" cy="369332"/>
          </a:xfrm>
          <a:prstGeom prst="rect">
            <a:avLst/>
          </a:prstGeom>
          <a:noFill/>
        </p:spPr>
        <p:txBody>
          <a:bodyPr wrap="none" rtlCol="0">
            <a:spAutoFit/>
          </a:bodyPr>
          <a:lstStyle/>
          <a:p>
            <a:pPr algn="l"/>
            <a:r>
              <a:rPr lang="en-AU" sz="1800" dirty="0"/>
              <a:t>45-54</a:t>
            </a:r>
          </a:p>
        </p:txBody>
      </p:sp>
      <p:sp>
        <p:nvSpPr>
          <p:cNvPr id="40" name="TextBox 39">
            <a:extLst>
              <a:ext uri="{FF2B5EF4-FFF2-40B4-BE49-F238E27FC236}">
                <a16:creationId xmlns:a16="http://schemas.microsoft.com/office/drawing/2014/main" id="{41508D09-8683-804B-9DA2-46FCA2AF4225}"/>
              </a:ext>
            </a:extLst>
          </p:cNvPr>
          <p:cNvSpPr txBox="1"/>
          <p:nvPr/>
        </p:nvSpPr>
        <p:spPr>
          <a:xfrm>
            <a:off x="7469837" y="1115452"/>
            <a:ext cx="774571" cy="369332"/>
          </a:xfrm>
          <a:prstGeom prst="rect">
            <a:avLst/>
          </a:prstGeom>
          <a:noFill/>
        </p:spPr>
        <p:txBody>
          <a:bodyPr wrap="none" rtlCol="0">
            <a:spAutoFit/>
          </a:bodyPr>
          <a:lstStyle/>
          <a:p>
            <a:pPr algn="l"/>
            <a:r>
              <a:rPr lang="en-AU" sz="1800" dirty="0"/>
              <a:t>55-64</a:t>
            </a:r>
          </a:p>
        </p:txBody>
      </p:sp>
      <p:sp>
        <p:nvSpPr>
          <p:cNvPr id="19" name="TextBox 18">
            <a:extLst>
              <a:ext uri="{FF2B5EF4-FFF2-40B4-BE49-F238E27FC236}">
                <a16:creationId xmlns:a16="http://schemas.microsoft.com/office/drawing/2014/main" id="{FD4097D5-E46A-7E46-A8FF-F18CBADAD239}"/>
              </a:ext>
            </a:extLst>
          </p:cNvPr>
          <p:cNvSpPr txBox="1"/>
          <p:nvPr/>
        </p:nvSpPr>
        <p:spPr>
          <a:xfrm>
            <a:off x="2195736" y="5013176"/>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0" name="TextBox 19">
            <a:extLst>
              <a:ext uri="{FF2B5EF4-FFF2-40B4-BE49-F238E27FC236}">
                <a16:creationId xmlns:a16="http://schemas.microsoft.com/office/drawing/2014/main" id="{EA4FDE9A-EA6A-AD49-99F5-581712AFAEED}"/>
              </a:ext>
            </a:extLst>
          </p:cNvPr>
          <p:cNvSpPr txBox="1"/>
          <p:nvPr/>
        </p:nvSpPr>
        <p:spPr>
          <a:xfrm>
            <a:off x="2176549" y="2110427"/>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5" name="TextBox 24">
            <a:extLst>
              <a:ext uri="{FF2B5EF4-FFF2-40B4-BE49-F238E27FC236}">
                <a16:creationId xmlns:a16="http://schemas.microsoft.com/office/drawing/2014/main" id="{87AFA01C-B6FD-3F4C-B6AC-160D990C3BE8}"/>
              </a:ext>
            </a:extLst>
          </p:cNvPr>
          <p:cNvSpPr txBox="1"/>
          <p:nvPr/>
        </p:nvSpPr>
        <p:spPr>
          <a:xfrm>
            <a:off x="2191621" y="5229200"/>
            <a:ext cx="1152128" cy="332399"/>
          </a:xfrm>
          <a:prstGeom prst="rect">
            <a:avLst/>
          </a:prstGeom>
          <a:noFill/>
        </p:spPr>
        <p:txBody>
          <a:bodyPr wrap="square" lIns="0" tIns="0" rIns="0" bIns="0" rtlCol="0">
            <a:spAutoFit/>
          </a:bodyPr>
          <a:lstStyle/>
          <a:p>
            <a:pPr>
              <a:lnSpc>
                <a:spcPct val="90000"/>
              </a:lnSpc>
            </a:pPr>
            <a:r>
              <a:rPr lang="en-US" sz="1200" dirty="0"/>
              <a:t>Not </a:t>
            </a:r>
          </a:p>
          <a:p>
            <a:pPr>
              <a:lnSpc>
                <a:spcPct val="90000"/>
              </a:lnSpc>
            </a:pPr>
            <a:r>
              <a:rPr lang="en-US" sz="1200" dirty="0"/>
              <a:t>employed</a:t>
            </a:r>
          </a:p>
        </p:txBody>
      </p:sp>
      <p:sp>
        <p:nvSpPr>
          <p:cNvPr id="26" name="TextBox 25">
            <a:extLst>
              <a:ext uri="{FF2B5EF4-FFF2-40B4-BE49-F238E27FC236}">
                <a16:creationId xmlns:a16="http://schemas.microsoft.com/office/drawing/2014/main" id="{67557A45-4C43-D04E-898A-06CED7FB6AC7}"/>
              </a:ext>
            </a:extLst>
          </p:cNvPr>
          <p:cNvSpPr txBox="1"/>
          <p:nvPr/>
        </p:nvSpPr>
        <p:spPr>
          <a:xfrm>
            <a:off x="2191621" y="4608769"/>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7" name="TextBox 26">
            <a:extLst>
              <a:ext uri="{FF2B5EF4-FFF2-40B4-BE49-F238E27FC236}">
                <a16:creationId xmlns:a16="http://schemas.microsoft.com/office/drawing/2014/main" id="{D7635BF8-8612-B84C-BC0A-5F561142A91A}"/>
              </a:ext>
            </a:extLst>
          </p:cNvPr>
          <p:cNvSpPr txBox="1"/>
          <p:nvPr/>
        </p:nvSpPr>
        <p:spPr>
          <a:xfrm>
            <a:off x="2191621" y="5786200"/>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8" name="TextBox 27">
            <a:extLst>
              <a:ext uri="{FF2B5EF4-FFF2-40B4-BE49-F238E27FC236}">
                <a16:creationId xmlns:a16="http://schemas.microsoft.com/office/drawing/2014/main" id="{7ADC0279-D125-BF43-9159-9B0A1E823137}"/>
              </a:ext>
            </a:extLst>
          </p:cNvPr>
          <p:cNvSpPr txBox="1"/>
          <p:nvPr/>
        </p:nvSpPr>
        <p:spPr>
          <a:xfrm>
            <a:off x="2191621" y="5589240"/>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Tree>
    <p:extLst>
      <p:ext uri="{BB962C8B-B14F-4D97-AF65-F5344CB8AC3E}">
        <p14:creationId xmlns:p14="http://schemas.microsoft.com/office/powerpoint/2010/main" val="2866359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7644D-106F-0A45-A946-0A7B421A767F}"/>
              </a:ext>
            </a:extLst>
          </p:cNvPr>
          <p:cNvSpPr>
            <a:spLocks noGrp="1"/>
          </p:cNvSpPr>
          <p:nvPr>
            <p:ph type="title"/>
          </p:nvPr>
        </p:nvSpPr>
        <p:spPr>
          <a:xfrm>
            <a:off x="647700" y="518119"/>
            <a:ext cx="6381750" cy="276999"/>
          </a:xfrm>
        </p:spPr>
        <p:txBody>
          <a:bodyPr/>
          <a:lstStyle/>
          <a:p>
            <a:r>
              <a:rPr lang="en-AU" dirty="0"/>
              <a:t>A similar story for net lifetime income</a:t>
            </a:r>
          </a:p>
        </p:txBody>
      </p:sp>
      <p:sp>
        <p:nvSpPr>
          <p:cNvPr id="3" name="Text Placeholder 2">
            <a:extLst>
              <a:ext uri="{FF2B5EF4-FFF2-40B4-BE49-F238E27FC236}">
                <a16:creationId xmlns:a16="http://schemas.microsoft.com/office/drawing/2014/main" id="{0290F734-BF36-284B-838C-DC45347CA813}"/>
              </a:ext>
            </a:extLst>
          </p:cNvPr>
          <p:cNvSpPr>
            <a:spLocks noGrp="1"/>
          </p:cNvSpPr>
          <p:nvPr>
            <p:ph type="body" sz="quarter" idx="10"/>
          </p:nvPr>
        </p:nvSpPr>
        <p:spPr/>
        <p:txBody>
          <a:bodyPr/>
          <a:lstStyle/>
          <a:p>
            <a:r>
              <a:rPr lang="en-AU" dirty="0"/>
              <a:t>Net lifetime income of the median person, $2016 million</a:t>
            </a:r>
          </a:p>
        </p:txBody>
      </p:sp>
      <p:sp>
        <p:nvSpPr>
          <p:cNvPr id="4" name="Text Placeholder 3">
            <a:extLst>
              <a:ext uri="{FF2B5EF4-FFF2-40B4-BE49-F238E27FC236}">
                <a16:creationId xmlns:a16="http://schemas.microsoft.com/office/drawing/2014/main" id="{B3B7741F-8C4D-D449-AB58-4CC775DFA356}"/>
              </a:ext>
            </a:extLst>
          </p:cNvPr>
          <p:cNvSpPr>
            <a:spLocks noGrp="1"/>
          </p:cNvSpPr>
          <p:nvPr>
            <p:ph type="body" sz="quarter" idx="11"/>
          </p:nvPr>
        </p:nvSpPr>
        <p:spPr>
          <a:xfrm>
            <a:off x="647699" y="6544780"/>
            <a:ext cx="7681653" cy="307777"/>
          </a:xfrm>
        </p:spPr>
        <p:txBody>
          <a:bodyPr/>
          <a:lstStyle/>
          <a:p>
            <a:endParaRPr lang="en-AU"/>
          </a:p>
        </p:txBody>
      </p:sp>
      <p:graphicFrame>
        <p:nvGraphicFramePr>
          <p:cNvPr id="15" name="Chart Placeholder 14">
            <a:extLst>
              <a:ext uri="{FF2B5EF4-FFF2-40B4-BE49-F238E27FC236}">
                <a16:creationId xmlns:a16="http://schemas.microsoft.com/office/drawing/2014/main" id="{3FA6A017-13EC-DF4E-8E75-D5E7989318E6}"/>
              </a:ext>
            </a:extLst>
          </p:cNvPr>
          <p:cNvGraphicFramePr>
            <a:graphicFrameLocks noGrp="1"/>
          </p:cNvGraphicFramePr>
          <p:nvPr>
            <p:ph type="chart" sz="quarter" idx="12"/>
            <p:extLst>
              <p:ext uri="{D42A27DB-BD31-4B8C-83A1-F6EECF244321}">
                <p14:modId xmlns:p14="http://schemas.microsoft.com/office/powerpoint/2010/main" val="2639721264"/>
              </p:ext>
            </p:extLst>
          </p:nvPr>
        </p:nvGraphicFramePr>
        <p:xfrm>
          <a:off x="557213" y="1169987"/>
          <a:ext cx="8172450" cy="4972127"/>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D61FAC90-DC6A-804A-BEBF-ABA7CEBECB28}"/>
              </a:ext>
            </a:extLst>
          </p:cNvPr>
          <p:cNvSpPr txBox="1"/>
          <p:nvPr/>
        </p:nvSpPr>
        <p:spPr>
          <a:xfrm>
            <a:off x="2339752" y="6228020"/>
            <a:ext cx="1014060" cy="369332"/>
          </a:xfrm>
          <a:prstGeom prst="rect">
            <a:avLst/>
          </a:prstGeom>
          <a:noFill/>
        </p:spPr>
        <p:txBody>
          <a:bodyPr wrap="none" rtlCol="0">
            <a:spAutoFit/>
          </a:bodyPr>
          <a:lstStyle/>
          <a:p>
            <a:r>
              <a:rPr lang="en-AU" sz="1800" b="1" dirty="0"/>
              <a:t>Women</a:t>
            </a:r>
          </a:p>
        </p:txBody>
      </p:sp>
      <p:sp>
        <p:nvSpPr>
          <p:cNvPr id="11" name="TextBox 10">
            <a:extLst>
              <a:ext uri="{FF2B5EF4-FFF2-40B4-BE49-F238E27FC236}">
                <a16:creationId xmlns:a16="http://schemas.microsoft.com/office/drawing/2014/main" id="{A4680C70-3ABF-F24F-A458-3CC36F8E093B}"/>
              </a:ext>
            </a:extLst>
          </p:cNvPr>
          <p:cNvSpPr txBox="1"/>
          <p:nvPr/>
        </p:nvSpPr>
        <p:spPr>
          <a:xfrm>
            <a:off x="6373941" y="6228020"/>
            <a:ext cx="646331" cy="369332"/>
          </a:xfrm>
          <a:prstGeom prst="rect">
            <a:avLst/>
          </a:prstGeom>
          <a:noFill/>
        </p:spPr>
        <p:txBody>
          <a:bodyPr wrap="none" rtlCol="0">
            <a:spAutoFit/>
          </a:bodyPr>
          <a:lstStyle/>
          <a:p>
            <a:r>
              <a:rPr lang="en-AU" sz="1800" b="1" dirty="0"/>
              <a:t>Men</a:t>
            </a:r>
          </a:p>
        </p:txBody>
      </p:sp>
      <p:sp>
        <p:nvSpPr>
          <p:cNvPr id="12" name="Left Bracket 11">
            <a:extLst>
              <a:ext uri="{FF2B5EF4-FFF2-40B4-BE49-F238E27FC236}">
                <a16:creationId xmlns:a16="http://schemas.microsoft.com/office/drawing/2014/main" id="{6AB1D566-8D57-EB42-988C-21E78A6E9C3F}"/>
              </a:ext>
            </a:extLst>
          </p:cNvPr>
          <p:cNvSpPr/>
          <p:nvPr/>
        </p:nvSpPr>
        <p:spPr bwMode="auto">
          <a:xfrm rot="16200000">
            <a:off x="6660232" y="4485933"/>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3" name="Left Bracket 12">
            <a:extLst>
              <a:ext uri="{FF2B5EF4-FFF2-40B4-BE49-F238E27FC236}">
                <a16:creationId xmlns:a16="http://schemas.microsoft.com/office/drawing/2014/main" id="{FEBBE638-C523-FF48-A07D-290BAC6EE4C1}"/>
              </a:ext>
            </a:extLst>
          </p:cNvPr>
          <p:cNvSpPr/>
          <p:nvPr/>
        </p:nvSpPr>
        <p:spPr bwMode="auto">
          <a:xfrm rot="16200000">
            <a:off x="2853445" y="4479755"/>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22" name="TextBox 21">
            <a:extLst>
              <a:ext uri="{FF2B5EF4-FFF2-40B4-BE49-F238E27FC236}">
                <a16:creationId xmlns:a16="http://schemas.microsoft.com/office/drawing/2014/main" id="{FF60665D-421B-5148-BEA2-D6F2A59DB6B3}"/>
              </a:ext>
            </a:extLst>
          </p:cNvPr>
          <p:cNvSpPr txBox="1"/>
          <p:nvPr/>
        </p:nvSpPr>
        <p:spPr>
          <a:xfrm>
            <a:off x="971330" y="1263203"/>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3" name="TextBox 22">
            <a:extLst>
              <a:ext uri="{FF2B5EF4-FFF2-40B4-BE49-F238E27FC236}">
                <a16:creationId xmlns:a16="http://schemas.microsoft.com/office/drawing/2014/main" id="{7728E78C-91C5-3648-88A8-9CBC4511A306}"/>
              </a:ext>
            </a:extLst>
          </p:cNvPr>
          <p:cNvSpPr txBox="1"/>
          <p:nvPr/>
        </p:nvSpPr>
        <p:spPr>
          <a:xfrm>
            <a:off x="1533717" y="1263203"/>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4" name="TextBox 23">
            <a:extLst>
              <a:ext uri="{FF2B5EF4-FFF2-40B4-BE49-F238E27FC236}">
                <a16:creationId xmlns:a16="http://schemas.microsoft.com/office/drawing/2014/main" id="{A9D9DC5E-F61C-334C-9970-928452F6F2A6}"/>
              </a:ext>
            </a:extLst>
          </p:cNvPr>
          <p:cNvSpPr txBox="1"/>
          <p:nvPr/>
        </p:nvSpPr>
        <p:spPr>
          <a:xfrm>
            <a:off x="2083344" y="1263203"/>
            <a:ext cx="697627" cy="369332"/>
          </a:xfrm>
          <a:prstGeom prst="rect">
            <a:avLst/>
          </a:prstGeom>
          <a:noFill/>
        </p:spPr>
        <p:txBody>
          <a:bodyPr wrap="none" rtlCol="0">
            <a:spAutoFit/>
          </a:bodyPr>
          <a:lstStyle/>
          <a:p>
            <a:pPr algn="l"/>
            <a:r>
              <a:rPr lang="en-AU" sz="1800" b="1" dirty="0">
                <a:solidFill>
                  <a:schemeClr val="tx2"/>
                </a:solidFill>
              </a:rPr>
              <a:t>2016</a:t>
            </a:r>
          </a:p>
        </p:txBody>
      </p:sp>
      <p:sp>
        <p:nvSpPr>
          <p:cNvPr id="27" name="U-Turn Arrow 26">
            <a:extLst>
              <a:ext uri="{FF2B5EF4-FFF2-40B4-BE49-F238E27FC236}">
                <a16:creationId xmlns:a16="http://schemas.microsoft.com/office/drawing/2014/main" id="{E3913A68-EBFE-C046-A048-A7B5ACB6498A}"/>
              </a:ext>
            </a:extLst>
          </p:cNvPr>
          <p:cNvSpPr/>
          <p:nvPr/>
        </p:nvSpPr>
        <p:spPr bwMode="auto">
          <a:xfrm>
            <a:off x="3275856" y="2507572"/>
            <a:ext cx="1163355" cy="550097"/>
          </a:xfrm>
          <a:prstGeom prst="uturnArrow">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5" name="TextBox 4">
            <a:extLst>
              <a:ext uri="{FF2B5EF4-FFF2-40B4-BE49-F238E27FC236}">
                <a16:creationId xmlns:a16="http://schemas.microsoft.com/office/drawing/2014/main" id="{18DDE5DD-300E-1649-A146-6B4A11908910}"/>
              </a:ext>
            </a:extLst>
          </p:cNvPr>
          <p:cNvSpPr txBox="1"/>
          <p:nvPr/>
        </p:nvSpPr>
        <p:spPr>
          <a:xfrm>
            <a:off x="3503107" y="2395420"/>
            <a:ext cx="563795" cy="307777"/>
          </a:xfrm>
          <a:prstGeom prst="rect">
            <a:avLst/>
          </a:prstGeom>
          <a:solidFill>
            <a:schemeClr val="bg1"/>
          </a:solidFill>
          <a:ln>
            <a:solidFill>
              <a:schemeClr val="tx1"/>
            </a:solidFill>
          </a:ln>
        </p:spPr>
        <p:txBody>
          <a:bodyPr wrap="square" rtlCol="0">
            <a:spAutoFit/>
          </a:bodyPr>
          <a:lstStyle/>
          <a:p>
            <a:pPr algn="ctr"/>
            <a:r>
              <a:rPr lang="en-AU" sz="1400" dirty="0"/>
              <a:t>6%</a:t>
            </a:r>
          </a:p>
        </p:txBody>
      </p:sp>
      <p:sp>
        <p:nvSpPr>
          <p:cNvPr id="28" name="U-Turn Arrow 27">
            <a:extLst>
              <a:ext uri="{FF2B5EF4-FFF2-40B4-BE49-F238E27FC236}">
                <a16:creationId xmlns:a16="http://schemas.microsoft.com/office/drawing/2014/main" id="{0D0545E6-6EA2-6C40-B1B1-970F749D8740}"/>
              </a:ext>
            </a:extLst>
          </p:cNvPr>
          <p:cNvSpPr/>
          <p:nvPr/>
        </p:nvSpPr>
        <p:spPr bwMode="auto">
          <a:xfrm>
            <a:off x="5109590" y="2383983"/>
            <a:ext cx="1163355" cy="550097"/>
          </a:xfrm>
          <a:prstGeom prst="uturnArrow">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29" name="TextBox 28">
            <a:extLst>
              <a:ext uri="{FF2B5EF4-FFF2-40B4-BE49-F238E27FC236}">
                <a16:creationId xmlns:a16="http://schemas.microsoft.com/office/drawing/2014/main" id="{02F3BF7B-7540-E04F-973B-2D55D1329027}"/>
              </a:ext>
            </a:extLst>
          </p:cNvPr>
          <p:cNvSpPr txBox="1"/>
          <p:nvPr/>
        </p:nvSpPr>
        <p:spPr>
          <a:xfrm>
            <a:off x="5336841" y="2271831"/>
            <a:ext cx="563795" cy="307777"/>
          </a:xfrm>
          <a:prstGeom prst="rect">
            <a:avLst/>
          </a:prstGeom>
          <a:solidFill>
            <a:schemeClr val="bg1"/>
          </a:solidFill>
          <a:ln>
            <a:solidFill>
              <a:schemeClr val="tx1"/>
            </a:solidFill>
          </a:ln>
        </p:spPr>
        <p:txBody>
          <a:bodyPr wrap="square" rtlCol="0">
            <a:spAutoFit/>
          </a:bodyPr>
          <a:lstStyle/>
          <a:p>
            <a:pPr algn="ctr"/>
            <a:r>
              <a:rPr lang="en-AU" sz="1400" dirty="0"/>
              <a:t>3%</a:t>
            </a:r>
          </a:p>
        </p:txBody>
      </p:sp>
      <p:sp>
        <p:nvSpPr>
          <p:cNvPr id="36" name="U-Turn Arrow 35">
            <a:extLst>
              <a:ext uri="{FF2B5EF4-FFF2-40B4-BE49-F238E27FC236}">
                <a16:creationId xmlns:a16="http://schemas.microsoft.com/office/drawing/2014/main" id="{81A0D8AB-115C-A94A-8A1A-F36D22A3EC7E}"/>
              </a:ext>
            </a:extLst>
          </p:cNvPr>
          <p:cNvSpPr/>
          <p:nvPr/>
        </p:nvSpPr>
        <p:spPr bwMode="auto">
          <a:xfrm>
            <a:off x="1331640" y="3169821"/>
            <a:ext cx="1163355" cy="550097"/>
          </a:xfrm>
          <a:prstGeom prst="uturnArrow">
            <a:avLst/>
          </a:prstGeom>
          <a:noFill/>
          <a:ln w="9525" cap="flat" cmpd="sng" algn="ctr">
            <a:solidFill>
              <a:schemeClr val="tx1"/>
            </a:solidFill>
            <a:prstDash val="solid"/>
            <a:round/>
            <a:headEnd type="none" w="med" len="med"/>
            <a:tailEnd type="none" w="med" len="med"/>
          </a:ln>
          <a:effectLst/>
        </p:spPr>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7" name="TextBox 4">
            <a:extLst>
              <a:ext uri="{FF2B5EF4-FFF2-40B4-BE49-F238E27FC236}">
                <a16:creationId xmlns:a16="http://schemas.microsoft.com/office/drawing/2014/main" id="{404819EE-0EDC-D645-981F-D25274EB194D}"/>
              </a:ext>
            </a:extLst>
          </p:cNvPr>
          <p:cNvSpPr txBox="1"/>
          <p:nvPr/>
        </p:nvSpPr>
        <p:spPr>
          <a:xfrm>
            <a:off x="1558891" y="3057669"/>
            <a:ext cx="563795" cy="307777"/>
          </a:xfrm>
          <a:prstGeom prst="rect">
            <a:avLst/>
          </a:prstGeom>
          <a:solidFill>
            <a:schemeClr val="bg1"/>
          </a:solidFill>
          <a:ln>
            <a:solidFill>
              <a:schemeClr val="tx1"/>
            </a:solidFill>
          </a:ln>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1400" dirty="0"/>
              <a:t>10%</a:t>
            </a:r>
          </a:p>
        </p:txBody>
      </p:sp>
      <p:sp>
        <p:nvSpPr>
          <p:cNvPr id="38" name="U-Turn Arrow 37">
            <a:extLst>
              <a:ext uri="{FF2B5EF4-FFF2-40B4-BE49-F238E27FC236}">
                <a16:creationId xmlns:a16="http://schemas.microsoft.com/office/drawing/2014/main" id="{81A0D8AB-115C-A94A-8A1A-F36D22A3EC7E}"/>
              </a:ext>
            </a:extLst>
          </p:cNvPr>
          <p:cNvSpPr/>
          <p:nvPr/>
        </p:nvSpPr>
        <p:spPr bwMode="auto">
          <a:xfrm>
            <a:off x="7099736" y="1394503"/>
            <a:ext cx="1163355" cy="550097"/>
          </a:xfrm>
          <a:prstGeom prst="uturnArrow">
            <a:avLst/>
          </a:prstGeom>
          <a:noFill/>
          <a:ln w="9525" cap="flat" cmpd="sng" algn="ctr">
            <a:solidFill>
              <a:schemeClr val="tx1"/>
            </a:solidFill>
            <a:prstDash val="solid"/>
            <a:round/>
            <a:headEnd type="none" w="med" len="med"/>
            <a:tailEnd type="none" w="med" len="med"/>
          </a:ln>
          <a:effectLst/>
        </p:spPr>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9" name="TextBox 4">
            <a:extLst>
              <a:ext uri="{FF2B5EF4-FFF2-40B4-BE49-F238E27FC236}">
                <a16:creationId xmlns:a16="http://schemas.microsoft.com/office/drawing/2014/main" id="{404819EE-0EDC-D645-981F-D25274EB194D}"/>
              </a:ext>
            </a:extLst>
          </p:cNvPr>
          <p:cNvSpPr txBox="1"/>
          <p:nvPr/>
        </p:nvSpPr>
        <p:spPr>
          <a:xfrm>
            <a:off x="7326987" y="1282351"/>
            <a:ext cx="563795" cy="307777"/>
          </a:xfrm>
          <a:prstGeom prst="rect">
            <a:avLst/>
          </a:prstGeom>
          <a:solidFill>
            <a:schemeClr val="bg1"/>
          </a:solidFill>
          <a:ln>
            <a:solidFill>
              <a:schemeClr val="tx1"/>
            </a:solidFill>
          </a:ln>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1400" dirty="0"/>
              <a:t>2%</a:t>
            </a:r>
          </a:p>
        </p:txBody>
      </p:sp>
    </p:spTree>
    <p:extLst>
      <p:ext uri="{BB962C8B-B14F-4D97-AF65-F5344CB8AC3E}">
        <p14:creationId xmlns:p14="http://schemas.microsoft.com/office/powerpoint/2010/main" val="367696883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867507412"/>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Bachelor,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0" name="TextBox 19">
            <a:extLst>
              <a:ext uri="{FF2B5EF4-FFF2-40B4-BE49-F238E27FC236}">
                <a16:creationId xmlns:a16="http://schemas.microsoft.com/office/drawing/2014/main" id="{EA4FDE9A-EA6A-AD49-99F5-581712AFAEED}"/>
              </a:ext>
            </a:extLst>
          </p:cNvPr>
          <p:cNvSpPr txBox="1"/>
          <p:nvPr/>
        </p:nvSpPr>
        <p:spPr>
          <a:xfrm>
            <a:off x="2191621" y="2060848"/>
            <a:ext cx="940219"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Managerial &amp;</a:t>
            </a:r>
          </a:p>
          <a:p>
            <a:pPr>
              <a:lnSpc>
                <a:spcPct val="90000"/>
              </a:lnSpc>
            </a:pPr>
            <a:r>
              <a:rPr lang="en-US" sz="1200" dirty="0">
                <a:solidFill>
                  <a:schemeClr val="accent2"/>
                </a:solidFill>
              </a:rPr>
              <a:t>professional</a:t>
            </a:r>
          </a:p>
        </p:txBody>
      </p:sp>
      <p:sp>
        <p:nvSpPr>
          <p:cNvPr id="21" name="TextBox 20">
            <a:extLst>
              <a:ext uri="{FF2B5EF4-FFF2-40B4-BE49-F238E27FC236}">
                <a16:creationId xmlns:a16="http://schemas.microsoft.com/office/drawing/2014/main" id="{AD37B283-08DE-0649-9C7A-3A33ACFA5168}"/>
              </a:ext>
            </a:extLst>
          </p:cNvPr>
          <p:cNvSpPr txBox="1"/>
          <p:nvPr/>
        </p:nvSpPr>
        <p:spPr>
          <a:xfrm>
            <a:off x="1205141" y="1109999"/>
            <a:ext cx="774571" cy="369332"/>
          </a:xfrm>
          <a:prstGeom prst="rect">
            <a:avLst/>
          </a:prstGeom>
          <a:noFill/>
        </p:spPr>
        <p:txBody>
          <a:bodyPr wrap="none" rtlCol="0">
            <a:spAutoFit/>
          </a:bodyPr>
          <a:lstStyle/>
          <a:p>
            <a:pPr algn="l"/>
            <a:r>
              <a:rPr lang="en-AU" sz="1800" dirty="0"/>
              <a:t>25-34</a:t>
            </a:r>
          </a:p>
        </p:txBody>
      </p:sp>
      <p:sp>
        <p:nvSpPr>
          <p:cNvPr id="22" name="TextBox 21">
            <a:extLst>
              <a:ext uri="{FF2B5EF4-FFF2-40B4-BE49-F238E27FC236}">
                <a16:creationId xmlns:a16="http://schemas.microsoft.com/office/drawing/2014/main" id="{9611DCF2-0CD4-BB43-A956-2C3E316D70C0}"/>
              </a:ext>
            </a:extLst>
          </p:cNvPr>
          <p:cNvSpPr txBox="1"/>
          <p:nvPr/>
        </p:nvSpPr>
        <p:spPr>
          <a:xfrm>
            <a:off x="3293373" y="1110222"/>
            <a:ext cx="774571" cy="369332"/>
          </a:xfrm>
          <a:prstGeom prst="rect">
            <a:avLst/>
          </a:prstGeom>
          <a:noFill/>
        </p:spPr>
        <p:txBody>
          <a:bodyPr wrap="none" rtlCol="0">
            <a:spAutoFit/>
          </a:bodyPr>
          <a:lstStyle/>
          <a:p>
            <a:pPr algn="l"/>
            <a:r>
              <a:rPr lang="en-AU" sz="1800" dirty="0"/>
              <a:t>35-44</a:t>
            </a:r>
          </a:p>
        </p:txBody>
      </p:sp>
      <p:sp>
        <p:nvSpPr>
          <p:cNvPr id="23" name="TextBox 22">
            <a:extLst>
              <a:ext uri="{FF2B5EF4-FFF2-40B4-BE49-F238E27FC236}">
                <a16:creationId xmlns:a16="http://schemas.microsoft.com/office/drawing/2014/main" id="{3E3CC674-0E23-7B4D-BAE9-69FAF63A57FC}"/>
              </a:ext>
            </a:extLst>
          </p:cNvPr>
          <p:cNvSpPr txBox="1"/>
          <p:nvPr/>
        </p:nvSpPr>
        <p:spPr>
          <a:xfrm>
            <a:off x="5381605" y="1110222"/>
            <a:ext cx="774571" cy="369332"/>
          </a:xfrm>
          <a:prstGeom prst="rect">
            <a:avLst/>
          </a:prstGeom>
          <a:noFill/>
        </p:spPr>
        <p:txBody>
          <a:bodyPr wrap="none" rtlCol="0">
            <a:spAutoFit/>
          </a:bodyPr>
          <a:lstStyle/>
          <a:p>
            <a:pPr algn="l"/>
            <a:r>
              <a:rPr lang="en-AU" sz="1800" dirty="0"/>
              <a:t>45-54</a:t>
            </a:r>
          </a:p>
        </p:txBody>
      </p:sp>
      <p:sp>
        <p:nvSpPr>
          <p:cNvPr id="24" name="TextBox 23">
            <a:extLst>
              <a:ext uri="{FF2B5EF4-FFF2-40B4-BE49-F238E27FC236}">
                <a16:creationId xmlns:a16="http://schemas.microsoft.com/office/drawing/2014/main" id="{AED046A5-098F-A14D-B1DA-309A724FE0AB}"/>
              </a:ext>
            </a:extLst>
          </p:cNvPr>
          <p:cNvSpPr txBox="1"/>
          <p:nvPr/>
        </p:nvSpPr>
        <p:spPr>
          <a:xfrm>
            <a:off x="7469837" y="1115452"/>
            <a:ext cx="774571" cy="369332"/>
          </a:xfrm>
          <a:prstGeom prst="rect">
            <a:avLst/>
          </a:prstGeom>
          <a:noFill/>
        </p:spPr>
        <p:txBody>
          <a:bodyPr wrap="none" rtlCol="0">
            <a:spAutoFit/>
          </a:bodyPr>
          <a:lstStyle/>
          <a:p>
            <a:pPr algn="l"/>
            <a:r>
              <a:rPr lang="en-AU" sz="1800" dirty="0"/>
              <a:t>55-64</a:t>
            </a:r>
          </a:p>
        </p:txBody>
      </p:sp>
      <p:sp>
        <p:nvSpPr>
          <p:cNvPr id="29" name="TextBox 28">
            <a:extLst>
              <a:ext uri="{FF2B5EF4-FFF2-40B4-BE49-F238E27FC236}">
                <a16:creationId xmlns:a16="http://schemas.microsoft.com/office/drawing/2014/main" id="{A3BDD071-F57F-CE4B-A0CD-1D9262513CEE}"/>
              </a:ext>
            </a:extLst>
          </p:cNvPr>
          <p:cNvSpPr txBox="1"/>
          <p:nvPr/>
        </p:nvSpPr>
        <p:spPr>
          <a:xfrm>
            <a:off x="2191621" y="5085184"/>
            <a:ext cx="796203" cy="332399"/>
          </a:xfrm>
          <a:prstGeom prst="rect">
            <a:avLst/>
          </a:prstGeom>
          <a:solidFill>
            <a:schemeClr val="bg1"/>
          </a:solidFill>
        </p:spPr>
        <p:txBody>
          <a:bodyPr wrap="square" lIns="0" tIns="0" rIns="0" bIns="0" rtlCol="0">
            <a:spAutoFit/>
          </a:bodyPr>
          <a:lstStyle/>
          <a:p>
            <a:pPr>
              <a:lnSpc>
                <a:spcPct val="90000"/>
              </a:lnSpc>
            </a:pPr>
            <a:r>
              <a:rPr lang="en-US" sz="1200" dirty="0"/>
              <a:t>Not </a:t>
            </a:r>
          </a:p>
          <a:p>
            <a:pPr>
              <a:lnSpc>
                <a:spcPct val="90000"/>
              </a:lnSpc>
            </a:pPr>
            <a:r>
              <a:rPr lang="en-US" sz="1200" dirty="0"/>
              <a:t>employed</a:t>
            </a:r>
          </a:p>
        </p:txBody>
      </p:sp>
      <p:sp>
        <p:nvSpPr>
          <p:cNvPr id="30" name="TextBox 29">
            <a:extLst>
              <a:ext uri="{FF2B5EF4-FFF2-40B4-BE49-F238E27FC236}">
                <a16:creationId xmlns:a16="http://schemas.microsoft.com/office/drawing/2014/main" id="{C19594BB-0044-FE4E-9E18-39A9909C86E0}"/>
              </a:ext>
            </a:extLst>
          </p:cNvPr>
          <p:cNvSpPr txBox="1"/>
          <p:nvPr/>
        </p:nvSpPr>
        <p:spPr>
          <a:xfrm>
            <a:off x="2191621" y="4725144"/>
            <a:ext cx="796203"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33" name="TextBox 32">
            <a:extLst>
              <a:ext uri="{FF2B5EF4-FFF2-40B4-BE49-F238E27FC236}">
                <a16:creationId xmlns:a16="http://schemas.microsoft.com/office/drawing/2014/main" id="{38357453-E140-ED40-8709-62D555037BCF}"/>
              </a:ext>
            </a:extLst>
          </p:cNvPr>
          <p:cNvSpPr txBox="1"/>
          <p:nvPr/>
        </p:nvSpPr>
        <p:spPr>
          <a:xfrm>
            <a:off x="2191621" y="5783081"/>
            <a:ext cx="796203" cy="166199"/>
          </a:xfrm>
          <a:prstGeom prst="rect">
            <a:avLst/>
          </a:prstGeom>
          <a:solidFill>
            <a:schemeClr val="bg1"/>
          </a:solid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34" name="TextBox 33">
            <a:extLst>
              <a:ext uri="{FF2B5EF4-FFF2-40B4-BE49-F238E27FC236}">
                <a16:creationId xmlns:a16="http://schemas.microsoft.com/office/drawing/2014/main" id="{759E9DBC-29CE-D843-B30A-5AC21BA61812}"/>
              </a:ext>
            </a:extLst>
          </p:cNvPr>
          <p:cNvSpPr txBox="1"/>
          <p:nvPr/>
        </p:nvSpPr>
        <p:spPr>
          <a:xfrm>
            <a:off x="2191621" y="5445224"/>
            <a:ext cx="796203"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1"/>
                </a:solidFill>
              </a:rPr>
              <a:t>Tech &amp; trades</a:t>
            </a:r>
          </a:p>
        </p:txBody>
      </p:sp>
    </p:spTree>
    <p:extLst>
      <p:ext uri="{BB962C8B-B14F-4D97-AF65-F5344CB8AC3E}">
        <p14:creationId xmlns:p14="http://schemas.microsoft.com/office/powerpoint/2010/main" val="421020725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206188671"/>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Bachelor,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0" name="TextBox 19">
            <a:extLst>
              <a:ext uri="{FF2B5EF4-FFF2-40B4-BE49-F238E27FC236}">
                <a16:creationId xmlns:a16="http://schemas.microsoft.com/office/drawing/2014/main" id="{EA4FDE9A-EA6A-AD49-99F5-581712AFAEED}"/>
              </a:ext>
            </a:extLst>
          </p:cNvPr>
          <p:cNvSpPr txBox="1"/>
          <p:nvPr/>
        </p:nvSpPr>
        <p:spPr>
          <a:xfrm>
            <a:off x="2315589" y="2655951"/>
            <a:ext cx="1152128"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Managerial &amp;</a:t>
            </a:r>
          </a:p>
          <a:p>
            <a:pPr>
              <a:lnSpc>
                <a:spcPct val="90000"/>
              </a:lnSpc>
            </a:pPr>
            <a:r>
              <a:rPr lang="en-US" sz="1200" dirty="0">
                <a:solidFill>
                  <a:schemeClr val="accent2"/>
                </a:solidFill>
              </a:rPr>
              <a:t>professional</a:t>
            </a:r>
          </a:p>
        </p:txBody>
      </p:sp>
      <p:sp>
        <p:nvSpPr>
          <p:cNvPr id="25" name="TextBox 24">
            <a:extLst>
              <a:ext uri="{FF2B5EF4-FFF2-40B4-BE49-F238E27FC236}">
                <a16:creationId xmlns:a16="http://schemas.microsoft.com/office/drawing/2014/main" id="{87AFA01C-B6FD-3F4C-B6AC-160D990C3BE8}"/>
              </a:ext>
            </a:extLst>
          </p:cNvPr>
          <p:cNvSpPr txBox="1"/>
          <p:nvPr/>
        </p:nvSpPr>
        <p:spPr>
          <a:xfrm>
            <a:off x="2191621" y="5085184"/>
            <a:ext cx="796203" cy="332399"/>
          </a:xfrm>
          <a:prstGeom prst="rect">
            <a:avLst/>
          </a:prstGeom>
          <a:solidFill>
            <a:schemeClr val="bg1"/>
          </a:solidFill>
        </p:spPr>
        <p:txBody>
          <a:bodyPr wrap="square" lIns="0" tIns="0" rIns="0" bIns="0" rtlCol="0">
            <a:spAutoFit/>
          </a:bodyPr>
          <a:lstStyle/>
          <a:p>
            <a:pPr>
              <a:lnSpc>
                <a:spcPct val="90000"/>
              </a:lnSpc>
            </a:pPr>
            <a:r>
              <a:rPr lang="en-US" sz="1200" dirty="0"/>
              <a:t>Not </a:t>
            </a:r>
          </a:p>
          <a:p>
            <a:pPr>
              <a:lnSpc>
                <a:spcPct val="90000"/>
              </a:lnSpc>
            </a:pPr>
            <a:r>
              <a:rPr lang="en-US" sz="1200" dirty="0"/>
              <a:t>employed</a:t>
            </a:r>
          </a:p>
        </p:txBody>
      </p:sp>
      <p:sp>
        <p:nvSpPr>
          <p:cNvPr id="26" name="TextBox 25">
            <a:extLst>
              <a:ext uri="{FF2B5EF4-FFF2-40B4-BE49-F238E27FC236}">
                <a16:creationId xmlns:a16="http://schemas.microsoft.com/office/drawing/2014/main" id="{67557A45-4C43-D04E-898A-06CED7FB6AC7}"/>
              </a:ext>
            </a:extLst>
          </p:cNvPr>
          <p:cNvSpPr txBox="1"/>
          <p:nvPr/>
        </p:nvSpPr>
        <p:spPr>
          <a:xfrm>
            <a:off x="2191621" y="4725144"/>
            <a:ext cx="796203"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7" name="TextBox 26">
            <a:extLst>
              <a:ext uri="{FF2B5EF4-FFF2-40B4-BE49-F238E27FC236}">
                <a16:creationId xmlns:a16="http://schemas.microsoft.com/office/drawing/2014/main" id="{D7635BF8-8612-B84C-BC0A-5F561142A91A}"/>
              </a:ext>
            </a:extLst>
          </p:cNvPr>
          <p:cNvSpPr txBox="1"/>
          <p:nvPr/>
        </p:nvSpPr>
        <p:spPr>
          <a:xfrm>
            <a:off x="2191621" y="5783081"/>
            <a:ext cx="796203" cy="166199"/>
          </a:xfrm>
          <a:prstGeom prst="rect">
            <a:avLst/>
          </a:prstGeom>
          <a:solidFill>
            <a:schemeClr val="bg1"/>
          </a:solid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8" name="TextBox 27">
            <a:extLst>
              <a:ext uri="{FF2B5EF4-FFF2-40B4-BE49-F238E27FC236}">
                <a16:creationId xmlns:a16="http://schemas.microsoft.com/office/drawing/2014/main" id="{7ADC0279-D125-BF43-9159-9B0A1E823137}"/>
              </a:ext>
            </a:extLst>
          </p:cNvPr>
          <p:cNvSpPr txBox="1"/>
          <p:nvPr/>
        </p:nvSpPr>
        <p:spPr>
          <a:xfrm>
            <a:off x="2191621" y="5445224"/>
            <a:ext cx="796203"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1"/>
                </a:solidFill>
              </a:rPr>
              <a:t>Tech &amp; trades</a:t>
            </a:r>
          </a:p>
        </p:txBody>
      </p:sp>
      <p:sp>
        <p:nvSpPr>
          <p:cNvPr id="21" name="TextBox 20">
            <a:extLst>
              <a:ext uri="{FF2B5EF4-FFF2-40B4-BE49-F238E27FC236}">
                <a16:creationId xmlns:a16="http://schemas.microsoft.com/office/drawing/2014/main" id="{AD37B283-08DE-0649-9C7A-3A33ACFA5168}"/>
              </a:ext>
            </a:extLst>
          </p:cNvPr>
          <p:cNvSpPr txBox="1"/>
          <p:nvPr/>
        </p:nvSpPr>
        <p:spPr>
          <a:xfrm>
            <a:off x="1205141" y="1109999"/>
            <a:ext cx="774571" cy="369332"/>
          </a:xfrm>
          <a:prstGeom prst="rect">
            <a:avLst/>
          </a:prstGeom>
          <a:noFill/>
        </p:spPr>
        <p:txBody>
          <a:bodyPr wrap="none" rtlCol="0">
            <a:spAutoFit/>
          </a:bodyPr>
          <a:lstStyle/>
          <a:p>
            <a:pPr algn="l"/>
            <a:r>
              <a:rPr lang="en-AU" sz="1800" dirty="0"/>
              <a:t>25-34</a:t>
            </a:r>
          </a:p>
        </p:txBody>
      </p:sp>
      <p:sp>
        <p:nvSpPr>
          <p:cNvPr id="22" name="TextBox 21">
            <a:extLst>
              <a:ext uri="{FF2B5EF4-FFF2-40B4-BE49-F238E27FC236}">
                <a16:creationId xmlns:a16="http://schemas.microsoft.com/office/drawing/2014/main" id="{9611DCF2-0CD4-BB43-A956-2C3E316D70C0}"/>
              </a:ext>
            </a:extLst>
          </p:cNvPr>
          <p:cNvSpPr txBox="1"/>
          <p:nvPr/>
        </p:nvSpPr>
        <p:spPr>
          <a:xfrm>
            <a:off x="3293373" y="1110222"/>
            <a:ext cx="774571" cy="369332"/>
          </a:xfrm>
          <a:prstGeom prst="rect">
            <a:avLst/>
          </a:prstGeom>
          <a:noFill/>
        </p:spPr>
        <p:txBody>
          <a:bodyPr wrap="none" rtlCol="0">
            <a:spAutoFit/>
          </a:bodyPr>
          <a:lstStyle/>
          <a:p>
            <a:pPr algn="l"/>
            <a:r>
              <a:rPr lang="en-AU" sz="1800" dirty="0"/>
              <a:t>35-44</a:t>
            </a:r>
          </a:p>
        </p:txBody>
      </p:sp>
      <p:sp>
        <p:nvSpPr>
          <p:cNvPr id="23" name="TextBox 22">
            <a:extLst>
              <a:ext uri="{FF2B5EF4-FFF2-40B4-BE49-F238E27FC236}">
                <a16:creationId xmlns:a16="http://schemas.microsoft.com/office/drawing/2014/main" id="{3E3CC674-0E23-7B4D-BAE9-69FAF63A57FC}"/>
              </a:ext>
            </a:extLst>
          </p:cNvPr>
          <p:cNvSpPr txBox="1"/>
          <p:nvPr/>
        </p:nvSpPr>
        <p:spPr>
          <a:xfrm>
            <a:off x="5381605" y="1110222"/>
            <a:ext cx="774571" cy="369332"/>
          </a:xfrm>
          <a:prstGeom prst="rect">
            <a:avLst/>
          </a:prstGeom>
          <a:noFill/>
        </p:spPr>
        <p:txBody>
          <a:bodyPr wrap="none" rtlCol="0">
            <a:spAutoFit/>
          </a:bodyPr>
          <a:lstStyle/>
          <a:p>
            <a:pPr algn="l"/>
            <a:r>
              <a:rPr lang="en-AU" sz="1800" dirty="0"/>
              <a:t>45-54</a:t>
            </a:r>
          </a:p>
        </p:txBody>
      </p:sp>
      <p:sp>
        <p:nvSpPr>
          <p:cNvPr id="24" name="TextBox 23">
            <a:extLst>
              <a:ext uri="{FF2B5EF4-FFF2-40B4-BE49-F238E27FC236}">
                <a16:creationId xmlns:a16="http://schemas.microsoft.com/office/drawing/2014/main" id="{AED046A5-098F-A14D-B1DA-309A724FE0AB}"/>
              </a:ext>
            </a:extLst>
          </p:cNvPr>
          <p:cNvSpPr txBox="1"/>
          <p:nvPr/>
        </p:nvSpPr>
        <p:spPr>
          <a:xfrm>
            <a:off x="7469837" y="1115452"/>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202746177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424B7-D780-F849-9930-E4CF92B9462E}"/>
              </a:ext>
            </a:extLst>
          </p:cNvPr>
          <p:cNvSpPr>
            <a:spLocks noGrp="1"/>
          </p:cNvSpPr>
          <p:nvPr>
            <p:ph type="title"/>
          </p:nvPr>
        </p:nvSpPr>
        <p:spPr/>
        <p:txBody>
          <a:bodyPr/>
          <a:lstStyle/>
          <a:p>
            <a:r>
              <a:rPr lang="en-AU" dirty="0"/>
              <a:t>Women are less likely to have kids and have them later</a:t>
            </a:r>
          </a:p>
        </p:txBody>
      </p:sp>
      <p:sp>
        <p:nvSpPr>
          <p:cNvPr id="3" name="Text Placeholder 2">
            <a:extLst>
              <a:ext uri="{FF2B5EF4-FFF2-40B4-BE49-F238E27FC236}">
                <a16:creationId xmlns:a16="http://schemas.microsoft.com/office/drawing/2014/main" id="{53752EAB-4FB9-DA48-A672-A0B955E39F73}"/>
              </a:ext>
            </a:extLst>
          </p:cNvPr>
          <p:cNvSpPr>
            <a:spLocks noGrp="1"/>
          </p:cNvSpPr>
          <p:nvPr>
            <p:ph type="body" sz="quarter" idx="10"/>
          </p:nvPr>
        </p:nvSpPr>
        <p:spPr/>
        <p:txBody>
          <a:bodyPr/>
          <a:lstStyle/>
          <a:p>
            <a:r>
              <a:rPr lang="en-AU" dirty="0"/>
              <a:t>Proportion of women with children</a:t>
            </a:r>
          </a:p>
        </p:txBody>
      </p:sp>
      <p:sp>
        <p:nvSpPr>
          <p:cNvPr id="4" name="Text Placeholder 3">
            <a:extLst>
              <a:ext uri="{FF2B5EF4-FFF2-40B4-BE49-F238E27FC236}">
                <a16:creationId xmlns:a16="http://schemas.microsoft.com/office/drawing/2014/main" id="{F6265366-D357-CC4F-833C-4F200C70388F}"/>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83143049-266F-B24C-946E-6077907ACE79}"/>
              </a:ext>
            </a:extLst>
          </p:cNvPr>
          <p:cNvGraphicFramePr>
            <a:graphicFrameLocks noGrp="1"/>
          </p:cNvGraphicFramePr>
          <p:nvPr>
            <p:ph type="chart" sz="quarter" idx="12"/>
            <p:extLst>
              <p:ext uri="{D42A27DB-BD31-4B8C-83A1-F6EECF244321}">
                <p14:modId xmlns:p14="http://schemas.microsoft.com/office/powerpoint/2010/main" val="174223867"/>
              </p:ext>
            </p:extLst>
          </p:nvPr>
        </p:nvGraphicFramePr>
        <p:xfrm>
          <a:off x="557213" y="1169988"/>
          <a:ext cx="8172450" cy="499048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867A2612-6C9E-6F4C-B386-EA642E2E7273}"/>
              </a:ext>
            </a:extLst>
          </p:cNvPr>
          <p:cNvSpPr txBox="1"/>
          <p:nvPr/>
        </p:nvSpPr>
        <p:spPr>
          <a:xfrm>
            <a:off x="4191007" y="6175448"/>
            <a:ext cx="595035" cy="369332"/>
          </a:xfrm>
          <a:prstGeom prst="rect">
            <a:avLst/>
          </a:prstGeom>
          <a:noFill/>
        </p:spPr>
        <p:txBody>
          <a:bodyPr wrap="none" rtlCol="0">
            <a:spAutoFit/>
          </a:bodyPr>
          <a:lstStyle/>
          <a:p>
            <a:pPr algn="l"/>
            <a:r>
              <a:rPr lang="en-AU" sz="1800" dirty="0"/>
              <a:t>Age</a:t>
            </a:r>
          </a:p>
        </p:txBody>
      </p:sp>
      <p:sp>
        <p:nvSpPr>
          <p:cNvPr id="12" name="TextBox 11">
            <a:extLst>
              <a:ext uri="{FF2B5EF4-FFF2-40B4-BE49-F238E27FC236}">
                <a16:creationId xmlns:a16="http://schemas.microsoft.com/office/drawing/2014/main" id="{68EED249-EB77-7745-B9E9-E91755233CCE}"/>
              </a:ext>
            </a:extLst>
          </p:cNvPr>
          <p:cNvSpPr txBox="1"/>
          <p:nvPr/>
        </p:nvSpPr>
        <p:spPr>
          <a:xfrm>
            <a:off x="1763688" y="1250211"/>
            <a:ext cx="2236510" cy="369332"/>
          </a:xfrm>
          <a:prstGeom prst="rect">
            <a:avLst/>
          </a:prstGeom>
          <a:noFill/>
        </p:spPr>
        <p:txBody>
          <a:bodyPr wrap="none" rtlCol="0">
            <a:spAutoFit/>
          </a:bodyPr>
          <a:lstStyle/>
          <a:p>
            <a:pPr algn="l"/>
            <a:r>
              <a:rPr lang="en-AU" sz="1800" dirty="0">
                <a:solidFill>
                  <a:schemeClr val="accent3"/>
                </a:solidFill>
              </a:rPr>
              <a:t>2006 school leavers</a:t>
            </a:r>
          </a:p>
        </p:txBody>
      </p:sp>
      <p:cxnSp>
        <p:nvCxnSpPr>
          <p:cNvPr id="17" name="Straight Connector 16">
            <a:extLst>
              <a:ext uri="{FF2B5EF4-FFF2-40B4-BE49-F238E27FC236}">
                <a16:creationId xmlns:a16="http://schemas.microsoft.com/office/drawing/2014/main" id="{2CB71C92-3858-3C4F-A4B1-68BA84C68E1E}"/>
              </a:ext>
            </a:extLst>
          </p:cNvPr>
          <p:cNvCxnSpPr>
            <a:cxnSpLocks/>
          </p:cNvCxnSpPr>
          <p:nvPr/>
        </p:nvCxnSpPr>
        <p:spPr bwMode="auto">
          <a:xfrm>
            <a:off x="1259632" y="1434877"/>
            <a:ext cx="504056" cy="0"/>
          </a:xfrm>
          <a:prstGeom prst="line">
            <a:avLst/>
          </a:prstGeom>
          <a:solidFill>
            <a:schemeClr val="accent1"/>
          </a:solidFill>
          <a:ln w="38100" cap="flat" cmpd="sng" algn="ctr">
            <a:solidFill>
              <a:schemeClr val="accent3"/>
            </a:solidFill>
            <a:prstDash val="sysDot"/>
            <a:round/>
            <a:headEnd type="none" w="med" len="med"/>
            <a:tailEnd type="none" w="med" len="med"/>
          </a:ln>
          <a:effectLst/>
        </p:spPr>
      </p:cxnSp>
      <p:cxnSp>
        <p:nvCxnSpPr>
          <p:cNvPr id="18" name="Straight Connector 17">
            <a:extLst>
              <a:ext uri="{FF2B5EF4-FFF2-40B4-BE49-F238E27FC236}">
                <a16:creationId xmlns:a16="http://schemas.microsoft.com/office/drawing/2014/main" id="{A5F9D9E1-1FB0-3640-AD06-3E609F80F2E8}"/>
              </a:ext>
            </a:extLst>
          </p:cNvPr>
          <p:cNvCxnSpPr>
            <a:cxnSpLocks/>
          </p:cNvCxnSpPr>
          <p:nvPr/>
        </p:nvCxnSpPr>
        <p:spPr bwMode="auto">
          <a:xfrm>
            <a:off x="1259631" y="1700808"/>
            <a:ext cx="505572" cy="0"/>
          </a:xfrm>
          <a:prstGeom prst="line">
            <a:avLst/>
          </a:prstGeom>
          <a:solidFill>
            <a:schemeClr val="accent1"/>
          </a:solidFill>
          <a:ln w="38100" cap="flat" cmpd="sng" algn="ctr">
            <a:solidFill>
              <a:schemeClr val="accent3"/>
            </a:solidFill>
            <a:prstDash val="dash"/>
            <a:round/>
            <a:headEnd type="none" w="med" len="med"/>
            <a:tailEnd type="none" w="med" len="med"/>
          </a:ln>
          <a:effectLst/>
        </p:spPr>
      </p:cxnSp>
      <p:sp>
        <p:nvSpPr>
          <p:cNvPr id="21" name="TextBox 20">
            <a:extLst>
              <a:ext uri="{FF2B5EF4-FFF2-40B4-BE49-F238E27FC236}">
                <a16:creationId xmlns:a16="http://schemas.microsoft.com/office/drawing/2014/main" id="{9E33423F-538C-D146-96C2-81AEA0F09825}"/>
              </a:ext>
            </a:extLst>
          </p:cNvPr>
          <p:cNvSpPr txBox="1"/>
          <p:nvPr/>
        </p:nvSpPr>
        <p:spPr>
          <a:xfrm>
            <a:off x="1763688" y="1547500"/>
            <a:ext cx="680507" cy="369332"/>
          </a:xfrm>
          <a:prstGeom prst="rect">
            <a:avLst/>
          </a:prstGeom>
          <a:noFill/>
        </p:spPr>
        <p:txBody>
          <a:bodyPr wrap="none" rtlCol="0">
            <a:spAutoFit/>
          </a:bodyPr>
          <a:lstStyle/>
          <a:p>
            <a:pPr algn="l"/>
            <a:r>
              <a:rPr lang="en-AU" sz="1800" dirty="0">
                <a:solidFill>
                  <a:schemeClr val="accent3"/>
                </a:solidFill>
              </a:rPr>
              <a:t>2011</a:t>
            </a:r>
          </a:p>
        </p:txBody>
      </p:sp>
      <p:sp>
        <p:nvSpPr>
          <p:cNvPr id="22" name="TextBox 21">
            <a:extLst>
              <a:ext uri="{FF2B5EF4-FFF2-40B4-BE49-F238E27FC236}">
                <a16:creationId xmlns:a16="http://schemas.microsoft.com/office/drawing/2014/main" id="{0BC7D398-67FB-B24E-B27A-CCF0A713AFA7}"/>
              </a:ext>
            </a:extLst>
          </p:cNvPr>
          <p:cNvSpPr txBox="1"/>
          <p:nvPr/>
        </p:nvSpPr>
        <p:spPr>
          <a:xfrm>
            <a:off x="1763687" y="1809072"/>
            <a:ext cx="697627" cy="369332"/>
          </a:xfrm>
          <a:prstGeom prst="rect">
            <a:avLst/>
          </a:prstGeom>
          <a:noFill/>
        </p:spPr>
        <p:txBody>
          <a:bodyPr wrap="none" rtlCol="0">
            <a:spAutoFit/>
          </a:bodyPr>
          <a:lstStyle/>
          <a:p>
            <a:pPr algn="l"/>
            <a:r>
              <a:rPr lang="en-AU" sz="1800" dirty="0">
                <a:solidFill>
                  <a:schemeClr val="accent3"/>
                </a:solidFill>
              </a:rPr>
              <a:t>2016</a:t>
            </a:r>
          </a:p>
        </p:txBody>
      </p:sp>
      <p:cxnSp>
        <p:nvCxnSpPr>
          <p:cNvPr id="24" name="Straight Connector 23">
            <a:extLst>
              <a:ext uri="{FF2B5EF4-FFF2-40B4-BE49-F238E27FC236}">
                <a16:creationId xmlns:a16="http://schemas.microsoft.com/office/drawing/2014/main" id="{12BAE1A3-B292-0246-B664-3B19BEDFCC0C}"/>
              </a:ext>
            </a:extLst>
          </p:cNvPr>
          <p:cNvCxnSpPr>
            <a:cxnSpLocks/>
          </p:cNvCxnSpPr>
          <p:nvPr/>
        </p:nvCxnSpPr>
        <p:spPr bwMode="auto">
          <a:xfrm>
            <a:off x="1259631" y="1990437"/>
            <a:ext cx="504056" cy="0"/>
          </a:xfrm>
          <a:prstGeom prst="line">
            <a:avLst/>
          </a:prstGeom>
          <a:solidFill>
            <a:schemeClr val="accent1"/>
          </a:solidFill>
          <a:ln w="38100" cap="flat" cmpd="sng" algn="ctr">
            <a:solidFill>
              <a:schemeClr val="accent3"/>
            </a:solidFill>
            <a:prstDash val="solid"/>
            <a:round/>
            <a:headEnd type="none" w="med" len="med"/>
            <a:tailEnd type="none" w="med" len="med"/>
          </a:ln>
          <a:effectLst/>
        </p:spPr>
      </p:cxnSp>
      <p:sp>
        <p:nvSpPr>
          <p:cNvPr id="29" name="TextBox 28">
            <a:extLst>
              <a:ext uri="{FF2B5EF4-FFF2-40B4-BE49-F238E27FC236}">
                <a16:creationId xmlns:a16="http://schemas.microsoft.com/office/drawing/2014/main" id="{32EFD123-5B13-4A48-AAA8-7804F0319701}"/>
              </a:ext>
            </a:extLst>
          </p:cNvPr>
          <p:cNvSpPr txBox="1"/>
          <p:nvPr/>
        </p:nvSpPr>
        <p:spPr>
          <a:xfrm>
            <a:off x="1271536" y="3274630"/>
            <a:ext cx="1031051" cy="369332"/>
          </a:xfrm>
          <a:prstGeom prst="rect">
            <a:avLst/>
          </a:prstGeom>
          <a:noFill/>
        </p:spPr>
        <p:txBody>
          <a:bodyPr wrap="none" rtlCol="0">
            <a:spAutoFit/>
          </a:bodyPr>
          <a:lstStyle/>
          <a:p>
            <a:pPr algn="l"/>
            <a:r>
              <a:rPr lang="en-AU" sz="1800" dirty="0">
                <a:solidFill>
                  <a:schemeClr val="accent1"/>
                </a:solidFill>
              </a:rPr>
              <a:t>Diploma</a:t>
            </a:r>
          </a:p>
        </p:txBody>
      </p:sp>
      <p:sp>
        <p:nvSpPr>
          <p:cNvPr id="31" name="TextBox 30">
            <a:extLst>
              <a:ext uri="{FF2B5EF4-FFF2-40B4-BE49-F238E27FC236}">
                <a16:creationId xmlns:a16="http://schemas.microsoft.com/office/drawing/2014/main" id="{7FDAF687-6D37-6649-8705-EE7883D68891}"/>
              </a:ext>
            </a:extLst>
          </p:cNvPr>
          <p:cNvSpPr txBox="1"/>
          <p:nvPr/>
        </p:nvSpPr>
        <p:spPr>
          <a:xfrm>
            <a:off x="5436096" y="2765241"/>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32" name="Oval 31">
            <a:extLst>
              <a:ext uri="{FF2B5EF4-FFF2-40B4-BE49-F238E27FC236}">
                <a16:creationId xmlns:a16="http://schemas.microsoft.com/office/drawing/2014/main" id="{2CD4ABC3-875B-874B-AB27-F4272676907D}"/>
              </a:ext>
            </a:extLst>
          </p:cNvPr>
          <p:cNvSpPr/>
          <p:nvPr/>
        </p:nvSpPr>
        <p:spPr bwMode="auto">
          <a:xfrm>
            <a:off x="2294738" y="4912130"/>
            <a:ext cx="1635231" cy="648072"/>
          </a:xfrm>
          <a:prstGeom prst="ellips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149446495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424B7-D780-F849-9930-E4CF92B9462E}"/>
              </a:ext>
            </a:extLst>
          </p:cNvPr>
          <p:cNvSpPr>
            <a:spLocks noGrp="1"/>
          </p:cNvSpPr>
          <p:nvPr>
            <p:ph type="title"/>
          </p:nvPr>
        </p:nvSpPr>
        <p:spPr/>
        <p:txBody>
          <a:bodyPr/>
          <a:lstStyle/>
          <a:p>
            <a:r>
              <a:rPr lang="en-AU" dirty="0"/>
              <a:t>Women are less likely to have kids and have them later</a:t>
            </a:r>
          </a:p>
        </p:txBody>
      </p:sp>
      <p:sp>
        <p:nvSpPr>
          <p:cNvPr id="3" name="Text Placeholder 2">
            <a:extLst>
              <a:ext uri="{FF2B5EF4-FFF2-40B4-BE49-F238E27FC236}">
                <a16:creationId xmlns:a16="http://schemas.microsoft.com/office/drawing/2014/main" id="{53752EAB-4FB9-DA48-A672-A0B955E39F73}"/>
              </a:ext>
            </a:extLst>
          </p:cNvPr>
          <p:cNvSpPr>
            <a:spLocks noGrp="1"/>
          </p:cNvSpPr>
          <p:nvPr>
            <p:ph type="body" sz="quarter" idx="10"/>
          </p:nvPr>
        </p:nvSpPr>
        <p:spPr/>
        <p:txBody>
          <a:bodyPr/>
          <a:lstStyle/>
          <a:p>
            <a:r>
              <a:rPr lang="en-AU" dirty="0"/>
              <a:t>Proportion of women with children</a:t>
            </a:r>
          </a:p>
        </p:txBody>
      </p:sp>
      <p:sp>
        <p:nvSpPr>
          <p:cNvPr id="4" name="Text Placeholder 3">
            <a:extLst>
              <a:ext uri="{FF2B5EF4-FFF2-40B4-BE49-F238E27FC236}">
                <a16:creationId xmlns:a16="http://schemas.microsoft.com/office/drawing/2014/main" id="{F6265366-D357-CC4F-833C-4F200C70388F}"/>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83143049-266F-B24C-946E-6077907ACE79}"/>
              </a:ext>
            </a:extLst>
          </p:cNvPr>
          <p:cNvGraphicFramePr>
            <a:graphicFrameLocks noGrp="1"/>
          </p:cNvGraphicFramePr>
          <p:nvPr>
            <p:ph type="chart" sz="quarter" idx="12"/>
            <p:extLst>
              <p:ext uri="{D42A27DB-BD31-4B8C-83A1-F6EECF244321}">
                <p14:modId xmlns:p14="http://schemas.microsoft.com/office/powerpoint/2010/main" val="394214066"/>
              </p:ext>
            </p:extLst>
          </p:nvPr>
        </p:nvGraphicFramePr>
        <p:xfrm>
          <a:off x="557213" y="1169988"/>
          <a:ext cx="8172450" cy="499048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867A2612-6C9E-6F4C-B386-EA642E2E7273}"/>
              </a:ext>
            </a:extLst>
          </p:cNvPr>
          <p:cNvSpPr txBox="1"/>
          <p:nvPr/>
        </p:nvSpPr>
        <p:spPr>
          <a:xfrm>
            <a:off x="4191007" y="6175448"/>
            <a:ext cx="595035" cy="369332"/>
          </a:xfrm>
          <a:prstGeom prst="rect">
            <a:avLst/>
          </a:prstGeom>
          <a:noFill/>
        </p:spPr>
        <p:txBody>
          <a:bodyPr wrap="none" rtlCol="0">
            <a:spAutoFit/>
          </a:bodyPr>
          <a:lstStyle/>
          <a:p>
            <a:pPr algn="l"/>
            <a:r>
              <a:rPr lang="en-AU" sz="1800" dirty="0"/>
              <a:t>Age</a:t>
            </a:r>
          </a:p>
        </p:txBody>
      </p:sp>
      <p:sp>
        <p:nvSpPr>
          <p:cNvPr id="12" name="TextBox 11">
            <a:extLst>
              <a:ext uri="{FF2B5EF4-FFF2-40B4-BE49-F238E27FC236}">
                <a16:creationId xmlns:a16="http://schemas.microsoft.com/office/drawing/2014/main" id="{68EED249-EB77-7745-B9E9-E91755233CCE}"/>
              </a:ext>
            </a:extLst>
          </p:cNvPr>
          <p:cNvSpPr txBox="1"/>
          <p:nvPr/>
        </p:nvSpPr>
        <p:spPr>
          <a:xfrm>
            <a:off x="1763688" y="1250211"/>
            <a:ext cx="2236510" cy="369332"/>
          </a:xfrm>
          <a:prstGeom prst="rect">
            <a:avLst/>
          </a:prstGeom>
          <a:noFill/>
        </p:spPr>
        <p:txBody>
          <a:bodyPr wrap="none" rtlCol="0">
            <a:spAutoFit/>
          </a:bodyPr>
          <a:lstStyle/>
          <a:p>
            <a:pPr algn="l"/>
            <a:r>
              <a:rPr lang="en-AU" sz="1800" dirty="0">
                <a:solidFill>
                  <a:schemeClr val="accent3"/>
                </a:solidFill>
              </a:rPr>
              <a:t>2006 school leavers</a:t>
            </a:r>
          </a:p>
        </p:txBody>
      </p:sp>
      <p:cxnSp>
        <p:nvCxnSpPr>
          <p:cNvPr id="17" name="Straight Connector 16">
            <a:extLst>
              <a:ext uri="{FF2B5EF4-FFF2-40B4-BE49-F238E27FC236}">
                <a16:creationId xmlns:a16="http://schemas.microsoft.com/office/drawing/2014/main" id="{2CB71C92-3858-3C4F-A4B1-68BA84C68E1E}"/>
              </a:ext>
            </a:extLst>
          </p:cNvPr>
          <p:cNvCxnSpPr>
            <a:cxnSpLocks/>
          </p:cNvCxnSpPr>
          <p:nvPr/>
        </p:nvCxnSpPr>
        <p:spPr bwMode="auto">
          <a:xfrm>
            <a:off x="1259632" y="1434877"/>
            <a:ext cx="504056" cy="0"/>
          </a:xfrm>
          <a:prstGeom prst="line">
            <a:avLst/>
          </a:prstGeom>
          <a:solidFill>
            <a:schemeClr val="accent1"/>
          </a:solidFill>
          <a:ln w="38100" cap="flat" cmpd="sng" algn="ctr">
            <a:solidFill>
              <a:schemeClr val="accent3"/>
            </a:solidFill>
            <a:prstDash val="sysDot"/>
            <a:round/>
            <a:headEnd type="none" w="med" len="med"/>
            <a:tailEnd type="none" w="med" len="med"/>
          </a:ln>
          <a:effectLst/>
        </p:spPr>
      </p:cxnSp>
      <p:cxnSp>
        <p:nvCxnSpPr>
          <p:cNvPr id="18" name="Straight Connector 17">
            <a:extLst>
              <a:ext uri="{FF2B5EF4-FFF2-40B4-BE49-F238E27FC236}">
                <a16:creationId xmlns:a16="http://schemas.microsoft.com/office/drawing/2014/main" id="{A5F9D9E1-1FB0-3640-AD06-3E609F80F2E8}"/>
              </a:ext>
            </a:extLst>
          </p:cNvPr>
          <p:cNvCxnSpPr>
            <a:cxnSpLocks/>
          </p:cNvCxnSpPr>
          <p:nvPr/>
        </p:nvCxnSpPr>
        <p:spPr bwMode="auto">
          <a:xfrm>
            <a:off x="1259631" y="1700808"/>
            <a:ext cx="505572" cy="0"/>
          </a:xfrm>
          <a:prstGeom prst="line">
            <a:avLst/>
          </a:prstGeom>
          <a:solidFill>
            <a:schemeClr val="accent1"/>
          </a:solidFill>
          <a:ln w="38100" cap="flat" cmpd="sng" algn="ctr">
            <a:solidFill>
              <a:schemeClr val="accent3"/>
            </a:solidFill>
            <a:prstDash val="dash"/>
            <a:round/>
            <a:headEnd type="none" w="med" len="med"/>
            <a:tailEnd type="none" w="med" len="med"/>
          </a:ln>
          <a:effectLst/>
        </p:spPr>
      </p:cxnSp>
      <p:sp>
        <p:nvSpPr>
          <p:cNvPr id="21" name="TextBox 20">
            <a:extLst>
              <a:ext uri="{FF2B5EF4-FFF2-40B4-BE49-F238E27FC236}">
                <a16:creationId xmlns:a16="http://schemas.microsoft.com/office/drawing/2014/main" id="{9E33423F-538C-D146-96C2-81AEA0F09825}"/>
              </a:ext>
            </a:extLst>
          </p:cNvPr>
          <p:cNvSpPr txBox="1"/>
          <p:nvPr/>
        </p:nvSpPr>
        <p:spPr>
          <a:xfrm>
            <a:off x="1763688" y="1547500"/>
            <a:ext cx="680507" cy="369332"/>
          </a:xfrm>
          <a:prstGeom prst="rect">
            <a:avLst/>
          </a:prstGeom>
          <a:noFill/>
        </p:spPr>
        <p:txBody>
          <a:bodyPr wrap="none" rtlCol="0">
            <a:spAutoFit/>
          </a:bodyPr>
          <a:lstStyle/>
          <a:p>
            <a:pPr algn="l"/>
            <a:r>
              <a:rPr lang="en-AU" sz="1800" dirty="0">
                <a:solidFill>
                  <a:schemeClr val="accent3"/>
                </a:solidFill>
              </a:rPr>
              <a:t>2011</a:t>
            </a:r>
          </a:p>
        </p:txBody>
      </p:sp>
      <p:sp>
        <p:nvSpPr>
          <p:cNvPr id="22" name="TextBox 21">
            <a:extLst>
              <a:ext uri="{FF2B5EF4-FFF2-40B4-BE49-F238E27FC236}">
                <a16:creationId xmlns:a16="http://schemas.microsoft.com/office/drawing/2014/main" id="{0BC7D398-67FB-B24E-B27A-CCF0A713AFA7}"/>
              </a:ext>
            </a:extLst>
          </p:cNvPr>
          <p:cNvSpPr txBox="1"/>
          <p:nvPr/>
        </p:nvSpPr>
        <p:spPr>
          <a:xfrm>
            <a:off x="1763687" y="1809072"/>
            <a:ext cx="697627" cy="369332"/>
          </a:xfrm>
          <a:prstGeom prst="rect">
            <a:avLst/>
          </a:prstGeom>
          <a:noFill/>
        </p:spPr>
        <p:txBody>
          <a:bodyPr wrap="none" rtlCol="0">
            <a:spAutoFit/>
          </a:bodyPr>
          <a:lstStyle/>
          <a:p>
            <a:pPr algn="l"/>
            <a:r>
              <a:rPr lang="en-AU" sz="1800" dirty="0">
                <a:solidFill>
                  <a:schemeClr val="accent3"/>
                </a:solidFill>
              </a:rPr>
              <a:t>2016</a:t>
            </a:r>
          </a:p>
        </p:txBody>
      </p:sp>
      <p:cxnSp>
        <p:nvCxnSpPr>
          <p:cNvPr id="24" name="Straight Connector 23">
            <a:extLst>
              <a:ext uri="{FF2B5EF4-FFF2-40B4-BE49-F238E27FC236}">
                <a16:creationId xmlns:a16="http://schemas.microsoft.com/office/drawing/2014/main" id="{12BAE1A3-B292-0246-B664-3B19BEDFCC0C}"/>
              </a:ext>
            </a:extLst>
          </p:cNvPr>
          <p:cNvCxnSpPr>
            <a:cxnSpLocks/>
          </p:cNvCxnSpPr>
          <p:nvPr/>
        </p:nvCxnSpPr>
        <p:spPr bwMode="auto">
          <a:xfrm>
            <a:off x="1259631" y="1990437"/>
            <a:ext cx="504056" cy="0"/>
          </a:xfrm>
          <a:prstGeom prst="line">
            <a:avLst/>
          </a:prstGeom>
          <a:solidFill>
            <a:schemeClr val="accent1"/>
          </a:solidFill>
          <a:ln w="38100" cap="flat" cmpd="sng" algn="ctr">
            <a:solidFill>
              <a:schemeClr val="accent3"/>
            </a:solidFill>
            <a:prstDash val="solid"/>
            <a:round/>
            <a:headEnd type="none" w="med" len="med"/>
            <a:tailEnd type="none" w="med" len="med"/>
          </a:ln>
          <a:effectLst/>
        </p:spPr>
      </p:cxnSp>
      <p:sp>
        <p:nvSpPr>
          <p:cNvPr id="29" name="TextBox 28">
            <a:extLst>
              <a:ext uri="{FF2B5EF4-FFF2-40B4-BE49-F238E27FC236}">
                <a16:creationId xmlns:a16="http://schemas.microsoft.com/office/drawing/2014/main" id="{32EFD123-5B13-4A48-AAA8-7804F0319701}"/>
              </a:ext>
            </a:extLst>
          </p:cNvPr>
          <p:cNvSpPr txBox="1"/>
          <p:nvPr/>
        </p:nvSpPr>
        <p:spPr>
          <a:xfrm>
            <a:off x="1271536" y="3274630"/>
            <a:ext cx="1031051" cy="369332"/>
          </a:xfrm>
          <a:prstGeom prst="rect">
            <a:avLst/>
          </a:prstGeom>
          <a:noFill/>
        </p:spPr>
        <p:txBody>
          <a:bodyPr wrap="none" rtlCol="0">
            <a:spAutoFit/>
          </a:bodyPr>
          <a:lstStyle/>
          <a:p>
            <a:pPr algn="l"/>
            <a:r>
              <a:rPr lang="en-AU" sz="1800" dirty="0">
                <a:solidFill>
                  <a:schemeClr val="accent1"/>
                </a:solidFill>
              </a:rPr>
              <a:t>Diploma</a:t>
            </a:r>
          </a:p>
        </p:txBody>
      </p:sp>
      <p:sp>
        <p:nvSpPr>
          <p:cNvPr id="31" name="TextBox 30">
            <a:extLst>
              <a:ext uri="{FF2B5EF4-FFF2-40B4-BE49-F238E27FC236}">
                <a16:creationId xmlns:a16="http://schemas.microsoft.com/office/drawing/2014/main" id="{7FDAF687-6D37-6649-8705-EE7883D68891}"/>
              </a:ext>
            </a:extLst>
          </p:cNvPr>
          <p:cNvSpPr txBox="1"/>
          <p:nvPr/>
        </p:nvSpPr>
        <p:spPr>
          <a:xfrm>
            <a:off x="5436096" y="2765241"/>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32" name="Oval 31">
            <a:extLst>
              <a:ext uri="{FF2B5EF4-FFF2-40B4-BE49-F238E27FC236}">
                <a16:creationId xmlns:a16="http://schemas.microsoft.com/office/drawing/2014/main" id="{2CD4ABC3-875B-874B-AB27-F4272676907D}"/>
              </a:ext>
            </a:extLst>
          </p:cNvPr>
          <p:cNvSpPr/>
          <p:nvPr/>
        </p:nvSpPr>
        <p:spPr bwMode="auto">
          <a:xfrm>
            <a:off x="2294738" y="4912130"/>
            <a:ext cx="1635231" cy="648072"/>
          </a:xfrm>
          <a:prstGeom prst="ellips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5" name="TextBox 4">
            <a:extLst>
              <a:ext uri="{FF2B5EF4-FFF2-40B4-BE49-F238E27FC236}">
                <a16:creationId xmlns:a16="http://schemas.microsoft.com/office/drawing/2014/main" id="{6DAF8A65-717B-DA49-8DB2-F85C3676C853}"/>
              </a:ext>
            </a:extLst>
          </p:cNvPr>
          <p:cNvSpPr txBox="1"/>
          <p:nvPr/>
        </p:nvSpPr>
        <p:spPr>
          <a:xfrm>
            <a:off x="4786042" y="3789040"/>
            <a:ext cx="672043" cy="369332"/>
          </a:xfrm>
          <a:prstGeom prst="rect">
            <a:avLst/>
          </a:prstGeom>
          <a:noFill/>
        </p:spPr>
        <p:txBody>
          <a:bodyPr wrap="none" rtlCol="0">
            <a:spAutoFit/>
          </a:bodyPr>
          <a:lstStyle/>
          <a:p>
            <a:pPr algn="l"/>
            <a:r>
              <a:rPr lang="en-AU" sz="1800" dirty="0"/>
              <a:t>Total</a:t>
            </a:r>
          </a:p>
        </p:txBody>
      </p:sp>
    </p:spTree>
    <p:extLst>
      <p:ext uri="{BB962C8B-B14F-4D97-AF65-F5344CB8AC3E}">
        <p14:creationId xmlns:p14="http://schemas.microsoft.com/office/powerpoint/2010/main" val="73628075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5DB10-79AC-0149-A636-4B8644B20B09}"/>
              </a:ext>
            </a:extLst>
          </p:cNvPr>
          <p:cNvSpPr>
            <a:spLocks noGrp="1"/>
          </p:cNvSpPr>
          <p:nvPr>
            <p:ph type="title"/>
          </p:nvPr>
        </p:nvSpPr>
        <p:spPr/>
        <p:txBody>
          <a:bodyPr/>
          <a:lstStyle/>
          <a:p>
            <a:r>
              <a:rPr lang="en-AU" dirty="0"/>
              <a:t>Single parents</a:t>
            </a:r>
          </a:p>
        </p:txBody>
      </p:sp>
      <p:sp>
        <p:nvSpPr>
          <p:cNvPr id="3" name="Text Placeholder 2">
            <a:extLst>
              <a:ext uri="{FF2B5EF4-FFF2-40B4-BE49-F238E27FC236}">
                <a16:creationId xmlns:a16="http://schemas.microsoft.com/office/drawing/2014/main" id="{B306EC1F-9E75-2D47-8B6D-B8AB737F4373}"/>
              </a:ext>
            </a:extLst>
          </p:cNvPr>
          <p:cNvSpPr>
            <a:spLocks noGrp="1"/>
          </p:cNvSpPr>
          <p:nvPr>
            <p:ph type="body" sz="quarter" idx="10"/>
          </p:nvPr>
        </p:nvSpPr>
        <p:spPr/>
        <p:txBody>
          <a:bodyPr/>
          <a:lstStyle/>
          <a:p>
            <a:r>
              <a:rPr lang="en-AU" dirty="0"/>
              <a:t>Proportion of single parents by age group</a:t>
            </a:r>
          </a:p>
        </p:txBody>
      </p:sp>
      <p:sp>
        <p:nvSpPr>
          <p:cNvPr id="4" name="Text Placeholder 3">
            <a:extLst>
              <a:ext uri="{FF2B5EF4-FFF2-40B4-BE49-F238E27FC236}">
                <a16:creationId xmlns:a16="http://schemas.microsoft.com/office/drawing/2014/main" id="{36FC81B5-1BC2-004B-B766-07D398F04723}"/>
              </a:ext>
            </a:extLst>
          </p:cNvPr>
          <p:cNvSpPr>
            <a:spLocks noGrp="1"/>
          </p:cNvSpPr>
          <p:nvPr>
            <p:ph type="body" sz="quarter" idx="11"/>
          </p:nvPr>
        </p:nvSpPr>
        <p:spPr/>
        <p:txBody>
          <a:bodyPr/>
          <a:lstStyle/>
          <a:p>
            <a:endParaRPr lang="en-AU"/>
          </a:p>
        </p:txBody>
      </p:sp>
      <p:graphicFrame>
        <p:nvGraphicFramePr>
          <p:cNvPr id="17" name="Chart Placeholder 16">
            <a:extLst>
              <a:ext uri="{FF2B5EF4-FFF2-40B4-BE49-F238E27FC236}">
                <a16:creationId xmlns:a16="http://schemas.microsoft.com/office/drawing/2014/main" id="{1E45E447-CC4D-C04E-8F3D-43A20E71BF38}"/>
              </a:ext>
            </a:extLst>
          </p:cNvPr>
          <p:cNvGraphicFramePr>
            <a:graphicFrameLocks noGrp="1"/>
          </p:cNvGraphicFramePr>
          <p:nvPr>
            <p:ph type="chart" sz="quarter" idx="12"/>
            <p:extLst>
              <p:ext uri="{D42A27DB-BD31-4B8C-83A1-F6EECF244321}">
                <p14:modId xmlns:p14="http://schemas.microsoft.com/office/powerpoint/2010/main" val="3576003441"/>
              </p:ext>
            </p:extLst>
          </p:nvPr>
        </p:nvGraphicFramePr>
        <p:xfrm>
          <a:off x="557213" y="1169987"/>
          <a:ext cx="8172450" cy="5067015"/>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1FD2F1DB-4FB4-3546-82D4-9A7CE6B42D45}"/>
              </a:ext>
            </a:extLst>
          </p:cNvPr>
          <p:cNvSpPr txBox="1"/>
          <p:nvPr/>
        </p:nvSpPr>
        <p:spPr>
          <a:xfrm>
            <a:off x="1043608" y="1369629"/>
            <a:ext cx="6083717" cy="369332"/>
          </a:xfrm>
          <a:prstGeom prst="rect">
            <a:avLst/>
          </a:prstGeom>
          <a:noFill/>
        </p:spPr>
        <p:txBody>
          <a:bodyPr wrap="none" rtlCol="0">
            <a:spAutoFit/>
          </a:bodyPr>
          <a:lstStyle/>
          <a:p>
            <a:pPr algn="l"/>
            <a:r>
              <a:rPr lang="en-AU" sz="1800" dirty="0">
                <a:solidFill>
                  <a:schemeClr val="accent4"/>
                </a:solidFill>
              </a:rPr>
              <a:t>25-29  </a:t>
            </a:r>
            <a:r>
              <a:rPr lang="en-AU" sz="1800" dirty="0">
                <a:solidFill>
                  <a:schemeClr val="accent3"/>
                </a:solidFill>
              </a:rPr>
              <a:t>30-34</a:t>
            </a:r>
            <a:r>
              <a:rPr lang="en-AU" sz="1800" dirty="0">
                <a:solidFill>
                  <a:schemeClr val="accent4"/>
                </a:solidFill>
              </a:rPr>
              <a:t>  </a:t>
            </a:r>
            <a:r>
              <a:rPr lang="en-AU" sz="1800" dirty="0">
                <a:solidFill>
                  <a:schemeClr val="accent2"/>
                </a:solidFill>
              </a:rPr>
              <a:t>35-39</a:t>
            </a:r>
            <a:r>
              <a:rPr lang="en-AU" sz="1800" dirty="0">
                <a:solidFill>
                  <a:schemeClr val="accent4"/>
                </a:solidFill>
              </a:rPr>
              <a:t>  </a:t>
            </a:r>
            <a:r>
              <a:rPr lang="en-AU" sz="1800" dirty="0">
                <a:solidFill>
                  <a:schemeClr val="accent1"/>
                </a:solidFill>
              </a:rPr>
              <a:t>40-44</a:t>
            </a:r>
            <a:r>
              <a:rPr lang="en-AU" sz="1800" dirty="0">
                <a:solidFill>
                  <a:schemeClr val="accent4"/>
                </a:solidFill>
              </a:rPr>
              <a:t>  </a:t>
            </a:r>
            <a:r>
              <a:rPr lang="en-AU" sz="1800" dirty="0">
                <a:solidFill>
                  <a:schemeClr val="tx2"/>
                </a:solidFill>
              </a:rPr>
              <a:t>45-49</a:t>
            </a:r>
            <a:r>
              <a:rPr lang="en-AU" sz="1800" dirty="0">
                <a:solidFill>
                  <a:schemeClr val="accent4"/>
                </a:solidFill>
              </a:rPr>
              <a:t>  </a:t>
            </a:r>
            <a:r>
              <a:rPr lang="en-AU" sz="1800" dirty="0">
                <a:solidFill>
                  <a:schemeClr val="bg2"/>
                </a:solidFill>
              </a:rPr>
              <a:t>50-54</a:t>
            </a:r>
            <a:r>
              <a:rPr lang="en-AU" sz="1800" dirty="0">
                <a:solidFill>
                  <a:schemeClr val="accent4"/>
                </a:solidFill>
              </a:rPr>
              <a:t>  </a:t>
            </a:r>
            <a:r>
              <a:rPr lang="en-AU" sz="1800" dirty="0"/>
              <a:t>55-59 years old</a:t>
            </a:r>
          </a:p>
        </p:txBody>
      </p:sp>
      <p:sp>
        <p:nvSpPr>
          <p:cNvPr id="6" name="TextBox 5">
            <a:extLst>
              <a:ext uri="{FF2B5EF4-FFF2-40B4-BE49-F238E27FC236}">
                <a16:creationId xmlns:a16="http://schemas.microsoft.com/office/drawing/2014/main" id="{CF12F76C-E7A4-0A47-B2C7-8F260ED9F87F}"/>
              </a:ext>
            </a:extLst>
          </p:cNvPr>
          <p:cNvSpPr txBox="1"/>
          <p:nvPr/>
        </p:nvSpPr>
        <p:spPr>
          <a:xfrm>
            <a:off x="2627784" y="6175448"/>
            <a:ext cx="646331" cy="369332"/>
          </a:xfrm>
          <a:prstGeom prst="rect">
            <a:avLst/>
          </a:prstGeom>
          <a:noFill/>
        </p:spPr>
        <p:txBody>
          <a:bodyPr wrap="none" rtlCol="0">
            <a:spAutoFit/>
          </a:bodyPr>
          <a:lstStyle/>
          <a:p>
            <a:pPr algn="l"/>
            <a:r>
              <a:rPr lang="en-AU" sz="1800" dirty="0"/>
              <a:t>Men</a:t>
            </a:r>
          </a:p>
        </p:txBody>
      </p:sp>
      <p:sp>
        <p:nvSpPr>
          <p:cNvPr id="10" name="TextBox 9">
            <a:extLst>
              <a:ext uri="{FF2B5EF4-FFF2-40B4-BE49-F238E27FC236}">
                <a16:creationId xmlns:a16="http://schemas.microsoft.com/office/drawing/2014/main" id="{A04E41DB-C9A1-C144-A300-6A3B2978E988}"/>
              </a:ext>
            </a:extLst>
          </p:cNvPr>
          <p:cNvSpPr txBox="1"/>
          <p:nvPr/>
        </p:nvSpPr>
        <p:spPr>
          <a:xfrm>
            <a:off x="6516216" y="6169910"/>
            <a:ext cx="1014060" cy="369332"/>
          </a:xfrm>
          <a:prstGeom prst="rect">
            <a:avLst/>
          </a:prstGeom>
          <a:noFill/>
        </p:spPr>
        <p:txBody>
          <a:bodyPr wrap="none" rtlCol="0">
            <a:spAutoFit/>
          </a:bodyPr>
          <a:lstStyle/>
          <a:p>
            <a:pPr algn="l"/>
            <a:r>
              <a:rPr lang="en-AU" sz="1800" b="1" dirty="0"/>
              <a:t>Women</a:t>
            </a:r>
          </a:p>
        </p:txBody>
      </p:sp>
    </p:spTree>
    <p:extLst>
      <p:ext uri="{BB962C8B-B14F-4D97-AF65-F5344CB8AC3E}">
        <p14:creationId xmlns:p14="http://schemas.microsoft.com/office/powerpoint/2010/main" val="123831743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B2E24-68D8-1942-A533-F39DBE0F9A66}"/>
              </a:ext>
            </a:extLst>
          </p:cNvPr>
          <p:cNvSpPr>
            <a:spLocks noGrp="1"/>
          </p:cNvSpPr>
          <p:nvPr>
            <p:ph type="title"/>
          </p:nvPr>
        </p:nvSpPr>
        <p:spPr/>
        <p:txBody>
          <a:bodyPr/>
          <a:lstStyle/>
          <a:p>
            <a:r>
              <a:rPr lang="en-AU" dirty="0"/>
              <a:t>Who study? Longitudinal census is not that reliable</a:t>
            </a:r>
          </a:p>
        </p:txBody>
      </p:sp>
      <p:sp>
        <p:nvSpPr>
          <p:cNvPr id="6" name="Text Placeholder 5">
            <a:extLst>
              <a:ext uri="{FF2B5EF4-FFF2-40B4-BE49-F238E27FC236}">
                <a16:creationId xmlns:a16="http://schemas.microsoft.com/office/drawing/2014/main" id="{A198E6F6-971A-F245-9E34-801F86B7A8F8}"/>
              </a:ext>
            </a:extLst>
          </p:cNvPr>
          <p:cNvSpPr>
            <a:spLocks noGrp="1"/>
          </p:cNvSpPr>
          <p:nvPr>
            <p:ph type="body" sz="quarter" idx="10"/>
          </p:nvPr>
        </p:nvSpPr>
        <p:spPr>
          <a:xfrm>
            <a:off x="647701" y="891425"/>
            <a:ext cx="7980911" cy="553998"/>
          </a:xfrm>
        </p:spPr>
        <p:txBody>
          <a:bodyPr/>
          <a:lstStyle/>
          <a:p>
            <a:r>
              <a:rPr lang="en-AU" dirty="0"/>
              <a:t>Proportion of bachelor graduates who weren’t studying aged 25-34 in 2011 have a PG degree in 2016</a:t>
            </a:r>
          </a:p>
        </p:txBody>
      </p:sp>
      <p:sp>
        <p:nvSpPr>
          <p:cNvPr id="7" name="Text Placeholder 6">
            <a:extLst>
              <a:ext uri="{FF2B5EF4-FFF2-40B4-BE49-F238E27FC236}">
                <a16:creationId xmlns:a16="http://schemas.microsoft.com/office/drawing/2014/main" id="{DECC783B-7773-714A-8AF4-34FE2B3522AA}"/>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63A42054-03AA-6D44-890D-00D389D01ABA}"/>
              </a:ext>
            </a:extLst>
          </p:cNvPr>
          <p:cNvGraphicFramePr>
            <a:graphicFrameLocks noGrp="1"/>
          </p:cNvGraphicFramePr>
          <p:nvPr>
            <p:ph type="chart" sz="quarter" idx="12"/>
            <p:extLst>
              <p:ext uri="{D42A27DB-BD31-4B8C-83A1-F6EECF244321}">
                <p14:modId xmlns:p14="http://schemas.microsoft.com/office/powerpoint/2010/main" val="2500265760"/>
              </p:ext>
            </p:extLst>
          </p:nvPr>
        </p:nvGraphicFramePr>
        <p:xfrm>
          <a:off x="557213" y="1541730"/>
          <a:ext cx="8172450" cy="499242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1546C6F1-736C-2C4C-BF4B-6D82AE8C9BC7}"/>
              </a:ext>
            </a:extLst>
          </p:cNvPr>
          <p:cNvSpPr txBox="1"/>
          <p:nvPr/>
        </p:nvSpPr>
        <p:spPr>
          <a:xfrm>
            <a:off x="-4356992" y="2924944"/>
            <a:ext cx="4839786" cy="646331"/>
          </a:xfrm>
          <a:prstGeom prst="rect">
            <a:avLst/>
          </a:prstGeom>
          <a:noFill/>
        </p:spPr>
        <p:txBody>
          <a:bodyPr wrap="none" rtlCol="0">
            <a:spAutoFit/>
          </a:bodyPr>
          <a:lstStyle/>
          <a:p>
            <a:pPr algn="l"/>
            <a:r>
              <a:rPr lang="en-AU" sz="1800" dirty="0"/>
              <a:t>Can’t do by discipline using </a:t>
            </a:r>
          </a:p>
          <a:p>
            <a:pPr algn="l"/>
            <a:r>
              <a:rPr lang="en-AU" sz="1800" dirty="0"/>
              <a:t>the longitudinal data due to sample size issue</a:t>
            </a:r>
          </a:p>
        </p:txBody>
      </p:sp>
      <p:sp>
        <p:nvSpPr>
          <p:cNvPr id="14" name="TextBox 13">
            <a:extLst>
              <a:ext uri="{FF2B5EF4-FFF2-40B4-BE49-F238E27FC236}">
                <a16:creationId xmlns:a16="http://schemas.microsoft.com/office/drawing/2014/main" id="{0850BFE2-65FC-F24A-87C5-1297768214FA}"/>
              </a:ext>
            </a:extLst>
          </p:cNvPr>
          <p:cNvSpPr txBox="1"/>
          <p:nvPr/>
        </p:nvSpPr>
        <p:spPr>
          <a:xfrm>
            <a:off x="4087524" y="1700808"/>
            <a:ext cx="697627" cy="369332"/>
          </a:xfrm>
          <a:prstGeom prst="rect">
            <a:avLst/>
          </a:prstGeom>
          <a:noFill/>
        </p:spPr>
        <p:txBody>
          <a:bodyPr wrap="none" rtlCol="0">
            <a:spAutoFit/>
          </a:bodyPr>
          <a:lstStyle/>
          <a:p>
            <a:pPr algn="l"/>
            <a:r>
              <a:rPr lang="en-AU" sz="1800" b="1" dirty="0">
                <a:solidFill>
                  <a:schemeClr val="tx2"/>
                </a:solidFill>
              </a:rPr>
              <a:t>Male</a:t>
            </a:r>
          </a:p>
        </p:txBody>
      </p:sp>
      <p:sp>
        <p:nvSpPr>
          <p:cNvPr id="17" name="TextBox 16">
            <a:extLst>
              <a:ext uri="{FF2B5EF4-FFF2-40B4-BE49-F238E27FC236}">
                <a16:creationId xmlns:a16="http://schemas.microsoft.com/office/drawing/2014/main" id="{E43DB838-6379-F74D-B199-D6AC305FCCEF}"/>
              </a:ext>
            </a:extLst>
          </p:cNvPr>
          <p:cNvSpPr txBox="1"/>
          <p:nvPr/>
        </p:nvSpPr>
        <p:spPr>
          <a:xfrm>
            <a:off x="2872165" y="3774231"/>
            <a:ext cx="479618" cy="369332"/>
          </a:xfrm>
          <a:prstGeom prst="rect">
            <a:avLst/>
          </a:prstGeom>
          <a:noFill/>
        </p:spPr>
        <p:txBody>
          <a:bodyPr wrap="none" rtlCol="0">
            <a:spAutoFit/>
          </a:bodyPr>
          <a:lstStyle/>
          <a:p>
            <a:pPr algn="l"/>
            <a:r>
              <a:rPr lang="en-AU" sz="1800" b="1" dirty="0">
                <a:solidFill>
                  <a:schemeClr val="accent3"/>
                </a:solidFill>
              </a:rPr>
              <a:t>All</a:t>
            </a:r>
          </a:p>
        </p:txBody>
      </p:sp>
      <p:sp>
        <p:nvSpPr>
          <p:cNvPr id="18" name="TextBox 17">
            <a:extLst>
              <a:ext uri="{FF2B5EF4-FFF2-40B4-BE49-F238E27FC236}">
                <a16:creationId xmlns:a16="http://schemas.microsoft.com/office/drawing/2014/main" id="{64BB9494-0FEC-5F4A-8B0A-E738B902B5DC}"/>
              </a:ext>
            </a:extLst>
          </p:cNvPr>
          <p:cNvSpPr txBox="1"/>
          <p:nvPr/>
        </p:nvSpPr>
        <p:spPr>
          <a:xfrm>
            <a:off x="6328549" y="4499828"/>
            <a:ext cx="979755" cy="369332"/>
          </a:xfrm>
          <a:prstGeom prst="rect">
            <a:avLst/>
          </a:prstGeom>
          <a:noFill/>
        </p:spPr>
        <p:txBody>
          <a:bodyPr wrap="none" rtlCol="0">
            <a:spAutoFit/>
          </a:bodyPr>
          <a:lstStyle/>
          <a:p>
            <a:pPr algn="l"/>
            <a:r>
              <a:rPr lang="en-AU" sz="1800" b="1" dirty="0">
                <a:solidFill>
                  <a:schemeClr val="accent2"/>
                </a:solidFill>
              </a:rPr>
              <a:t>Female</a:t>
            </a:r>
          </a:p>
        </p:txBody>
      </p:sp>
      <p:sp>
        <p:nvSpPr>
          <p:cNvPr id="20" name="TextBox 19">
            <a:extLst>
              <a:ext uri="{FF2B5EF4-FFF2-40B4-BE49-F238E27FC236}">
                <a16:creationId xmlns:a16="http://schemas.microsoft.com/office/drawing/2014/main" id="{6DE02131-1C44-774C-9177-4D918459E14F}"/>
              </a:ext>
            </a:extLst>
          </p:cNvPr>
          <p:cNvSpPr txBox="1"/>
          <p:nvPr/>
        </p:nvSpPr>
        <p:spPr>
          <a:xfrm>
            <a:off x="3563888" y="6175448"/>
            <a:ext cx="1744901" cy="369332"/>
          </a:xfrm>
          <a:prstGeom prst="rect">
            <a:avLst/>
          </a:prstGeom>
          <a:noFill/>
        </p:spPr>
        <p:txBody>
          <a:bodyPr wrap="none" rtlCol="0">
            <a:spAutoFit/>
          </a:bodyPr>
          <a:lstStyle/>
          <a:p>
            <a:pPr algn="l"/>
            <a:r>
              <a:rPr lang="en-AU" sz="1800" dirty="0"/>
              <a:t>Income in 2011</a:t>
            </a:r>
          </a:p>
        </p:txBody>
      </p:sp>
    </p:spTree>
    <p:extLst>
      <p:ext uri="{BB962C8B-B14F-4D97-AF65-F5344CB8AC3E}">
        <p14:creationId xmlns:p14="http://schemas.microsoft.com/office/powerpoint/2010/main" val="25181909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E916D-BE90-6A4E-AC85-A554C630E826}"/>
              </a:ext>
            </a:extLst>
          </p:cNvPr>
          <p:cNvSpPr>
            <a:spLocks noGrp="1"/>
          </p:cNvSpPr>
          <p:nvPr>
            <p:ph type="title"/>
          </p:nvPr>
        </p:nvSpPr>
        <p:spPr>
          <a:xfrm>
            <a:off x="647700" y="-35879"/>
            <a:ext cx="6381750" cy="830997"/>
          </a:xfrm>
        </p:spPr>
        <p:txBody>
          <a:bodyPr/>
          <a:lstStyle/>
          <a:p>
            <a:r>
              <a:rPr lang="en-AU" dirty="0"/>
              <a:t>Paid maternity leave entitlement (from employer) grew even before the introduction of the national scheme – various publications</a:t>
            </a:r>
          </a:p>
        </p:txBody>
      </p:sp>
      <p:sp>
        <p:nvSpPr>
          <p:cNvPr id="3" name="Text Placeholder 2">
            <a:extLst>
              <a:ext uri="{FF2B5EF4-FFF2-40B4-BE49-F238E27FC236}">
                <a16:creationId xmlns:a16="http://schemas.microsoft.com/office/drawing/2014/main" id="{07693765-50FE-A44C-B78D-50B313F36E2B}"/>
              </a:ext>
            </a:extLst>
          </p:cNvPr>
          <p:cNvSpPr>
            <a:spLocks noGrp="1"/>
          </p:cNvSpPr>
          <p:nvPr>
            <p:ph type="body" sz="quarter" idx="10"/>
          </p:nvPr>
        </p:nvSpPr>
        <p:spPr>
          <a:xfrm>
            <a:off x="647701" y="891425"/>
            <a:ext cx="7980911" cy="276999"/>
          </a:xfrm>
        </p:spPr>
        <p:txBody>
          <a:bodyPr/>
          <a:lstStyle/>
          <a:p>
            <a:r>
              <a:rPr lang="en-AU" dirty="0"/>
              <a:t>Proportion with paid parental leave</a:t>
            </a:r>
          </a:p>
        </p:txBody>
      </p:sp>
      <p:sp>
        <p:nvSpPr>
          <p:cNvPr id="4" name="Text Placeholder 3">
            <a:extLst>
              <a:ext uri="{FF2B5EF4-FFF2-40B4-BE49-F238E27FC236}">
                <a16:creationId xmlns:a16="http://schemas.microsoft.com/office/drawing/2014/main" id="{B2C74903-EE1A-4F4E-9D46-4CEC2E37768C}"/>
              </a:ext>
            </a:extLst>
          </p:cNvPr>
          <p:cNvSpPr>
            <a:spLocks noGrp="1"/>
          </p:cNvSpPr>
          <p:nvPr>
            <p:ph type="body" sz="quarter" idx="11"/>
          </p:nvPr>
        </p:nvSpPr>
        <p:spPr>
          <a:xfrm>
            <a:off x="647699" y="6381328"/>
            <a:ext cx="7681653" cy="461665"/>
          </a:xfrm>
        </p:spPr>
        <p:txBody>
          <a:bodyPr/>
          <a:lstStyle/>
          <a:p>
            <a:r>
              <a:rPr lang="en-AU" dirty="0"/>
              <a:t>Notes: The left panel ended in 2008 because of the implausible value in 2009 based on the same publication but with more detail. The publication ended in 2013.</a:t>
            </a:r>
          </a:p>
          <a:p>
            <a:r>
              <a:rPr lang="en-AU" dirty="0"/>
              <a:t>Source: </a:t>
            </a:r>
            <a:r>
              <a:rPr lang="en-AU" b="1" i="0" dirty="0"/>
              <a:t>6310.0 - Employee Earnings, Benefits and Trade Union Membership, Australia, Aug 2005 </a:t>
            </a:r>
            <a:r>
              <a:rPr lang="en-AU" i="0" dirty="0"/>
              <a:t> </a:t>
            </a:r>
            <a:endParaRPr lang="en-AU" dirty="0"/>
          </a:p>
        </p:txBody>
      </p:sp>
      <p:graphicFrame>
        <p:nvGraphicFramePr>
          <p:cNvPr id="10" name="Chart Placeholder 9">
            <a:extLst>
              <a:ext uri="{FF2B5EF4-FFF2-40B4-BE49-F238E27FC236}">
                <a16:creationId xmlns:a16="http://schemas.microsoft.com/office/drawing/2014/main" id="{3AD20F6A-B5F1-F045-BC28-722A2FAF2CCE}"/>
              </a:ext>
            </a:extLst>
          </p:cNvPr>
          <p:cNvGraphicFramePr>
            <a:graphicFrameLocks noGrp="1"/>
          </p:cNvGraphicFramePr>
          <p:nvPr>
            <p:ph type="chart" sz="quarter" idx="12"/>
            <p:extLst>
              <p:ext uri="{D42A27DB-BD31-4B8C-83A1-F6EECF244321}">
                <p14:modId xmlns:p14="http://schemas.microsoft.com/office/powerpoint/2010/main" val="3872343675"/>
              </p:ext>
            </p:extLst>
          </p:nvPr>
        </p:nvGraphicFramePr>
        <p:xfrm>
          <a:off x="557213" y="1169988"/>
          <a:ext cx="3313188"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064B2BDA-860F-E546-B998-B2230B5F1E69}"/>
              </a:ext>
            </a:extLst>
          </p:cNvPr>
          <p:cNvSpPr txBox="1"/>
          <p:nvPr/>
        </p:nvSpPr>
        <p:spPr>
          <a:xfrm>
            <a:off x="899592" y="1358628"/>
            <a:ext cx="2685351" cy="369332"/>
          </a:xfrm>
          <a:prstGeom prst="rect">
            <a:avLst/>
          </a:prstGeom>
          <a:noFill/>
        </p:spPr>
        <p:txBody>
          <a:bodyPr wrap="none" rtlCol="0">
            <a:spAutoFit/>
          </a:bodyPr>
          <a:lstStyle/>
          <a:p>
            <a:pPr algn="l"/>
            <a:r>
              <a:rPr lang="en-AU" sz="1800" dirty="0"/>
              <a:t>Proportion of employees</a:t>
            </a:r>
          </a:p>
        </p:txBody>
      </p:sp>
      <p:graphicFrame>
        <p:nvGraphicFramePr>
          <p:cNvPr id="13" name="Chart Placeholder 16">
            <a:extLst>
              <a:ext uri="{FF2B5EF4-FFF2-40B4-BE49-F238E27FC236}">
                <a16:creationId xmlns:a16="http://schemas.microsoft.com/office/drawing/2014/main" id="{44291600-F60B-2A45-9E62-12D04A0B42B2}"/>
              </a:ext>
            </a:extLst>
          </p:cNvPr>
          <p:cNvGraphicFramePr>
            <a:graphicFrameLocks/>
          </p:cNvGraphicFramePr>
          <p:nvPr>
            <p:extLst>
              <p:ext uri="{D42A27DB-BD31-4B8C-83A1-F6EECF244321}">
                <p14:modId xmlns:p14="http://schemas.microsoft.com/office/powerpoint/2010/main" val="606982471"/>
              </p:ext>
            </p:extLst>
          </p:nvPr>
        </p:nvGraphicFramePr>
        <p:xfrm>
          <a:off x="3870401" y="1169988"/>
          <a:ext cx="4859262" cy="5364162"/>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AB19779E-0728-2C45-A31D-5E9790E0D318}"/>
              </a:ext>
            </a:extLst>
          </p:cNvPr>
          <p:cNvSpPr txBox="1"/>
          <p:nvPr/>
        </p:nvSpPr>
        <p:spPr>
          <a:xfrm>
            <a:off x="6445028" y="3291974"/>
            <a:ext cx="2069797" cy="369332"/>
          </a:xfrm>
          <a:prstGeom prst="rect">
            <a:avLst/>
          </a:prstGeom>
          <a:noFill/>
        </p:spPr>
        <p:txBody>
          <a:bodyPr wrap="none" rtlCol="0">
            <a:spAutoFit/>
          </a:bodyPr>
          <a:lstStyle/>
          <a:p>
            <a:pPr algn="l"/>
            <a:r>
              <a:rPr lang="en-AU" sz="1800" dirty="0"/>
              <a:t>Proportion in 2009</a:t>
            </a:r>
          </a:p>
        </p:txBody>
      </p:sp>
      <p:sp>
        <p:nvSpPr>
          <p:cNvPr id="15" name="TextBox 14">
            <a:extLst>
              <a:ext uri="{FF2B5EF4-FFF2-40B4-BE49-F238E27FC236}">
                <a16:creationId xmlns:a16="http://schemas.microsoft.com/office/drawing/2014/main" id="{B55E1EEA-3F63-E042-9AEB-7871178E692D}"/>
              </a:ext>
            </a:extLst>
          </p:cNvPr>
          <p:cNvSpPr txBox="1"/>
          <p:nvPr/>
        </p:nvSpPr>
        <p:spPr>
          <a:xfrm>
            <a:off x="6116441" y="1904223"/>
            <a:ext cx="697627" cy="369332"/>
          </a:xfrm>
          <a:prstGeom prst="rect">
            <a:avLst/>
          </a:prstGeom>
          <a:noFill/>
        </p:spPr>
        <p:txBody>
          <a:bodyPr wrap="none" rtlCol="0">
            <a:spAutoFit/>
          </a:bodyPr>
          <a:lstStyle/>
          <a:p>
            <a:pPr algn="l"/>
            <a:r>
              <a:rPr lang="en-AU" sz="1800" dirty="0"/>
              <a:t>2013</a:t>
            </a:r>
          </a:p>
        </p:txBody>
      </p:sp>
      <p:sp>
        <p:nvSpPr>
          <p:cNvPr id="16" name="TextBox 15">
            <a:extLst>
              <a:ext uri="{FF2B5EF4-FFF2-40B4-BE49-F238E27FC236}">
                <a16:creationId xmlns:a16="http://schemas.microsoft.com/office/drawing/2014/main" id="{D66E1606-EBFC-9B41-993F-8543FC08C1EB}"/>
              </a:ext>
            </a:extLst>
          </p:cNvPr>
          <p:cNvSpPr txBox="1"/>
          <p:nvPr/>
        </p:nvSpPr>
        <p:spPr>
          <a:xfrm>
            <a:off x="5455989" y="6164818"/>
            <a:ext cx="2770951" cy="369332"/>
          </a:xfrm>
          <a:prstGeom prst="rect">
            <a:avLst/>
          </a:prstGeom>
          <a:noFill/>
        </p:spPr>
        <p:txBody>
          <a:bodyPr wrap="none" rtlCol="0">
            <a:spAutoFit/>
          </a:bodyPr>
          <a:lstStyle/>
          <a:p>
            <a:pPr algn="l"/>
            <a:r>
              <a:rPr lang="en-AU" sz="1800" dirty="0"/>
              <a:t>Weekly income (nominal)</a:t>
            </a:r>
          </a:p>
        </p:txBody>
      </p:sp>
      <p:sp>
        <p:nvSpPr>
          <p:cNvPr id="17" name="TextBox 16">
            <a:extLst>
              <a:ext uri="{FF2B5EF4-FFF2-40B4-BE49-F238E27FC236}">
                <a16:creationId xmlns:a16="http://schemas.microsoft.com/office/drawing/2014/main" id="{A3382779-80F5-3E47-8D39-02971520278C}"/>
              </a:ext>
            </a:extLst>
          </p:cNvPr>
          <p:cNvSpPr txBox="1"/>
          <p:nvPr/>
        </p:nvSpPr>
        <p:spPr>
          <a:xfrm>
            <a:off x="4795232" y="1033438"/>
            <a:ext cx="3441968" cy="369332"/>
          </a:xfrm>
          <a:prstGeom prst="rect">
            <a:avLst/>
          </a:prstGeom>
          <a:noFill/>
        </p:spPr>
        <p:txBody>
          <a:bodyPr wrap="none" rtlCol="0">
            <a:spAutoFit/>
          </a:bodyPr>
          <a:lstStyle/>
          <a:p>
            <a:pPr algn="l"/>
            <a:r>
              <a:rPr lang="en-AU" sz="1800" dirty="0"/>
              <a:t>Proportion of female employees</a:t>
            </a:r>
          </a:p>
        </p:txBody>
      </p:sp>
      <p:sp>
        <p:nvSpPr>
          <p:cNvPr id="18" name="Oval 17">
            <a:extLst>
              <a:ext uri="{FF2B5EF4-FFF2-40B4-BE49-F238E27FC236}">
                <a16:creationId xmlns:a16="http://schemas.microsoft.com/office/drawing/2014/main" id="{EDE2DB6D-68AC-2741-923A-53545AE1A2E1}"/>
              </a:ext>
            </a:extLst>
          </p:cNvPr>
          <p:cNvSpPr/>
          <p:nvPr/>
        </p:nvSpPr>
        <p:spPr bwMode="auto">
          <a:xfrm>
            <a:off x="1469218" y="2555925"/>
            <a:ext cx="1662622" cy="736049"/>
          </a:xfrm>
          <a:prstGeom prst="ellips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a:p>
            <a:pPr marL="0" marR="0" indent="0" algn="l" defTabSz="914400" rtl="0" eaLnBrk="0" fontAlgn="base" latinLnBrk="0" hangingPunct="0">
              <a:lnSpc>
                <a:spcPct val="100000"/>
              </a:lnSpc>
              <a:spcBef>
                <a:spcPct val="0"/>
              </a:spcBef>
              <a:spcAft>
                <a:spcPct val="0"/>
              </a:spcAft>
              <a:buClrTx/>
              <a:buSzTx/>
              <a:buFontTx/>
              <a:buNone/>
              <a:tabLst/>
            </a:pPr>
            <a:endParaRPr lang="en-AU" sz="1600" dirty="0"/>
          </a:p>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a:p>
            <a:pPr marL="0" marR="0" indent="0" algn="l"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Probably because of estimation error</a:t>
            </a:r>
          </a:p>
        </p:txBody>
      </p:sp>
    </p:spTree>
    <p:extLst>
      <p:ext uri="{BB962C8B-B14F-4D97-AF65-F5344CB8AC3E}">
        <p14:creationId xmlns:p14="http://schemas.microsoft.com/office/powerpoint/2010/main" val="163377896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E916D-BE90-6A4E-AC85-A554C630E826}"/>
              </a:ext>
            </a:extLst>
          </p:cNvPr>
          <p:cNvSpPr>
            <a:spLocks noGrp="1"/>
          </p:cNvSpPr>
          <p:nvPr>
            <p:ph type="title"/>
          </p:nvPr>
        </p:nvSpPr>
        <p:spPr>
          <a:xfrm>
            <a:off x="647700" y="-35879"/>
            <a:ext cx="6381750" cy="830997"/>
          </a:xfrm>
        </p:spPr>
        <p:txBody>
          <a:bodyPr/>
          <a:lstStyle/>
          <a:p>
            <a:r>
              <a:rPr lang="en-AU" dirty="0"/>
              <a:t>Paid maternity leave entitlement (from employer) grew even before the introduction of the national scheme – various publications</a:t>
            </a:r>
          </a:p>
        </p:txBody>
      </p:sp>
      <p:sp>
        <p:nvSpPr>
          <p:cNvPr id="3" name="Text Placeholder 2">
            <a:extLst>
              <a:ext uri="{FF2B5EF4-FFF2-40B4-BE49-F238E27FC236}">
                <a16:creationId xmlns:a16="http://schemas.microsoft.com/office/drawing/2014/main" id="{07693765-50FE-A44C-B78D-50B313F36E2B}"/>
              </a:ext>
            </a:extLst>
          </p:cNvPr>
          <p:cNvSpPr>
            <a:spLocks noGrp="1"/>
          </p:cNvSpPr>
          <p:nvPr>
            <p:ph type="body" sz="quarter" idx="10"/>
          </p:nvPr>
        </p:nvSpPr>
        <p:spPr>
          <a:xfrm>
            <a:off x="647701" y="891425"/>
            <a:ext cx="7980911" cy="276999"/>
          </a:xfrm>
        </p:spPr>
        <p:txBody>
          <a:bodyPr/>
          <a:lstStyle/>
          <a:p>
            <a:r>
              <a:rPr lang="en-AU" dirty="0"/>
              <a:t>Proportion with paid parental leave</a:t>
            </a:r>
          </a:p>
        </p:txBody>
      </p:sp>
      <p:sp>
        <p:nvSpPr>
          <p:cNvPr id="4" name="Text Placeholder 3">
            <a:extLst>
              <a:ext uri="{FF2B5EF4-FFF2-40B4-BE49-F238E27FC236}">
                <a16:creationId xmlns:a16="http://schemas.microsoft.com/office/drawing/2014/main" id="{B2C74903-EE1A-4F4E-9D46-4CEC2E37768C}"/>
              </a:ext>
            </a:extLst>
          </p:cNvPr>
          <p:cNvSpPr>
            <a:spLocks noGrp="1"/>
          </p:cNvSpPr>
          <p:nvPr>
            <p:ph type="body" sz="quarter" idx="11"/>
          </p:nvPr>
        </p:nvSpPr>
        <p:spPr>
          <a:xfrm>
            <a:off x="647699" y="6381328"/>
            <a:ext cx="7681653" cy="461665"/>
          </a:xfrm>
        </p:spPr>
        <p:txBody>
          <a:bodyPr/>
          <a:lstStyle/>
          <a:p>
            <a:r>
              <a:rPr lang="en-AU" dirty="0"/>
              <a:t>Notes: The left panel ended in 2008 because of the implausible value in 2009 based on the same publication but with more detail. The publication ended in 2013.</a:t>
            </a:r>
          </a:p>
          <a:p>
            <a:r>
              <a:rPr lang="en-AU" dirty="0"/>
              <a:t>Source: </a:t>
            </a:r>
            <a:r>
              <a:rPr lang="en-AU" b="1" i="0" dirty="0"/>
              <a:t>6310.0 - Employee Earnings, Benefits and Trade Union Membership, Australia, Aug 2005 </a:t>
            </a:r>
            <a:r>
              <a:rPr lang="en-AU" i="0" dirty="0"/>
              <a:t> </a:t>
            </a:r>
            <a:endParaRPr lang="en-AU" dirty="0"/>
          </a:p>
        </p:txBody>
      </p:sp>
      <p:graphicFrame>
        <p:nvGraphicFramePr>
          <p:cNvPr id="13" name="Chart Placeholder 16">
            <a:extLst>
              <a:ext uri="{FF2B5EF4-FFF2-40B4-BE49-F238E27FC236}">
                <a16:creationId xmlns:a16="http://schemas.microsoft.com/office/drawing/2014/main" id="{44291600-F60B-2A45-9E62-12D04A0B42B2}"/>
              </a:ext>
            </a:extLst>
          </p:cNvPr>
          <p:cNvGraphicFramePr>
            <a:graphicFrameLocks/>
          </p:cNvGraphicFramePr>
          <p:nvPr>
            <p:extLst>
              <p:ext uri="{D42A27DB-BD31-4B8C-83A1-F6EECF244321}">
                <p14:modId xmlns:p14="http://schemas.microsoft.com/office/powerpoint/2010/main" val="3804374602"/>
              </p:ext>
            </p:extLst>
          </p:nvPr>
        </p:nvGraphicFramePr>
        <p:xfrm>
          <a:off x="611188" y="1169988"/>
          <a:ext cx="8118475"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Box 13">
            <a:extLst>
              <a:ext uri="{FF2B5EF4-FFF2-40B4-BE49-F238E27FC236}">
                <a16:creationId xmlns:a16="http://schemas.microsoft.com/office/drawing/2014/main" id="{AB19779E-0728-2C45-A31D-5E9790E0D318}"/>
              </a:ext>
            </a:extLst>
          </p:cNvPr>
          <p:cNvSpPr txBox="1"/>
          <p:nvPr/>
        </p:nvSpPr>
        <p:spPr>
          <a:xfrm>
            <a:off x="6445028" y="3291974"/>
            <a:ext cx="2069797" cy="369332"/>
          </a:xfrm>
          <a:prstGeom prst="rect">
            <a:avLst/>
          </a:prstGeom>
          <a:noFill/>
        </p:spPr>
        <p:txBody>
          <a:bodyPr wrap="none" rtlCol="0">
            <a:spAutoFit/>
          </a:bodyPr>
          <a:lstStyle/>
          <a:p>
            <a:pPr algn="l"/>
            <a:r>
              <a:rPr lang="en-AU" sz="1800" dirty="0"/>
              <a:t>Proportion in 2009</a:t>
            </a:r>
          </a:p>
        </p:txBody>
      </p:sp>
      <p:sp>
        <p:nvSpPr>
          <p:cNvPr id="15" name="TextBox 14">
            <a:extLst>
              <a:ext uri="{FF2B5EF4-FFF2-40B4-BE49-F238E27FC236}">
                <a16:creationId xmlns:a16="http://schemas.microsoft.com/office/drawing/2014/main" id="{B55E1EEA-3F63-E042-9AEB-7871178E692D}"/>
              </a:ext>
            </a:extLst>
          </p:cNvPr>
          <p:cNvSpPr txBox="1"/>
          <p:nvPr/>
        </p:nvSpPr>
        <p:spPr>
          <a:xfrm>
            <a:off x="4758362" y="1592974"/>
            <a:ext cx="697627" cy="369332"/>
          </a:xfrm>
          <a:prstGeom prst="rect">
            <a:avLst/>
          </a:prstGeom>
          <a:noFill/>
        </p:spPr>
        <p:txBody>
          <a:bodyPr wrap="none" rtlCol="0">
            <a:spAutoFit/>
          </a:bodyPr>
          <a:lstStyle/>
          <a:p>
            <a:pPr algn="l"/>
            <a:r>
              <a:rPr lang="en-AU" sz="1800" dirty="0"/>
              <a:t>2013</a:t>
            </a:r>
          </a:p>
        </p:txBody>
      </p:sp>
      <p:sp>
        <p:nvSpPr>
          <p:cNvPr id="16" name="TextBox 15">
            <a:extLst>
              <a:ext uri="{FF2B5EF4-FFF2-40B4-BE49-F238E27FC236}">
                <a16:creationId xmlns:a16="http://schemas.microsoft.com/office/drawing/2014/main" id="{D66E1606-EBFC-9B41-993F-8543FC08C1EB}"/>
              </a:ext>
            </a:extLst>
          </p:cNvPr>
          <p:cNvSpPr txBox="1"/>
          <p:nvPr/>
        </p:nvSpPr>
        <p:spPr>
          <a:xfrm>
            <a:off x="3923928" y="5887819"/>
            <a:ext cx="2770951" cy="369332"/>
          </a:xfrm>
          <a:prstGeom prst="rect">
            <a:avLst/>
          </a:prstGeom>
          <a:noFill/>
        </p:spPr>
        <p:txBody>
          <a:bodyPr wrap="none" rtlCol="0">
            <a:spAutoFit/>
          </a:bodyPr>
          <a:lstStyle/>
          <a:p>
            <a:pPr algn="l"/>
            <a:r>
              <a:rPr lang="en-AU" sz="1800" dirty="0"/>
              <a:t>Weekly income (nominal)</a:t>
            </a:r>
          </a:p>
        </p:txBody>
      </p:sp>
      <p:sp>
        <p:nvSpPr>
          <p:cNvPr id="17" name="TextBox 16">
            <a:extLst>
              <a:ext uri="{FF2B5EF4-FFF2-40B4-BE49-F238E27FC236}">
                <a16:creationId xmlns:a16="http://schemas.microsoft.com/office/drawing/2014/main" id="{A3382779-80F5-3E47-8D39-02971520278C}"/>
              </a:ext>
            </a:extLst>
          </p:cNvPr>
          <p:cNvSpPr txBox="1"/>
          <p:nvPr/>
        </p:nvSpPr>
        <p:spPr>
          <a:xfrm>
            <a:off x="4795232" y="1033438"/>
            <a:ext cx="3441968" cy="369332"/>
          </a:xfrm>
          <a:prstGeom prst="rect">
            <a:avLst/>
          </a:prstGeom>
          <a:noFill/>
        </p:spPr>
        <p:txBody>
          <a:bodyPr wrap="none" rtlCol="0">
            <a:spAutoFit/>
          </a:bodyPr>
          <a:lstStyle/>
          <a:p>
            <a:pPr algn="l"/>
            <a:r>
              <a:rPr lang="en-AU" sz="1800" dirty="0"/>
              <a:t>Proportion of female employees</a:t>
            </a:r>
          </a:p>
        </p:txBody>
      </p:sp>
      <p:sp>
        <p:nvSpPr>
          <p:cNvPr id="6" name="TextBox 5">
            <a:extLst>
              <a:ext uri="{FF2B5EF4-FFF2-40B4-BE49-F238E27FC236}">
                <a16:creationId xmlns:a16="http://schemas.microsoft.com/office/drawing/2014/main" id="{455D1EB4-7E1F-564D-B8B3-3E41B3AE95B9}"/>
              </a:ext>
            </a:extLst>
          </p:cNvPr>
          <p:cNvSpPr txBox="1"/>
          <p:nvPr/>
        </p:nvSpPr>
        <p:spPr>
          <a:xfrm>
            <a:off x="3838575" y="2203876"/>
            <a:ext cx="1231940" cy="369332"/>
          </a:xfrm>
          <a:prstGeom prst="rect">
            <a:avLst/>
          </a:prstGeom>
          <a:solidFill>
            <a:srgbClr val="FFFF00"/>
          </a:solidFill>
        </p:spPr>
        <p:txBody>
          <a:bodyPr wrap="none" rtlCol="0">
            <a:spAutoFit/>
          </a:bodyPr>
          <a:lstStyle/>
          <a:p>
            <a:pPr algn="l"/>
            <a:r>
              <a:rPr lang="en-AU" sz="1800" dirty="0"/>
              <a:t>ADD 2011</a:t>
            </a:r>
          </a:p>
        </p:txBody>
      </p:sp>
    </p:spTree>
    <p:extLst>
      <p:ext uri="{BB962C8B-B14F-4D97-AF65-F5344CB8AC3E}">
        <p14:creationId xmlns:p14="http://schemas.microsoft.com/office/powerpoint/2010/main" val="361348253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61405-4A63-D344-826F-1B0F7C584191}"/>
              </a:ext>
            </a:extLst>
          </p:cNvPr>
          <p:cNvSpPr>
            <a:spLocks noGrp="1"/>
          </p:cNvSpPr>
          <p:nvPr>
            <p:ph type="title"/>
          </p:nvPr>
        </p:nvSpPr>
        <p:spPr/>
        <p:txBody>
          <a:bodyPr/>
          <a:lstStyle/>
          <a:p>
            <a:r>
              <a:rPr lang="en-AU" dirty="0"/>
              <a:t>Mothers and work </a:t>
            </a:r>
          </a:p>
        </p:txBody>
      </p:sp>
      <p:sp>
        <p:nvSpPr>
          <p:cNvPr id="3" name="Text Placeholder 2">
            <a:extLst>
              <a:ext uri="{FF2B5EF4-FFF2-40B4-BE49-F238E27FC236}">
                <a16:creationId xmlns:a16="http://schemas.microsoft.com/office/drawing/2014/main" id="{C61CE5BF-CADA-4B43-BD99-FE95D15F64E6}"/>
              </a:ext>
            </a:extLst>
          </p:cNvPr>
          <p:cNvSpPr>
            <a:spLocks noGrp="1"/>
          </p:cNvSpPr>
          <p:nvPr>
            <p:ph type="body" sz="quarter" idx="10"/>
          </p:nvPr>
        </p:nvSpPr>
        <p:spPr/>
        <p:txBody>
          <a:bodyPr/>
          <a:lstStyle/>
          <a:p>
            <a:r>
              <a:rPr lang="en-AU" dirty="0"/>
              <a:t>Proportion of women with one or two kids aged 30-34 by their labour force</a:t>
            </a:r>
          </a:p>
        </p:txBody>
      </p:sp>
      <p:sp>
        <p:nvSpPr>
          <p:cNvPr id="4" name="Text Placeholder 3">
            <a:extLst>
              <a:ext uri="{FF2B5EF4-FFF2-40B4-BE49-F238E27FC236}">
                <a16:creationId xmlns:a16="http://schemas.microsoft.com/office/drawing/2014/main" id="{CC2276D3-78D6-CF49-AF38-5C786544BE8A}"/>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9D66CF4E-1F63-FF44-B161-35E7C5B0144D}"/>
              </a:ext>
            </a:extLst>
          </p:cNvPr>
          <p:cNvGraphicFramePr>
            <a:graphicFrameLocks noGrp="1"/>
          </p:cNvGraphicFramePr>
          <p:nvPr>
            <p:ph type="chart" sz="quarter" idx="12"/>
            <p:extLst>
              <p:ext uri="{D42A27DB-BD31-4B8C-83A1-F6EECF244321}">
                <p14:modId xmlns:p14="http://schemas.microsoft.com/office/powerpoint/2010/main" val="4149604769"/>
              </p:ext>
            </p:extLst>
          </p:nvPr>
        </p:nvGraphicFramePr>
        <p:xfrm>
          <a:off x="1331639" y="1110094"/>
          <a:ext cx="7398023" cy="159882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Placeholder 9">
            <a:extLst>
              <a:ext uri="{FF2B5EF4-FFF2-40B4-BE49-F238E27FC236}">
                <a16:creationId xmlns:a16="http://schemas.microsoft.com/office/drawing/2014/main" id="{E0CEDC27-0A10-044A-8C37-76A3253A64B7}"/>
              </a:ext>
            </a:extLst>
          </p:cNvPr>
          <p:cNvGraphicFramePr>
            <a:graphicFrameLocks/>
          </p:cNvGraphicFramePr>
          <p:nvPr>
            <p:extLst>
              <p:ext uri="{D42A27DB-BD31-4B8C-83A1-F6EECF244321}">
                <p14:modId xmlns:p14="http://schemas.microsoft.com/office/powerpoint/2010/main" val="1804648116"/>
              </p:ext>
            </p:extLst>
          </p:nvPr>
        </p:nvGraphicFramePr>
        <p:xfrm>
          <a:off x="1352772" y="2492896"/>
          <a:ext cx="7398023" cy="153893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Chart Placeholder 9">
            <a:extLst>
              <a:ext uri="{FF2B5EF4-FFF2-40B4-BE49-F238E27FC236}">
                <a16:creationId xmlns:a16="http://schemas.microsoft.com/office/drawing/2014/main" id="{EB4508AE-A4D7-724E-A7A6-E3D0E67AF935}"/>
              </a:ext>
            </a:extLst>
          </p:cNvPr>
          <p:cNvGraphicFramePr>
            <a:graphicFrameLocks/>
          </p:cNvGraphicFramePr>
          <p:nvPr>
            <p:extLst>
              <p:ext uri="{D42A27DB-BD31-4B8C-83A1-F6EECF244321}">
                <p14:modId xmlns:p14="http://schemas.microsoft.com/office/powerpoint/2010/main" val="3674896461"/>
              </p:ext>
            </p:extLst>
          </p:nvPr>
        </p:nvGraphicFramePr>
        <p:xfrm>
          <a:off x="1373905" y="3861512"/>
          <a:ext cx="7398023" cy="153893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5" name="Chart Placeholder 9">
            <a:extLst>
              <a:ext uri="{FF2B5EF4-FFF2-40B4-BE49-F238E27FC236}">
                <a16:creationId xmlns:a16="http://schemas.microsoft.com/office/drawing/2014/main" id="{D70F15E2-58EE-2641-B1B5-97C0B9BE29FC}"/>
              </a:ext>
            </a:extLst>
          </p:cNvPr>
          <p:cNvGraphicFramePr>
            <a:graphicFrameLocks/>
          </p:cNvGraphicFramePr>
          <p:nvPr>
            <p:extLst>
              <p:ext uri="{D42A27DB-BD31-4B8C-83A1-F6EECF244321}">
                <p14:modId xmlns:p14="http://schemas.microsoft.com/office/powerpoint/2010/main" val="3062837886"/>
              </p:ext>
            </p:extLst>
          </p:nvPr>
        </p:nvGraphicFramePr>
        <p:xfrm>
          <a:off x="1367604" y="5148276"/>
          <a:ext cx="7398023" cy="1538932"/>
        </p:xfrm>
        <a:graphic>
          <a:graphicData uri="http://schemas.openxmlformats.org/drawingml/2006/chart">
            <c:chart xmlns:c="http://schemas.openxmlformats.org/drawingml/2006/chart" xmlns:r="http://schemas.openxmlformats.org/officeDocument/2006/relationships" r:id="rId6"/>
          </a:graphicData>
        </a:graphic>
      </p:graphicFrame>
      <p:sp>
        <p:nvSpPr>
          <p:cNvPr id="20" name="TextBox 19">
            <a:extLst>
              <a:ext uri="{FF2B5EF4-FFF2-40B4-BE49-F238E27FC236}">
                <a16:creationId xmlns:a16="http://schemas.microsoft.com/office/drawing/2014/main" id="{E3D397C0-52A8-0C43-ADCD-29E969F35925}"/>
              </a:ext>
            </a:extLst>
          </p:cNvPr>
          <p:cNvSpPr txBox="1"/>
          <p:nvPr/>
        </p:nvSpPr>
        <p:spPr>
          <a:xfrm>
            <a:off x="3614787" y="1462549"/>
            <a:ext cx="988347" cy="369332"/>
          </a:xfrm>
          <a:prstGeom prst="rect">
            <a:avLst/>
          </a:prstGeom>
          <a:noFill/>
        </p:spPr>
        <p:txBody>
          <a:bodyPr wrap="none" rtlCol="0">
            <a:spAutoFit/>
          </a:bodyPr>
          <a:lstStyle/>
          <a:p>
            <a:pPr algn="l"/>
            <a:r>
              <a:rPr lang="en-AU" sz="1800" dirty="0">
                <a:solidFill>
                  <a:schemeClr val="accent5"/>
                </a:solidFill>
              </a:rPr>
              <a:t>To 2011</a:t>
            </a:r>
          </a:p>
        </p:txBody>
      </p:sp>
      <p:sp>
        <p:nvSpPr>
          <p:cNvPr id="21" name="TextBox 20">
            <a:extLst>
              <a:ext uri="{FF2B5EF4-FFF2-40B4-BE49-F238E27FC236}">
                <a16:creationId xmlns:a16="http://schemas.microsoft.com/office/drawing/2014/main" id="{79256084-F4FF-634F-AC78-C3566EE4E801}"/>
              </a:ext>
            </a:extLst>
          </p:cNvPr>
          <p:cNvSpPr txBox="1"/>
          <p:nvPr/>
        </p:nvSpPr>
        <p:spPr>
          <a:xfrm>
            <a:off x="4427984" y="1465402"/>
            <a:ext cx="697627" cy="369332"/>
          </a:xfrm>
          <a:prstGeom prst="rect">
            <a:avLst/>
          </a:prstGeom>
          <a:noFill/>
        </p:spPr>
        <p:txBody>
          <a:bodyPr wrap="none" rtlCol="0">
            <a:spAutoFit/>
          </a:bodyPr>
          <a:lstStyle/>
          <a:p>
            <a:pPr algn="l"/>
            <a:r>
              <a:rPr lang="en-AU" sz="1800" dirty="0">
                <a:solidFill>
                  <a:schemeClr val="tx2"/>
                </a:solidFill>
              </a:rPr>
              <a:t>2016</a:t>
            </a:r>
          </a:p>
        </p:txBody>
      </p:sp>
      <p:sp>
        <p:nvSpPr>
          <p:cNvPr id="23" name="TextBox 22">
            <a:extLst>
              <a:ext uri="{FF2B5EF4-FFF2-40B4-BE49-F238E27FC236}">
                <a16:creationId xmlns:a16="http://schemas.microsoft.com/office/drawing/2014/main" id="{AEC46E34-D81A-5A4B-ABDA-0A148DC7849E}"/>
              </a:ext>
            </a:extLst>
          </p:cNvPr>
          <p:cNvSpPr txBox="1"/>
          <p:nvPr/>
        </p:nvSpPr>
        <p:spPr>
          <a:xfrm>
            <a:off x="851648" y="1651494"/>
            <a:ext cx="466794" cy="369332"/>
          </a:xfrm>
          <a:prstGeom prst="rect">
            <a:avLst/>
          </a:prstGeom>
          <a:noFill/>
        </p:spPr>
        <p:txBody>
          <a:bodyPr wrap="none" rtlCol="0">
            <a:spAutoFit/>
          </a:bodyPr>
          <a:lstStyle/>
          <a:p>
            <a:pPr algn="l"/>
            <a:r>
              <a:rPr lang="en-AU" sz="1800" dirty="0"/>
              <a:t>FT</a:t>
            </a:r>
          </a:p>
        </p:txBody>
      </p:sp>
      <p:sp>
        <p:nvSpPr>
          <p:cNvPr id="24" name="TextBox 23">
            <a:extLst>
              <a:ext uri="{FF2B5EF4-FFF2-40B4-BE49-F238E27FC236}">
                <a16:creationId xmlns:a16="http://schemas.microsoft.com/office/drawing/2014/main" id="{F0D77504-2C01-764A-9E82-C8CD8BEE7869}"/>
              </a:ext>
            </a:extLst>
          </p:cNvPr>
          <p:cNvSpPr txBox="1"/>
          <p:nvPr/>
        </p:nvSpPr>
        <p:spPr>
          <a:xfrm>
            <a:off x="851648" y="3047998"/>
            <a:ext cx="479618" cy="369332"/>
          </a:xfrm>
          <a:prstGeom prst="rect">
            <a:avLst/>
          </a:prstGeom>
          <a:noFill/>
        </p:spPr>
        <p:txBody>
          <a:bodyPr wrap="none" rtlCol="0">
            <a:spAutoFit/>
          </a:bodyPr>
          <a:lstStyle/>
          <a:p>
            <a:pPr algn="l"/>
            <a:r>
              <a:rPr lang="en-AU" sz="1800" dirty="0"/>
              <a:t>PT</a:t>
            </a:r>
          </a:p>
        </p:txBody>
      </p:sp>
      <p:sp>
        <p:nvSpPr>
          <p:cNvPr id="25" name="TextBox 24">
            <a:extLst>
              <a:ext uri="{FF2B5EF4-FFF2-40B4-BE49-F238E27FC236}">
                <a16:creationId xmlns:a16="http://schemas.microsoft.com/office/drawing/2014/main" id="{B375D0E0-3700-3643-A859-06D150AAB6D5}"/>
              </a:ext>
            </a:extLst>
          </p:cNvPr>
          <p:cNvSpPr txBox="1"/>
          <p:nvPr/>
        </p:nvSpPr>
        <p:spPr>
          <a:xfrm>
            <a:off x="730900" y="4346804"/>
            <a:ext cx="744756" cy="369332"/>
          </a:xfrm>
          <a:prstGeom prst="rect">
            <a:avLst/>
          </a:prstGeom>
          <a:noFill/>
        </p:spPr>
        <p:txBody>
          <a:bodyPr wrap="none" rtlCol="0">
            <a:spAutoFit/>
          </a:bodyPr>
          <a:lstStyle/>
          <a:p>
            <a:pPr algn="l"/>
            <a:r>
              <a:rPr lang="en-AU" sz="1800" dirty="0"/>
              <a:t>Away</a:t>
            </a:r>
          </a:p>
        </p:txBody>
      </p:sp>
      <p:sp>
        <p:nvSpPr>
          <p:cNvPr id="26" name="TextBox 25">
            <a:extLst>
              <a:ext uri="{FF2B5EF4-FFF2-40B4-BE49-F238E27FC236}">
                <a16:creationId xmlns:a16="http://schemas.microsoft.com/office/drawing/2014/main" id="{9F0A373C-FEED-D644-A68A-EA79281B5179}"/>
              </a:ext>
            </a:extLst>
          </p:cNvPr>
          <p:cNvSpPr txBox="1"/>
          <p:nvPr/>
        </p:nvSpPr>
        <p:spPr>
          <a:xfrm>
            <a:off x="731955" y="5603280"/>
            <a:ext cx="684803" cy="369332"/>
          </a:xfrm>
          <a:prstGeom prst="rect">
            <a:avLst/>
          </a:prstGeom>
          <a:noFill/>
        </p:spPr>
        <p:txBody>
          <a:bodyPr wrap="none" rtlCol="0">
            <a:spAutoFit/>
          </a:bodyPr>
          <a:lstStyle/>
          <a:p>
            <a:pPr algn="l"/>
            <a:r>
              <a:rPr lang="en-AU" sz="1800" dirty="0"/>
              <a:t>NILF</a:t>
            </a:r>
          </a:p>
        </p:txBody>
      </p:sp>
      <p:sp>
        <p:nvSpPr>
          <p:cNvPr id="27" name="TextBox 26">
            <a:extLst>
              <a:ext uri="{FF2B5EF4-FFF2-40B4-BE49-F238E27FC236}">
                <a16:creationId xmlns:a16="http://schemas.microsoft.com/office/drawing/2014/main" id="{D4242445-E7DE-2646-85FD-FB4F6AFD17C7}"/>
              </a:ext>
            </a:extLst>
          </p:cNvPr>
          <p:cNvSpPr txBox="1"/>
          <p:nvPr/>
        </p:nvSpPr>
        <p:spPr>
          <a:xfrm rot="16200000">
            <a:off x="-847234" y="3516170"/>
            <a:ext cx="2980303" cy="369332"/>
          </a:xfrm>
          <a:prstGeom prst="rect">
            <a:avLst/>
          </a:prstGeom>
          <a:noFill/>
        </p:spPr>
        <p:txBody>
          <a:bodyPr wrap="none" rtlCol="0">
            <a:spAutoFit/>
          </a:bodyPr>
          <a:lstStyle/>
          <a:p>
            <a:pPr algn="l"/>
            <a:r>
              <a:rPr lang="en-AU" sz="1800" dirty="0"/>
              <a:t>Participation 5 years earlier</a:t>
            </a:r>
          </a:p>
        </p:txBody>
      </p:sp>
    </p:spTree>
    <p:extLst>
      <p:ext uri="{BB962C8B-B14F-4D97-AF65-F5344CB8AC3E}">
        <p14:creationId xmlns:p14="http://schemas.microsoft.com/office/powerpoint/2010/main" val="96669898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Chart Placeholder 17">
            <a:extLst>
              <a:ext uri="{FF2B5EF4-FFF2-40B4-BE49-F238E27FC236}">
                <a16:creationId xmlns:a16="http://schemas.microsoft.com/office/drawing/2014/main" id="{0C381F02-8692-D947-90F5-8B3506B96D54}"/>
              </a:ext>
            </a:extLst>
          </p:cNvPr>
          <p:cNvGraphicFramePr>
            <a:graphicFrameLocks noGrp="1"/>
          </p:cNvGraphicFramePr>
          <p:nvPr>
            <p:ph type="chart" sz="quarter" idx="12"/>
            <p:extLst>
              <p:ext uri="{D42A27DB-BD31-4B8C-83A1-F6EECF244321}">
                <p14:modId xmlns:p14="http://schemas.microsoft.com/office/powerpoint/2010/main" val="98283846"/>
              </p:ext>
            </p:extLst>
          </p:nvPr>
        </p:nvGraphicFramePr>
        <p:xfrm>
          <a:off x="557213" y="1169988"/>
          <a:ext cx="8071399"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 Placeholder 3">
            <a:extLst>
              <a:ext uri="{FF2B5EF4-FFF2-40B4-BE49-F238E27FC236}">
                <a16:creationId xmlns:a16="http://schemas.microsoft.com/office/drawing/2014/main" id="{CC2276D3-78D6-CF49-AF38-5C786544BE8A}"/>
              </a:ext>
            </a:extLst>
          </p:cNvPr>
          <p:cNvSpPr>
            <a:spLocks noGrp="1"/>
          </p:cNvSpPr>
          <p:nvPr>
            <p:ph type="body" sz="quarter" idx="11"/>
          </p:nvPr>
        </p:nvSpPr>
        <p:spPr/>
        <p:txBody>
          <a:bodyPr/>
          <a:lstStyle/>
          <a:p>
            <a:endParaRPr lang="en-AU"/>
          </a:p>
        </p:txBody>
      </p:sp>
      <p:sp>
        <p:nvSpPr>
          <p:cNvPr id="7" name="Title 6">
            <a:extLst>
              <a:ext uri="{FF2B5EF4-FFF2-40B4-BE49-F238E27FC236}">
                <a16:creationId xmlns:a16="http://schemas.microsoft.com/office/drawing/2014/main" id="{03D80D79-B8A9-1140-8CCD-9C54EB69C1D6}"/>
              </a:ext>
            </a:extLst>
          </p:cNvPr>
          <p:cNvSpPr>
            <a:spLocks noGrp="1"/>
          </p:cNvSpPr>
          <p:nvPr>
            <p:ph type="title"/>
          </p:nvPr>
        </p:nvSpPr>
        <p:spPr>
          <a:xfrm>
            <a:off x="647700" y="-35879"/>
            <a:ext cx="6381750" cy="830997"/>
          </a:xfrm>
        </p:spPr>
        <p:txBody>
          <a:bodyPr/>
          <a:lstStyle/>
          <a:p>
            <a:r>
              <a:rPr lang="en-AU" dirty="0"/>
              <a:t>Women with children taking leave but remained employed or </a:t>
            </a:r>
            <a:r>
              <a:rPr lang="en-AU" i="1" dirty="0"/>
              <a:t>away</a:t>
            </a:r>
            <a:r>
              <a:rPr lang="en-AU" dirty="0"/>
              <a:t> are more likely to return to work then those who left the workforce or </a:t>
            </a:r>
            <a:r>
              <a:rPr lang="en-AU" i="1" dirty="0"/>
              <a:t>NILF</a:t>
            </a:r>
          </a:p>
        </p:txBody>
      </p:sp>
      <p:sp>
        <p:nvSpPr>
          <p:cNvPr id="8" name="Text Placeholder 7">
            <a:extLst>
              <a:ext uri="{FF2B5EF4-FFF2-40B4-BE49-F238E27FC236}">
                <a16:creationId xmlns:a16="http://schemas.microsoft.com/office/drawing/2014/main" id="{71839EEB-C297-D144-9927-197865983C1A}"/>
              </a:ext>
            </a:extLst>
          </p:cNvPr>
          <p:cNvSpPr>
            <a:spLocks noGrp="1"/>
          </p:cNvSpPr>
          <p:nvPr>
            <p:ph type="body" sz="quarter" idx="10"/>
          </p:nvPr>
        </p:nvSpPr>
        <p:spPr>
          <a:xfrm>
            <a:off x="647701" y="891425"/>
            <a:ext cx="7980911" cy="276999"/>
          </a:xfrm>
        </p:spPr>
        <p:txBody>
          <a:bodyPr/>
          <a:lstStyle/>
          <a:p>
            <a:r>
              <a:rPr lang="en-AU" dirty="0"/>
              <a:t>Female graduates with children aged 30-34 in 2011</a:t>
            </a:r>
          </a:p>
        </p:txBody>
      </p:sp>
      <p:sp>
        <p:nvSpPr>
          <p:cNvPr id="19" name="TextBox 18">
            <a:extLst>
              <a:ext uri="{FF2B5EF4-FFF2-40B4-BE49-F238E27FC236}">
                <a16:creationId xmlns:a16="http://schemas.microsoft.com/office/drawing/2014/main" id="{F613C650-A640-4142-8774-B9595E0E4C58}"/>
              </a:ext>
            </a:extLst>
          </p:cNvPr>
          <p:cNvSpPr txBox="1"/>
          <p:nvPr/>
        </p:nvSpPr>
        <p:spPr>
          <a:xfrm>
            <a:off x="2363350" y="6175448"/>
            <a:ext cx="4296882" cy="369332"/>
          </a:xfrm>
          <a:prstGeom prst="rect">
            <a:avLst/>
          </a:prstGeom>
          <a:noFill/>
        </p:spPr>
        <p:txBody>
          <a:bodyPr wrap="none" rtlCol="0">
            <a:spAutoFit/>
          </a:bodyPr>
          <a:lstStyle/>
          <a:p>
            <a:pPr algn="l"/>
            <a:r>
              <a:rPr lang="en-AU" sz="1800" dirty="0"/>
              <a:t>Labour force participation earlier in 2011</a:t>
            </a:r>
          </a:p>
        </p:txBody>
      </p:sp>
      <p:sp>
        <p:nvSpPr>
          <p:cNvPr id="22" name="TextBox 21">
            <a:extLst>
              <a:ext uri="{FF2B5EF4-FFF2-40B4-BE49-F238E27FC236}">
                <a16:creationId xmlns:a16="http://schemas.microsoft.com/office/drawing/2014/main" id="{BD6DC4B6-1535-9446-B262-F32BC79C6BD4}"/>
              </a:ext>
            </a:extLst>
          </p:cNvPr>
          <p:cNvSpPr txBox="1"/>
          <p:nvPr/>
        </p:nvSpPr>
        <p:spPr>
          <a:xfrm>
            <a:off x="7233933" y="1281534"/>
            <a:ext cx="1518364" cy="923330"/>
          </a:xfrm>
          <a:prstGeom prst="rect">
            <a:avLst/>
          </a:prstGeom>
          <a:noFill/>
        </p:spPr>
        <p:txBody>
          <a:bodyPr wrap="none" rtlCol="0">
            <a:spAutoFit/>
          </a:bodyPr>
          <a:lstStyle/>
          <a:p>
            <a:pPr algn="l"/>
            <a:r>
              <a:rPr lang="en-AU" sz="1800" dirty="0"/>
              <a:t>Participation </a:t>
            </a:r>
          </a:p>
          <a:p>
            <a:pPr algn="l"/>
            <a:r>
              <a:rPr lang="en-AU" sz="1800" dirty="0"/>
              <a:t>5 year later</a:t>
            </a:r>
          </a:p>
          <a:p>
            <a:pPr algn="l"/>
            <a:r>
              <a:rPr lang="en-AU" sz="1800" dirty="0"/>
              <a:t>in 2016</a:t>
            </a:r>
          </a:p>
        </p:txBody>
      </p:sp>
      <p:sp>
        <p:nvSpPr>
          <p:cNvPr id="28" name="TextBox 27">
            <a:extLst>
              <a:ext uri="{FF2B5EF4-FFF2-40B4-BE49-F238E27FC236}">
                <a16:creationId xmlns:a16="http://schemas.microsoft.com/office/drawing/2014/main" id="{2C1686C3-FDF4-BA48-9A5B-94D6A5766C25}"/>
              </a:ext>
            </a:extLst>
          </p:cNvPr>
          <p:cNvSpPr txBox="1"/>
          <p:nvPr/>
        </p:nvSpPr>
        <p:spPr>
          <a:xfrm>
            <a:off x="7233933" y="2222098"/>
            <a:ext cx="684803" cy="369332"/>
          </a:xfrm>
          <a:prstGeom prst="rect">
            <a:avLst/>
          </a:prstGeom>
          <a:noFill/>
        </p:spPr>
        <p:txBody>
          <a:bodyPr wrap="none" rtlCol="0">
            <a:spAutoFit/>
          </a:bodyPr>
          <a:lstStyle/>
          <a:p>
            <a:pPr algn="l"/>
            <a:r>
              <a:rPr lang="en-AU" sz="1800" dirty="0">
                <a:solidFill>
                  <a:schemeClr val="accent4"/>
                </a:solidFill>
              </a:rPr>
              <a:t>NILF</a:t>
            </a:r>
          </a:p>
        </p:txBody>
      </p:sp>
      <p:sp>
        <p:nvSpPr>
          <p:cNvPr id="30" name="TextBox 29">
            <a:extLst>
              <a:ext uri="{FF2B5EF4-FFF2-40B4-BE49-F238E27FC236}">
                <a16:creationId xmlns:a16="http://schemas.microsoft.com/office/drawing/2014/main" id="{566C94B4-2156-824C-8353-E0C56DA3BE1F}"/>
              </a:ext>
            </a:extLst>
          </p:cNvPr>
          <p:cNvSpPr txBox="1"/>
          <p:nvPr/>
        </p:nvSpPr>
        <p:spPr>
          <a:xfrm>
            <a:off x="7257368" y="2780928"/>
            <a:ext cx="1479892" cy="369332"/>
          </a:xfrm>
          <a:prstGeom prst="rect">
            <a:avLst/>
          </a:prstGeom>
          <a:noFill/>
        </p:spPr>
        <p:txBody>
          <a:bodyPr wrap="none" rtlCol="0">
            <a:spAutoFit/>
          </a:bodyPr>
          <a:lstStyle/>
          <a:p>
            <a:pPr algn="l"/>
            <a:r>
              <a:rPr lang="en-AU" sz="1800" dirty="0">
                <a:solidFill>
                  <a:schemeClr val="accent3"/>
                </a:solidFill>
              </a:rPr>
              <a:t>Unemployed</a:t>
            </a:r>
          </a:p>
        </p:txBody>
      </p:sp>
      <p:sp>
        <p:nvSpPr>
          <p:cNvPr id="31" name="TextBox 30">
            <a:extLst>
              <a:ext uri="{FF2B5EF4-FFF2-40B4-BE49-F238E27FC236}">
                <a16:creationId xmlns:a16="http://schemas.microsoft.com/office/drawing/2014/main" id="{DCD40C2E-E635-7E4C-A968-E1B439C84E75}"/>
              </a:ext>
            </a:extLst>
          </p:cNvPr>
          <p:cNvSpPr txBox="1"/>
          <p:nvPr/>
        </p:nvSpPr>
        <p:spPr>
          <a:xfrm>
            <a:off x="7257368" y="3077750"/>
            <a:ext cx="744756" cy="369332"/>
          </a:xfrm>
          <a:prstGeom prst="rect">
            <a:avLst/>
          </a:prstGeom>
          <a:noFill/>
        </p:spPr>
        <p:txBody>
          <a:bodyPr wrap="none" rtlCol="0">
            <a:spAutoFit/>
          </a:bodyPr>
          <a:lstStyle/>
          <a:p>
            <a:pPr algn="l"/>
            <a:r>
              <a:rPr lang="en-AU" sz="1800" dirty="0"/>
              <a:t>Away</a:t>
            </a:r>
          </a:p>
        </p:txBody>
      </p:sp>
      <p:sp>
        <p:nvSpPr>
          <p:cNvPr id="32" name="TextBox 31">
            <a:extLst>
              <a:ext uri="{FF2B5EF4-FFF2-40B4-BE49-F238E27FC236}">
                <a16:creationId xmlns:a16="http://schemas.microsoft.com/office/drawing/2014/main" id="{21E471C3-7F6D-4749-9B92-263F55B5DA59}"/>
              </a:ext>
            </a:extLst>
          </p:cNvPr>
          <p:cNvSpPr txBox="1"/>
          <p:nvPr/>
        </p:nvSpPr>
        <p:spPr>
          <a:xfrm>
            <a:off x="7233932" y="3933056"/>
            <a:ext cx="1120820" cy="369332"/>
          </a:xfrm>
          <a:prstGeom prst="rect">
            <a:avLst/>
          </a:prstGeom>
          <a:noFill/>
        </p:spPr>
        <p:txBody>
          <a:bodyPr wrap="none" rtlCol="0">
            <a:spAutoFit/>
          </a:bodyPr>
          <a:lstStyle/>
          <a:p>
            <a:pPr algn="l"/>
            <a:r>
              <a:rPr lang="en-AU" sz="1800" dirty="0">
                <a:solidFill>
                  <a:schemeClr val="accent2"/>
                </a:solidFill>
              </a:rPr>
              <a:t>Part-time</a:t>
            </a:r>
          </a:p>
        </p:txBody>
      </p:sp>
      <p:sp>
        <p:nvSpPr>
          <p:cNvPr id="33" name="TextBox 32">
            <a:extLst>
              <a:ext uri="{FF2B5EF4-FFF2-40B4-BE49-F238E27FC236}">
                <a16:creationId xmlns:a16="http://schemas.microsoft.com/office/drawing/2014/main" id="{2E30B0C4-683E-024A-9D7A-8845B4336AB8}"/>
              </a:ext>
            </a:extLst>
          </p:cNvPr>
          <p:cNvSpPr txBox="1"/>
          <p:nvPr/>
        </p:nvSpPr>
        <p:spPr>
          <a:xfrm>
            <a:off x="7231540" y="5301208"/>
            <a:ext cx="1069524" cy="369332"/>
          </a:xfrm>
          <a:prstGeom prst="rect">
            <a:avLst/>
          </a:prstGeom>
          <a:noFill/>
        </p:spPr>
        <p:txBody>
          <a:bodyPr wrap="none" rtlCol="0">
            <a:spAutoFit/>
          </a:bodyPr>
          <a:lstStyle/>
          <a:p>
            <a:pPr algn="l"/>
            <a:r>
              <a:rPr lang="en-AU" sz="1800" dirty="0">
                <a:solidFill>
                  <a:schemeClr val="tx2"/>
                </a:solidFill>
              </a:rPr>
              <a:t>Full-time</a:t>
            </a:r>
          </a:p>
        </p:txBody>
      </p:sp>
      <p:sp>
        <p:nvSpPr>
          <p:cNvPr id="13" name="TextBox 12">
            <a:extLst>
              <a:ext uri="{FF2B5EF4-FFF2-40B4-BE49-F238E27FC236}">
                <a16:creationId xmlns:a16="http://schemas.microsoft.com/office/drawing/2014/main" id="{3854B57F-CBAB-A44A-83D7-1FEF2BBF28FD}"/>
              </a:ext>
            </a:extLst>
          </p:cNvPr>
          <p:cNvSpPr txBox="1"/>
          <p:nvPr/>
        </p:nvSpPr>
        <p:spPr>
          <a:xfrm>
            <a:off x="5436096" y="1200752"/>
            <a:ext cx="1467068" cy="369332"/>
          </a:xfrm>
          <a:prstGeom prst="rect">
            <a:avLst/>
          </a:prstGeom>
          <a:solidFill>
            <a:srgbClr val="FFFF00"/>
          </a:solidFill>
        </p:spPr>
        <p:txBody>
          <a:bodyPr wrap="none" rtlCol="0">
            <a:spAutoFit/>
          </a:bodyPr>
          <a:lstStyle/>
          <a:p>
            <a:pPr algn="l"/>
            <a:r>
              <a:rPr lang="en-AU" sz="1800" dirty="0"/>
              <a:t>Do for 25-34</a:t>
            </a:r>
          </a:p>
        </p:txBody>
      </p:sp>
    </p:spTree>
    <p:extLst>
      <p:ext uri="{BB962C8B-B14F-4D97-AF65-F5344CB8AC3E}">
        <p14:creationId xmlns:p14="http://schemas.microsoft.com/office/powerpoint/2010/main" val="620432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679AE-70E6-8F49-809F-6013E43186D7}"/>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F89C2B16-5E88-D54F-A64F-1FDF57FA386F}"/>
              </a:ext>
            </a:extLst>
          </p:cNvPr>
          <p:cNvSpPr>
            <a:spLocks noGrp="1"/>
          </p:cNvSpPr>
          <p:nvPr>
            <p:ph type="body" sz="quarter" idx="10"/>
          </p:nvPr>
        </p:nvSpPr>
        <p:spPr/>
        <p:txBody>
          <a:bodyPr/>
          <a:lstStyle/>
          <a:p>
            <a:endParaRPr lang="en-AU"/>
          </a:p>
        </p:txBody>
      </p:sp>
      <p:graphicFrame>
        <p:nvGraphicFramePr>
          <p:cNvPr id="6" name="Chart Placeholder 14">
            <a:extLst>
              <a:ext uri="{FF2B5EF4-FFF2-40B4-BE49-F238E27FC236}">
                <a16:creationId xmlns:a16="http://schemas.microsoft.com/office/drawing/2014/main" id="{170C094F-7DDD-C741-AE83-95F48A3CE16F}"/>
              </a:ext>
            </a:extLst>
          </p:cNvPr>
          <p:cNvGraphicFramePr>
            <a:graphicFrameLocks noGrp="1"/>
          </p:cNvGraphicFramePr>
          <p:nvPr>
            <p:ph type="chart" sz="quarter" idx="12"/>
            <p:extLst>
              <p:ext uri="{D42A27DB-BD31-4B8C-83A1-F6EECF244321}">
                <p14:modId xmlns:p14="http://schemas.microsoft.com/office/powerpoint/2010/main" val="1763774667"/>
              </p:ext>
            </p:extLst>
          </p:nvPr>
        </p:nvGraphicFramePr>
        <p:xfrm>
          <a:off x="557213" y="1169987"/>
          <a:ext cx="8172450" cy="2619053"/>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6B9774F4-6CCF-E147-990F-8FC41FF2A7A6}"/>
              </a:ext>
            </a:extLst>
          </p:cNvPr>
          <p:cNvSpPr txBox="1"/>
          <p:nvPr/>
        </p:nvSpPr>
        <p:spPr>
          <a:xfrm>
            <a:off x="3712127" y="1466126"/>
            <a:ext cx="2480166" cy="369332"/>
          </a:xfrm>
          <a:prstGeom prst="rect">
            <a:avLst/>
          </a:prstGeom>
          <a:noFill/>
        </p:spPr>
        <p:txBody>
          <a:bodyPr wrap="none" rtlCol="0">
            <a:spAutoFit/>
          </a:bodyPr>
          <a:lstStyle/>
          <a:p>
            <a:pPr algn="l"/>
            <a:r>
              <a:rPr lang="en-AU" sz="1800" dirty="0"/>
              <a:t>Lifetime earnings ($m)</a:t>
            </a:r>
          </a:p>
        </p:txBody>
      </p:sp>
      <p:graphicFrame>
        <p:nvGraphicFramePr>
          <p:cNvPr id="8" name="Chart Placeholder 9">
            <a:extLst>
              <a:ext uri="{FF2B5EF4-FFF2-40B4-BE49-F238E27FC236}">
                <a16:creationId xmlns:a16="http://schemas.microsoft.com/office/drawing/2014/main" id="{EC7DB8A8-7D70-9140-94CF-CE5906EE4504}"/>
              </a:ext>
            </a:extLst>
          </p:cNvPr>
          <p:cNvGraphicFramePr>
            <a:graphicFrameLocks/>
          </p:cNvGraphicFramePr>
          <p:nvPr>
            <p:extLst>
              <p:ext uri="{D42A27DB-BD31-4B8C-83A1-F6EECF244321}">
                <p14:modId xmlns:p14="http://schemas.microsoft.com/office/powerpoint/2010/main" val="2219510275"/>
              </p:ext>
            </p:extLst>
          </p:nvPr>
        </p:nvGraphicFramePr>
        <p:xfrm>
          <a:off x="557213" y="3645120"/>
          <a:ext cx="8066087" cy="2940500"/>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8">
            <a:extLst>
              <a:ext uri="{FF2B5EF4-FFF2-40B4-BE49-F238E27FC236}">
                <a16:creationId xmlns:a16="http://schemas.microsoft.com/office/drawing/2014/main" id="{94652E0B-2F0A-6D4A-9ACE-7BF296D0D1DB}"/>
              </a:ext>
            </a:extLst>
          </p:cNvPr>
          <p:cNvSpPr txBox="1"/>
          <p:nvPr/>
        </p:nvSpPr>
        <p:spPr>
          <a:xfrm>
            <a:off x="1250133" y="6239053"/>
            <a:ext cx="748923" cy="369332"/>
          </a:xfrm>
          <a:prstGeom prst="rect">
            <a:avLst/>
          </a:prstGeom>
          <a:noFill/>
        </p:spPr>
        <p:txBody>
          <a:bodyPr wrap="none" rtlCol="0">
            <a:spAutoFit/>
          </a:bodyPr>
          <a:lstStyle/>
          <a:p>
            <a:pPr algn="ctr"/>
            <a:r>
              <a:rPr lang="en-AU" sz="1800" b="1" dirty="0"/>
              <a:t>Early</a:t>
            </a:r>
          </a:p>
        </p:txBody>
      </p:sp>
      <p:sp>
        <p:nvSpPr>
          <p:cNvPr id="10" name="TextBox 9">
            <a:extLst>
              <a:ext uri="{FF2B5EF4-FFF2-40B4-BE49-F238E27FC236}">
                <a16:creationId xmlns:a16="http://schemas.microsoft.com/office/drawing/2014/main" id="{9495816E-FA31-374D-B9E2-D0BB781E1C77}"/>
              </a:ext>
            </a:extLst>
          </p:cNvPr>
          <p:cNvSpPr txBox="1"/>
          <p:nvPr/>
        </p:nvSpPr>
        <p:spPr>
          <a:xfrm>
            <a:off x="2335288" y="6239053"/>
            <a:ext cx="582211" cy="369332"/>
          </a:xfrm>
          <a:prstGeom prst="rect">
            <a:avLst/>
          </a:prstGeom>
          <a:noFill/>
        </p:spPr>
        <p:txBody>
          <a:bodyPr wrap="none" rtlCol="0">
            <a:spAutoFit/>
          </a:bodyPr>
          <a:lstStyle/>
          <a:p>
            <a:pPr algn="l"/>
            <a:r>
              <a:rPr lang="en-AU" sz="1800" b="1" dirty="0"/>
              <a:t>Mid</a:t>
            </a:r>
          </a:p>
        </p:txBody>
      </p:sp>
      <p:sp>
        <p:nvSpPr>
          <p:cNvPr id="11" name="TextBox 10">
            <a:extLst>
              <a:ext uri="{FF2B5EF4-FFF2-40B4-BE49-F238E27FC236}">
                <a16:creationId xmlns:a16="http://schemas.microsoft.com/office/drawing/2014/main" id="{AF044A49-57E1-2349-B8BD-F52167FF5502}"/>
              </a:ext>
            </a:extLst>
          </p:cNvPr>
          <p:cNvSpPr txBox="1"/>
          <p:nvPr/>
        </p:nvSpPr>
        <p:spPr>
          <a:xfrm>
            <a:off x="2939236" y="6239053"/>
            <a:ext cx="1056700" cy="369332"/>
          </a:xfrm>
          <a:prstGeom prst="rect">
            <a:avLst/>
          </a:prstGeom>
          <a:noFill/>
        </p:spPr>
        <p:txBody>
          <a:bodyPr wrap="none" rtlCol="0">
            <a:spAutoFit/>
          </a:bodyPr>
          <a:lstStyle/>
          <a:p>
            <a:pPr algn="l"/>
            <a:r>
              <a:rPr lang="en-AU" sz="1800" b="1" dirty="0"/>
              <a:t>Mid-late</a:t>
            </a:r>
          </a:p>
        </p:txBody>
      </p:sp>
      <p:sp>
        <p:nvSpPr>
          <p:cNvPr id="12" name="TextBox 11">
            <a:extLst>
              <a:ext uri="{FF2B5EF4-FFF2-40B4-BE49-F238E27FC236}">
                <a16:creationId xmlns:a16="http://schemas.microsoft.com/office/drawing/2014/main" id="{8084E643-9C1E-DE43-BC67-70EB152AE86E}"/>
              </a:ext>
            </a:extLst>
          </p:cNvPr>
          <p:cNvSpPr txBox="1"/>
          <p:nvPr/>
        </p:nvSpPr>
        <p:spPr>
          <a:xfrm>
            <a:off x="3982869" y="6239053"/>
            <a:ext cx="877163" cy="646331"/>
          </a:xfrm>
          <a:prstGeom prst="rect">
            <a:avLst/>
          </a:prstGeom>
          <a:noFill/>
        </p:spPr>
        <p:txBody>
          <a:bodyPr wrap="none" rtlCol="0">
            <a:spAutoFit/>
          </a:bodyPr>
          <a:lstStyle/>
          <a:p>
            <a:pPr algn="ctr"/>
            <a:r>
              <a:rPr lang="en-AU" sz="1800" b="1" dirty="0"/>
              <a:t>Late</a:t>
            </a:r>
          </a:p>
          <a:p>
            <a:pPr algn="ctr"/>
            <a:r>
              <a:rPr lang="en-AU" sz="1800" b="1" dirty="0"/>
              <a:t>career</a:t>
            </a:r>
          </a:p>
        </p:txBody>
      </p:sp>
      <p:sp>
        <p:nvSpPr>
          <p:cNvPr id="13" name="TextBox 12">
            <a:extLst>
              <a:ext uri="{FF2B5EF4-FFF2-40B4-BE49-F238E27FC236}">
                <a16:creationId xmlns:a16="http://schemas.microsoft.com/office/drawing/2014/main" id="{7BE156A5-12DF-E643-AED4-1346C380400F}"/>
              </a:ext>
            </a:extLst>
          </p:cNvPr>
          <p:cNvSpPr txBox="1"/>
          <p:nvPr/>
        </p:nvSpPr>
        <p:spPr>
          <a:xfrm>
            <a:off x="3263420" y="3698270"/>
            <a:ext cx="3531736" cy="369332"/>
          </a:xfrm>
          <a:prstGeom prst="rect">
            <a:avLst/>
          </a:prstGeom>
          <a:noFill/>
        </p:spPr>
        <p:txBody>
          <a:bodyPr wrap="none" rtlCol="0">
            <a:spAutoFit/>
          </a:bodyPr>
          <a:lstStyle/>
          <a:p>
            <a:pPr algn="l"/>
            <a:r>
              <a:rPr lang="en-AU" sz="1800" dirty="0"/>
              <a:t>Earnings by career stage ($’000)</a:t>
            </a:r>
          </a:p>
        </p:txBody>
      </p:sp>
      <p:sp>
        <p:nvSpPr>
          <p:cNvPr id="14" name="TextBox 13">
            <a:extLst>
              <a:ext uri="{FF2B5EF4-FFF2-40B4-BE49-F238E27FC236}">
                <a16:creationId xmlns:a16="http://schemas.microsoft.com/office/drawing/2014/main" id="{5476EA0B-37D5-0F40-A3E9-9D70078F84EA}"/>
              </a:ext>
            </a:extLst>
          </p:cNvPr>
          <p:cNvSpPr txBox="1"/>
          <p:nvPr/>
        </p:nvSpPr>
        <p:spPr>
          <a:xfrm>
            <a:off x="2453526" y="1124744"/>
            <a:ext cx="1014060" cy="369332"/>
          </a:xfrm>
          <a:prstGeom prst="rect">
            <a:avLst/>
          </a:prstGeom>
          <a:noFill/>
        </p:spPr>
        <p:txBody>
          <a:bodyPr wrap="none" rtlCol="0">
            <a:spAutoFit/>
          </a:bodyPr>
          <a:lstStyle/>
          <a:p>
            <a:pPr algn="l"/>
            <a:r>
              <a:rPr lang="en-AU" sz="1800" b="1" dirty="0">
                <a:solidFill>
                  <a:schemeClr val="accent5"/>
                </a:solidFill>
              </a:rPr>
              <a:t>Women</a:t>
            </a:r>
          </a:p>
        </p:txBody>
      </p:sp>
      <p:sp>
        <p:nvSpPr>
          <p:cNvPr id="15" name="TextBox 14">
            <a:extLst>
              <a:ext uri="{FF2B5EF4-FFF2-40B4-BE49-F238E27FC236}">
                <a16:creationId xmlns:a16="http://schemas.microsoft.com/office/drawing/2014/main" id="{93DFDF55-1519-304A-98E4-3BAACB3BEF82}"/>
              </a:ext>
            </a:extLst>
          </p:cNvPr>
          <p:cNvSpPr txBox="1"/>
          <p:nvPr/>
        </p:nvSpPr>
        <p:spPr>
          <a:xfrm>
            <a:off x="6383119" y="1124744"/>
            <a:ext cx="646331" cy="369332"/>
          </a:xfrm>
          <a:prstGeom prst="rect">
            <a:avLst/>
          </a:prstGeom>
          <a:noFill/>
        </p:spPr>
        <p:txBody>
          <a:bodyPr wrap="none" rtlCol="0">
            <a:spAutoFit/>
          </a:bodyPr>
          <a:lstStyle/>
          <a:p>
            <a:pPr algn="l"/>
            <a:r>
              <a:rPr lang="en-AU" sz="1800" b="1" dirty="0">
                <a:solidFill>
                  <a:schemeClr val="tx2"/>
                </a:solidFill>
              </a:rPr>
              <a:t>Men</a:t>
            </a:r>
          </a:p>
        </p:txBody>
      </p:sp>
      <p:sp>
        <p:nvSpPr>
          <p:cNvPr id="16" name="TextBox 15">
            <a:extLst>
              <a:ext uri="{FF2B5EF4-FFF2-40B4-BE49-F238E27FC236}">
                <a16:creationId xmlns:a16="http://schemas.microsoft.com/office/drawing/2014/main" id="{B32A2C85-0903-CA4B-A11D-0D6D230AC1E6}"/>
              </a:ext>
            </a:extLst>
          </p:cNvPr>
          <p:cNvSpPr txBox="1"/>
          <p:nvPr/>
        </p:nvSpPr>
        <p:spPr>
          <a:xfrm>
            <a:off x="992698" y="2102689"/>
            <a:ext cx="697627" cy="369332"/>
          </a:xfrm>
          <a:prstGeom prst="rect">
            <a:avLst/>
          </a:prstGeom>
          <a:noFill/>
        </p:spPr>
        <p:txBody>
          <a:bodyPr wrap="none" rtlCol="0">
            <a:spAutoFit/>
          </a:bodyPr>
          <a:lstStyle/>
          <a:p>
            <a:pPr algn="l"/>
            <a:r>
              <a:rPr lang="en-AU" sz="1800" dirty="0">
                <a:solidFill>
                  <a:schemeClr val="accent3"/>
                </a:solidFill>
              </a:rPr>
              <a:t>2006</a:t>
            </a:r>
          </a:p>
        </p:txBody>
      </p:sp>
      <p:sp>
        <p:nvSpPr>
          <p:cNvPr id="17" name="TextBox 16">
            <a:extLst>
              <a:ext uri="{FF2B5EF4-FFF2-40B4-BE49-F238E27FC236}">
                <a16:creationId xmlns:a16="http://schemas.microsoft.com/office/drawing/2014/main" id="{39284E28-55DE-F84D-A79E-6229549639BA}"/>
              </a:ext>
            </a:extLst>
          </p:cNvPr>
          <p:cNvSpPr txBox="1"/>
          <p:nvPr/>
        </p:nvSpPr>
        <p:spPr>
          <a:xfrm>
            <a:off x="1555085" y="2102689"/>
            <a:ext cx="684867" cy="369332"/>
          </a:xfrm>
          <a:prstGeom prst="rect">
            <a:avLst/>
          </a:prstGeom>
          <a:noFill/>
        </p:spPr>
        <p:txBody>
          <a:bodyPr wrap="none" rtlCol="0">
            <a:spAutoFit/>
          </a:bodyPr>
          <a:lstStyle/>
          <a:p>
            <a:pPr algn="l"/>
            <a:r>
              <a:rPr lang="en-AU" sz="1800" dirty="0">
                <a:solidFill>
                  <a:schemeClr val="accent2"/>
                </a:solidFill>
              </a:rPr>
              <a:t>2011</a:t>
            </a:r>
          </a:p>
        </p:txBody>
      </p:sp>
      <p:sp>
        <p:nvSpPr>
          <p:cNvPr id="18" name="TextBox 17">
            <a:extLst>
              <a:ext uri="{FF2B5EF4-FFF2-40B4-BE49-F238E27FC236}">
                <a16:creationId xmlns:a16="http://schemas.microsoft.com/office/drawing/2014/main" id="{139D4742-334C-C949-9435-87A7748AFE37}"/>
              </a:ext>
            </a:extLst>
          </p:cNvPr>
          <p:cNvSpPr txBox="1"/>
          <p:nvPr/>
        </p:nvSpPr>
        <p:spPr>
          <a:xfrm>
            <a:off x="2104712" y="2102689"/>
            <a:ext cx="697627" cy="369332"/>
          </a:xfrm>
          <a:prstGeom prst="rect">
            <a:avLst/>
          </a:prstGeom>
          <a:noFill/>
        </p:spPr>
        <p:txBody>
          <a:bodyPr wrap="none" rtlCol="0">
            <a:spAutoFit/>
          </a:bodyPr>
          <a:lstStyle/>
          <a:p>
            <a:pPr algn="l"/>
            <a:r>
              <a:rPr lang="en-AU" sz="1800" dirty="0">
                <a:solidFill>
                  <a:schemeClr val="accent1"/>
                </a:solidFill>
              </a:rPr>
              <a:t>2016</a:t>
            </a:r>
          </a:p>
        </p:txBody>
      </p:sp>
    </p:spTree>
    <p:extLst>
      <p:ext uri="{BB962C8B-B14F-4D97-AF65-F5344CB8AC3E}">
        <p14:creationId xmlns:p14="http://schemas.microsoft.com/office/powerpoint/2010/main" val="369444243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61405-4A63-D344-826F-1B0F7C584191}"/>
              </a:ext>
            </a:extLst>
          </p:cNvPr>
          <p:cNvSpPr>
            <a:spLocks noGrp="1"/>
          </p:cNvSpPr>
          <p:nvPr>
            <p:ph type="title"/>
          </p:nvPr>
        </p:nvSpPr>
        <p:spPr/>
        <p:txBody>
          <a:bodyPr/>
          <a:lstStyle/>
          <a:p>
            <a:r>
              <a:rPr lang="en-AU" dirty="0"/>
              <a:t>Mothers returning to work </a:t>
            </a:r>
          </a:p>
        </p:txBody>
      </p:sp>
      <p:sp>
        <p:nvSpPr>
          <p:cNvPr id="3" name="Text Placeholder 2">
            <a:extLst>
              <a:ext uri="{FF2B5EF4-FFF2-40B4-BE49-F238E27FC236}">
                <a16:creationId xmlns:a16="http://schemas.microsoft.com/office/drawing/2014/main" id="{C61CE5BF-CADA-4B43-BD99-FE95D15F64E6}"/>
              </a:ext>
            </a:extLst>
          </p:cNvPr>
          <p:cNvSpPr>
            <a:spLocks noGrp="1"/>
          </p:cNvSpPr>
          <p:nvPr>
            <p:ph type="body" sz="quarter" idx="10"/>
          </p:nvPr>
        </p:nvSpPr>
        <p:spPr/>
        <p:txBody>
          <a:bodyPr/>
          <a:lstStyle/>
          <a:p>
            <a:r>
              <a:rPr lang="en-AU" dirty="0"/>
              <a:t>With one child aged 30-34</a:t>
            </a:r>
          </a:p>
        </p:txBody>
      </p:sp>
      <p:sp>
        <p:nvSpPr>
          <p:cNvPr id="4" name="Text Placeholder 3">
            <a:extLst>
              <a:ext uri="{FF2B5EF4-FFF2-40B4-BE49-F238E27FC236}">
                <a16:creationId xmlns:a16="http://schemas.microsoft.com/office/drawing/2014/main" id="{CC2276D3-78D6-CF49-AF38-5C786544BE8A}"/>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9D66CF4E-1F63-FF44-B161-35E7C5B0144D}"/>
              </a:ext>
            </a:extLst>
          </p:cNvPr>
          <p:cNvGraphicFramePr>
            <a:graphicFrameLocks noGrp="1"/>
          </p:cNvGraphicFramePr>
          <p:nvPr>
            <p:ph type="chart" sz="quarter" idx="12"/>
            <p:extLst>
              <p:ext uri="{D42A27DB-BD31-4B8C-83A1-F6EECF244321}">
                <p14:modId xmlns:p14="http://schemas.microsoft.com/office/powerpoint/2010/main" val="3435841262"/>
              </p:ext>
            </p:extLst>
          </p:nvPr>
        </p:nvGraphicFramePr>
        <p:xfrm>
          <a:off x="1331639" y="1110094"/>
          <a:ext cx="7398023" cy="159882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Placeholder 9">
            <a:extLst>
              <a:ext uri="{FF2B5EF4-FFF2-40B4-BE49-F238E27FC236}">
                <a16:creationId xmlns:a16="http://schemas.microsoft.com/office/drawing/2014/main" id="{E0CEDC27-0A10-044A-8C37-76A3253A64B7}"/>
              </a:ext>
            </a:extLst>
          </p:cNvPr>
          <p:cNvGraphicFramePr>
            <a:graphicFrameLocks/>
          </p:cNvGraphicFramePr>
          <p:nvPr>
            <p:extLst>
              <p:ext uri="{D42A27DB-BD31-4B8C-83A1-F6EECF244321}">
                <p14:modId xmlns:p14="http://schemas.microsoft.com/office/powerpoint/2010/main" val="1975245077"/>
              </p:ext>
            </p:extLst>
          </p:nvPr>
        </p:nvGraphicFramePr>
        <p:xfrm>
          <a:off x="1352772" y="2492896"/>
          <a:ext cx="7398023" cy="153893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Chart Placeholder 9">
            <a:extLst>
              <a:ext uri="{FF2B5EF4-FFF2-40B4-BE49-F238E27FC236}">
                <a16:creationId xmlns:a16="http://schemas.microsoft.com/office/drawing/2014/main" id="{EB4508AE-A4D7-724E-A7A6-E3D0E67AF935}"/>
              </a:ext>
            </a:extLst>
          </p:cNvPr>
          <p:cNvGraphicFramePr>
            <a:graphicFrameLocks/>
          </p:cNvGraphicFramePr>
          <p:nvPr>
            <p:extLst>
              <p:ext uri="{D42A27DB-BD31-4B8C-83A1-F6EECF244321}">
                <p14:modId xmlns:p14="http://schemas.microsoft.com/office/powerpoint/2010/main" val="1802043928"/>
              </p:ext>
            </p:extLst>
          </p:nvPr>
        </p:nvGraphicFramePr>
        <p:xfrm>
          <a:off x="1373905" y="3861512"/>
          <a:ext cx="7398023" cy="153893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5" name="Chart Placeholder 9">
            <a:extLst>
              <a:ext uri="{FF2B5EF4-FFF2-40B4-BE49-F238E27FC236}">
                <a16:creationId xmlns:a16="http://schemas.microsoft.com/office/drawing/2014/main" id="{D70F15E2-58EE-2641-B1B5-97C0B9BE29FC}"/>
              </a:ext>
            </a:extLst>
          </p:cNvPr>
          <p:cNvGraphicFramePr>
            <a:graphicFrameLocks/>
          </p:cNvGraphicFramePr>
          <p:nvPr>
            <p:extLst>
              <p:ext uri="{D42A27DB-BD31-4B8C-83A1-F6EECF244321}">
                <p14:modId xmlns:p14="http://schemas.microsoft.com/office/powerpoint/2010/main" val="3827259267"/>
              </p:ext>
            </p:extLst>
          </p:nvPr>
        </p:nvGraphicFramePr>
        <p:xfrm>
          <a:off x="1367604" y="5148276"/>
          <a:ext cx="7398023" cy="1538932"/>
        </p:xfrm>
        <a:graphic>
          <a:graphicData uri="http://schemas.openxmlformats.org/drawingml/2006/chart">
            <c:chart xmlns:c="http://schemas.openxmlformats.org/drawingml/2006/chart" xmlns:r="http://schemas.openxmlformats.org/officeDocument/2006/relationships" r:id="rId6"/>
          </a:graphicData>
        </a:graphic>
      </p:graphicFrame>
      <p:sp>
        <p:nvSpPr>
          <p:cNvPr id="16" name="TextBox 15">
            <a:extLst>
              <a:ext uri="{FF2B5EF4-FFF2-40B4-BE49-F238E27FC236}">
                <a16:creationId xmlns:a16="http://schemas.microsoft.com/office/drawing/2014/main" id="{62B8D475-938E-D441-887D-3226A6F6F51E}"/>
              </a:ext>
            </a:extLst>
          </p:cNvPr>
          <p:cNvSpPr txBox="1"/>
          <p:nvPr/>
        </p:nvSpPr>
        <p:spPr>
          <a:xfrm>
            <a:off x="851648" y="1651494"/>
            <a:ext cx="466794" cy="369332"/>
          </a:xfrm>
          <a:prstGeom prst="rect">
            <a:avLst/>
          </a:prstGeom>
          <a:noFill/>
        </p:spPr>
        <p:txBody>
          <a:bodyPr wrap="none" rtlCol="0">
            <a:spAutoFit/>
          </a:bodyPr>
          <a:lstStyle/>
          <a:p>
            <a:pPr algn="l"/>
            <a:r>
              <a:rPr lang="en-AU" sz="1800" dirty="0"/>
              <a:t>FT</a:t>
            </a:r>
          </a:p>
        </p:txBody>
      </p:sp>
      <p:sp>
        <p:nvSpPr>
          <p:cNvPr id="17" name="TextBox 16">
            <a:extLst>
              <a:ext uri="{FF2B5EF4-FFF2-40B4-BE49-F238E27FC236}">
                <a16:creationId xmlns:a16="http://schemas.microsoft.com/office/drawing/2014/main" id="{3B3702AA-B072-5741-A218-969EFA05242A}"/>
              </a:ext>
            </a:extLst>
          </p:cNvPr>
          <p:cNvSpPr txBox="1"/>
          <p:nvPr/>
        </p:nvSpPr>
        <p:spPr>
          <a:xfrm>
            <a:off x="851648" y="3047998"/>
            <a:ext cx="479618" cy="369332"/>
          </a:xfrm>
          <a:prstGeom prst="rect">
            <a:avLst/>
          </a:prstGeom>
          <a:noFill/>
        </p:spPr>
        <p:txBody>
          <a:bodyPr wrap="none" rtlCol="0">
            <a:spAutoFit/>
          </a:bodyPr>
          <a:lstStyle/>
          <a:p>
            <a:pPr algn="l"/>
            <a:r>
              <a:rPr lang="en-AU" sz="1800" dirty="0"/>
              <a:t>PT</a:t>
            </a:r>
          </a:p>
        </p:txBody>
      </p:sp>
      <p:sp>
        <p:nvSpPr>
          <p:cNvPr id="18" name="TextBox 17">
            <a:extLst>
              <a:ext uri="{FF2B5EF4-FFF2-40B4-BE49-F238E27FC236}">
                <a16:creationId xmlns:a16="http://schemas.microsoft.com/office/drawing/2014/main" id="{011BDF4F-5C1C-EF4D-8A6C-C620E67ED4C8}"/>
              </a:ext>
            </a:extLst>
          </p:cNvPr>
          <p:cNvSpPr txBox="1"/>
          <p:nvPr/>
        </p:nvSpPr>
        <p:spPr>
          <a:xfrm>
            <a:off x="730900" y="4346804"/>
            <a:ext cx="744756" cy="369332"/>
          </a:xfrm>
          <a:prstGeom prst="rect">
            <a:avLst/>
          </a:prstGeom>
          <a:noFill/>
        </p:spPr>
        <p:txBody>
          <a:bodyPr wrap="none" rtlCol="0">
            <a:spAutoFit/>
          </a:bodyPr>
          <a:lstStyle/>
          <a:p>
            <a:pPr algn="l"/>
            <a:r>
              <a:rPr lang="en-AU" sz="1800" dirty="0"/>
              <a:t>Away</a:t>
            </a:r>
          </a:p>
        </p:txBody>
      </p:sp>
      <p:sp>
        <p:nvSpPr>
          <p:cNvPr id="19" name="TextBox 18">
            <a:extLst>
              <a:ext uri="{FF2B5EF4-FFF2-40B4-BE49-F238E27FC236}">
                <a16:creationId xmlns:a16="http://schemas.microsoft.com/office/drawing/2014/main" id="{5A4C7A3E-567F-4345-A88A-137455073672}"/>
              </a:ext>
            </a:extLst>
          </p:cNvPr>
          <p:cNvSpPr txBox="1"/>
          <p:nvPr/>
        </p:nvSpPr>
        <p:spPr>
          <a:xfrm>
            <a:off x="731955" y="5603280"/>
            <a:ext cx="684803" cy="369332"/>
          </a:xfrm>
          <a:prstGeom prst="rect">
            <a:avLst/>
          </a:prstGeom>
          <a:noFill/>
        </p:spPr>
        <p:txBody>
          <a:bodyPr wrap="none" rtlCol="0">
            <a:spAutoFit/>
          </a:bodyPr>
          <a:lstStyle/>
          <a:p>
            <a:pPr algn="l"/>
            <a:r>
              <a:rPr lang="en-AU" sz="1800" dirty="0"/>
              <a:t>NILF</a:t>
            </a:r>
          </a:p>
        </p:txBody>
      </p:sp>
      <p:sp>
        <p:nvSpPr>
          <p:cNvPr id="13" name="TextBox 12">
            <a:extLst>
              <a:ext uri="{FF2B5EF4-FFF2-40B4-BE49-F238E27FC236}">
                <a16:creationId xmlns:a16="http://schemas.microsoft.com/office/drawing/2014/main" id="{36A07F4D-7B08-F84C-B0DA-3ADBCBD05CD8}"/>
              </a:ext>
            </a:extLst>
          </p:cNvPr>
          <p:cNvSpPr txBox="1"/>
          <p:nvPr/>
        </p:nvSpPr>
        <p:spPr>
          <a:xfrm>
            <a:off x="3614787" y="1462549"/>
            <a:ext cx="988347" cy="369332"/>
          </a:xfrm>
          <a:prstGeom prst="rect">
            <a:avLst/>
          </a:prstGeom>
          <a:noFill/>
        </p:spPr>
        <p:txBody>
          <a:bodyPr wrap="none" rtlCol="0">
            <a:spAutoFit/>
          </a:bodyPr>
          <a:lstStyle/>
          <a:p>
            <a:pPr algn="l"/>
            <a:r>
              <a:rPr lang="en-AU" sz="1800" dirty="0">
                <a:solidFill>
                  <a:schemeClr val="accent5"/>
                </a:solidFill>
              </a:rPr>
              <a:t>To 2011</a:t>
            </a:r>
          </a:p>
        </p:txBody>
      </p:sp>
      <p:sp>
        <p:nvSpPr>
          <p:cNvPr id="20" name="TextBox 19">
            <a:extLst>
              <a:ext uri="{FF2B5EF4-FFF2-40B4-BE49-F238E27FC236}">
                <a16:creationId xmlns:a16="http://schemas.microsoft.com/office/drawing/2014/main" id="{C08D6589-9B7A-0B40-8D4B-C8A6F604A015}"/>
              </a:ext>
            </a:extLst>
          </p:cNvPr>
          <p:cNvSpPr txBox="1"/>
          <p:nvPr/>
        </p:nvSpPr>
        <p:spPr>
          <a:xfrm>
            <a:off x="4427984" y="1465402"/>
            <a:ext cx="697627" cy="369332"/>
          </a:xfrm>
          <a:prstGeom prst="rect">
            <a:avLst/>
          </a:prstGeom>
          <a:noFill/>
        </p:spPr>
        <p:txBody>
          <a:bodyPr wrap="none" rtlCol="0">
            <a:spAutoFit/>
          </a:bodyPr>
          <a:lstStyle/>
          <a:p>
            <a:pPr algn="l"/>
            <a:r>
              <a:rPr lang="en-AU" sz="1800" dirty="0">
                <a:solidFill>
                  <a:schemeClr val="tx2"/>
                </a:solidFill>
              </a:rPr>
              <a:t>2016</a:t>
            </a:r>
          </a:p>
        </p:txBody>
      </p:sp>
      <p:sp>
        <p:nvSpPr>
          <p:cNvPr id="5" name="TextBox 4">
            <a:extLst>
              <a:ext uri="{FF2B5EF4-FFF2-40B4-BE49-F238E27FC236}">
                <a16:creationId xmlns:a16="http://schemas.microsoft.com/office/drawing/2014/main" id="{F13BFB63-728E-FF4E-82E8-45CA5F45511B}"/>
              </a:ext>
            </a:extLst>
          </p:cNvPr>
          <p:cNvSpPr txBox="1"/>
          <p:nvPr/>
        </p:nvSpPr>
        <p:spPr>
          <a:xfrm rot="16200000">
            <a:off x="-847234" y="3516170"/>
            <a:ext cx="2980303" cy="369332"/>
          </a:xfrm>
          <a:prstGeom prst="rect">
            <a:avLst/>
          </a:prstGeom>
          <a:noFill/>
        </p:spPr>
        <p:txBody>
          <a:bodyPr wrap="none" rtlCol="0">
            <a:spAutoFit/>
          </a:bodyPr>
          <a:lstStyle/>
          <a:p>
            <a:pPr algn="l"/>
            <a:r>
              <a:rPr lang="en-AU" sz="1800" dirty="0"/>
              <a:t>Participation 5 years earlier</a:t>
            </a:r>
          </a:p>
        </p:txBody>
      </p:sp>
      <p:sp>
        <p:nvSpPr>
          <p:cNvPr id="6" name="TextBox 5">
            <a:extLst>
              <a:ext uri="{FF2B5EF4-FFF2-40B4-BE49-F238E27FC236}">
                <a16:creationId xmlns:a16="http://schemas.microsoft.com/office/drawing/2014/main" id="{4458B3FF-B359-F748-934C-2E8714792E53}"/>
              </a:ext>
            </a:extLst>
          </p:cNvPr>
          <p:cNvSpPr txBox="1"/>
          <p:nvPr/>
        </p:nvSpPr>
        <p:spPr>
          <a:xfrm>
            <a:off x="3347864" y="1068446"/>
            <a:ext cx="4301177" cy="369332"/>
          </a:xfrm>
          <a:prstGeom prst="rect">
            <a:avLst/>
          </a:prstGeom>
          <a:solidFill>
            <a:srgbClr val="FFFF00"/>
          </a:solidFill>
        </p:spPr>
        <p:txBody>
          <a:bodyPr wrap="none" rtlCol="0">
            <a:spAutoFit/>
          </a:bodyPr>
          <a:lstStyle/>
          <a:p>
            <a:pPr algn="l"/>
            <a:r>
              <a:rPr lang="en-AU" sz="1800" dirty="0"/>
              <a:t>Haven’t been updated to include </a:t>
            </a:r>
            <a:r>
              <a:rPr lang="en-AU" sz="1800" dirty="0" err="1"/>
              <a:t>Unemp</a:t>
            </a:r>
            <a:endParaRPr lang="en-AU" sz="1800" dirty="0"/>
          </a:p>
        </p:txBody>
      </p:sp>
      <p:pic>
        <p:nvPicPr>
          <p:cNvPr id="7" name="Picture 6">
            <a:extLst>
              <a:ext uri="{FF2B5EF4-FFF2-40B4-BE49-F238E27FC236}">
                <a16:creationId xmlns:a16="http://schemas.microsoft.com/office/drawing/2014/main" id="{5F0EFE31-23C4-6344-A1F8-7D59EFB02F77}"/>
              </a:ext>
            </a:extLst>
          </p:cNvPr>
          <p:cNvPicPr>
            <a:picLocks noChangeAspect="1"/>
          </p:cNvPicPr>
          <p:nvPr/>
        </p:nvPicPr>
        <p:blipFill>
          <a:blip r:embed="rId7"/>
          <a:stretch>
            <a:fillRect/>
          </a:stretch>
        </p:blipFill>
        <p:spPr>
          <a:xfrm>
            <a:off x="0" y="0"/>
            <a:ext cx="9144000" cy="6858000"/>
          </a:xfrm>
          <a:prstGeom prst="rect">
            <a:avLst/>
          </a:prstGeom>
        </p:spPr>
      </p:pic>
    </p:spTree>
    <p:extLst>
      <p:ext uri="{BB962C8B-B14F-4D97-AF65-F5344CB8AC3E}">
        <p14:creationId xmlns:p14="http://schemas.microsoft.com/office/powerpoint/2010/main" val="34243243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61405-4A63-D344-826F-1B0F7C584191}"/>
              </a:ext>
            </a:extLst>
          </p:cNvPr>
          <p:cNvSpPr>
            <a:spLocks noGrp="1"/>
          </p:cNvSpPr>
          <p:nvPr>
            <p:ph type="title"/>
          </p:nvPr>
        </p:nvSpPr>
        <p:spPr/>
        <p:txBody>
          <a:bodyPr/>
          <a:lstStyle/>
          <a:p>
            <a:r>
              <a:rPr lang="en-AU" dirty="0"/>
              <a:t>Mothers and work </a:t>
            </a:r>
          </a:p>
        </p:txBody>
      </p:sp>
      <p:sp>
        <p:nvSpPr>
          <p:cNvPr id="3" name="Text Placeholder 2">
            <a:extLst>
              <a:ext uri="{FF2B5EF4-FFF2-40B4-BE49-F238E27FC236}">
                <a16:creationId xmlns:a16="http://schemas.microsoft.com/office/drawing/2014/main" id="{C61CE5BF-CADA-4B43-BD99-FE95D15F64E6}"/>
              </a:ext>
            </a:extLst>
          </p:cNvPr>
          <p:cNvSpPr>
            <a:spLocks noGrp="1"/>
          </p:cNvSpPr>
          <p:nvPr>
            <p:ph type="body" sz="quarter" idx="10"/>
          </p:nvPr>
        </p:nvSpPr>
        <p:spPr/>
        <p:txBody>
          <a:bodyPr/>
          <a:lstStyle/>
          <a:p>
            <a:r>
              <a:rPr lang="en-AU" dirty="0"/>
              <a:t>With child(</a:t>
            </a:r>
            <a:r>
              <a:rPr lang="en-AU" dirty="0" err="1"/>
              <a:t>ren</a:t>
            </a:r>
            <a:r>
              <a:rPr lang="en-AU" dirty="0"/>
              <a:t>) aged 30-34</a:t>
            </a:r>
          </a:p>
        </p:txBody>
      </p:sp>
      <p:sp>
        <p:nvSpPr>
          <p:cNvPr id="4" name="Text Placeholder 3">
            <a:extLst>
              <a:ext uri="{FF2B5EF4-FFF2-40B4-BE49-F238E27FC236}">
                <a16:creationId xmlns:a16="http://schemas.microsoft.com/office/drawing/2014/main" id="{CC2276D3-78D6-CF49-AF38-5C786544BE8A}"/>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9D66CF4E-1F63-FF44-B161-35E7C5B0144D}"/>
              </a:ext>
            </a:extLst>
          </p:cNvPr>
          <p:cNvGraphicFramePr>
            <a:graphicFrameLocks noGrp="1"/>
          </p:cNvGraphicFramePr>
          <p:nvPr>
            <p:ph type="chart" sz="quarter" idx="12"/>
            <p:extLst>
              <p:ext uri="{D42A27DB-BD31-4B8C-83A1-F6EECF244321}">
                <p14:modId xmlns:p14="http://schemas.microsoft.com/office/powerpoint/2010/main" val="3017854769"/>
              </p:ext>
            </p:extLst>
          </p:nvPr>
        </p:nvGraphicFramePr>
        <p:xfrm>
          <a:off x="1331639" y="1110094"/>
          <a:ext cx="7398023" cy="159882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Placeholder 9">
            <a:extLst>
              <a:ext uri="{FF2B5EF4-FFF2-40B4-BE49-F238E27FC236}">
                <a16:creationId xmlns:a16="http://schemas.microsoft.com/office/drawing/2014/main" id="{E0CEDC27-0A10-044A-8C37-76A3253A64B7}"/>
              </a:ext>
            </a:extLst>
          </p:cNvPr>
          <p:cNvGraphicFramePr>
            <a:graphicFrameLocks/>
          </p:cNvGraphicFramePr>
          <p:nvPr>
            <p:extLst>
              <p:ext uri="{D42A27DB-BD31-4B8C-83A1-F6EECF244321}">
                <p14:modId xmlns:p14="http://schemas.microsoft.com/office/powerpoint/2010/main" val="2669118091"/>
              </p:ext>
            </p:extLst>
          </p:nvPr>
        </p:nvGraphicFramePr>
        <p:xfrm>
          <a:off x="1352772" y="2492896"/>
          <a:ext cx="7398023" cy="153893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Chart Placeholder 9">
            <a:extLst>
              <a:ext uri="{FF2B5EF4-FFF2-40B4-BE49-F238E27FC236}">
                <a16:creationId xmlns:a16="http://schemas.microsoft.com/office/drawing/2014/main" id="{EB4508AE-A4D7-724E-A7A6-E3D0E67AF935}"/>
              </a:ext>
            </a:extLst>
          </p:cNvPr>
          <p:cNvGraphicFramePr>
            <a:graphicFrameLocks/>
          </p:cNvGraphicFramePr>
          <p:nvPr>
            <p:extLst>
              <p:ext uri="{D42A27DB-BD31-4B8C-83A1-F6EECF244321}">
                <p14:modId xmlns:p14="http://schemas.microsoft.com/office/powerpoint/2010/main" val="3829082197"/>
              </p:ext>
            </p:extLst>
          </p:nvPr>
        </p:nvGraphicFramePr>
        <p:xfrm>
          <a:off x="1373905" y="3861512"/>
          <a:ext cx="7398023" cy="153893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5" name="Chart Placeholder 9">
            <a:extLst>
              <a:ext uri="{FF2B5EF4-FFF2-40B4-BE49-F238E27FC236}">
                <a16:creationId xmlns:a16="http://schemas.microsoft.com/office/drawing/2014/main" id="{D70F15E2-58EE-2641-B1B5-97C0B9BE29FC}"/>
              </a:ext>
            </a:extLst>
          </p:cNvPr>
          <p:cNvGraphicFramePr>
            <a:graphicFrameLocks/>
          </p:cNvGraphicFramePr>
          <p:nvPr>
            <p:extLst>
              <p:ext uri="{D42A27DB-BD31-4B8C-83A1-F6EECF244321}">
                <p14:modId xmlns:p14="http://schemas.microsoft.com/office/powerpoint/2010/main" val="3219194035"/>
              </p:ext>
            </p:extLst>
          </p:nvPr>
        </p:nvGraphicFramePr>
        <p:xfrm>
          <a:off x="1367604" y="5148276"/>
          <a:ext cx="7398023" cy="1538932"/>
        </p:xfrm>
        <a:graphic>
          <a:graphicData uri="http://schemas.openxmlformats.org/drawingml/2006/chart">
            <c:chart xmlns:c="http://schemas.openxmlformats.org/drawingml/2006/chart" xmlns:r="http://schemas.openxmlformats.org/officeDocument/2006/relationships" r:id="rId6"/>
          </a:graphicData>
        </a:graphic>
      </p:graphicFrame>
      <p:sp>
        <p:nvSpPr>
          <p:cNvPr id="20" name="TextBox 19">
            <a:extLst>
              <a:ext uri="{FF2B5EF4-FFF2-40B4-BE49-F238E27FC236}">
                <a16:creationId xmlns:a16="http://schemas.microsoft.com/office/drawing/2014/main" id="{E3D397C0-52A8-0C43-ADCD-29E969F35925}"/>
              </a:ext>
            </a:extLst>
          </p:cNvPr>
          <p:cNvSpPr txBox="1"/>
          <p:nvPr/>
        </p:nvSpPr>
        <p:spPr>
          <a:xfrm>
            <a:off x="3614787" y="1462549"/>
            <a:ext cx="988347" cy="369332"/>
          </a:xfrm>
          <a:prstGeom prst="rect">
            <a:avLst/>
          </a:prstGeom>
          <a:noFill/>
        </p:spPr>
        <p:txBody>
          <a:bodyPr wrap="none" rtlCol="0">
            <a:spAutoFit/>
          </a:bodyPr>
          <a:lstStyle/>
          <a:p>
            <a:pPr algn="l"/>
            <a:r>
              <a:rPr lang="en-AU" sz="1800" dirty="0">
                <a:solidFill>
                  <a:schemeClr val="accent5"/>
                </a:solidFill>
              </a:rPr>
              <a:t>To 2011</a:t>
            </a:r>
          </a:p>
        </p:txBody>
      </p:sp>
      <p:sp>
        <p:nvSpPr>
          <p:cNvPr id="21" name="TextBox 20">
            <a:extLst>
              <a:ext uri="{FF2B5EF4-FFF2-40B4-BE49-F238E27FC236}">
                <a16:creationId xmlns:a16="http://schemas.microsoft.com/office/drawing/2014/main" id="{79256084-F4FF-634F-AC78-C3566EE4E801}"/>
              </a:ext>
            </a:extLst>
          </p:cNvPr>
          <p:cNvSpPr txBox="1"/>
          <p:nvPr/>
        </p:nvSpPr>
        <p:spPr>
          <a:xfrm>
            <a:off x="4427984" y="1465402"/>
            <a:ext cx="697627" cy="369332"/>
          </a:xfrm>
          <a:prstGeom prst="rect">
            <a:avLst/>
          </a:prstGeom>
          <a:noFill/>
        </p:spPr>
        <p:txBody>
          <a:bodyPr wrap="none" rtlCol="0">
            <a:spAutoFit/>
          </a:bodyPr>
          <a:lstStyle/>
          <a:p>
            <a:pPr algn="l"/>
            <a:r>
              <a:rPr lang="en-AU" sz="1800" dirty="0">
                <a:solidFill>
                  <a:schemeClr val="tx2"/>
                </a:solidFill>
              </a:rPr>
              <a:t>2016</a:t>
            </a:r>
          </a:p>
        </p:txBody>
      </p:sp>
      <p:sp>
        <p:nvSpPr>
          <p:cNvPr id="23" name="TextBox 22">
            <a:extLst>
              <a:ext uri="{FF2B5EF4-FFF2-40B4-BE49-F238E27FC236}">
                <a16:creationId xmlns:a16="http://schemas.microsoft.com/office/drawing/2014/main" id="{AEC46E34-D81A-5A4B-ABDA-0A148DC7849E}"/>
              </a:ext>
            </a:extLst>
          </p:cNvPr>
          <p:cNvSpPr txBox="1"/>
          <p:nvPr/>
        </p:nvSpPr>
        <p:spPr>
          <a:xfrm>
            <a:off x="851648" y="1651494"/>
            <a:ext cx="466794" cy="369332"/>
          </a:xfrm>
          <a:prstGeom prst="rect">
            <a:avLst/>
          </a:prstGeom>
          <a:noFill/>
        </p:spPr>
        <p:txBody>
          <a:bodyPr wrap="none" rtlCol="0">
            <a:spAutoFit/>
          </a:bodyPr>
          <a:lstStyle/>
          <a:p>
            <a:pPr algn="l"/>
            <a:r>
              <a:rPr lang="en-AU" sz="1800" dirty="0"/>
              <a:t>FT</a:t>
            </a:r>
          </a:p>
        </p:txBody>
      </p:sp>
      <p:sp>
        <p:nvSpPr>
          <p:cNvPr id="24" name="TextBox 23">
            <a:extLst>
              <a:ext uri="{FF2B5EF4-FFF2-40B4-BE49-F238E27FC236}">
                <a16:creationId xmlns:a16="http://schemas.microsoft.com/office/drawing/2014/main" id="{F0D77504-2C01-764A-9E82-C8CD8BEE7869}"/>
              </a:ext>
            </a:extLst>
          </p:cNvPr>
          <p:cNvSpPr txBox="1"/>
          <p:nvPr/>
        </p:nvSpPr>
        <p:spPr>
          <a:xfrm>
            <a:off x="851648" y="3047998"/>
            <a:ext cx="479618" cy="369332"/>
          </a:xfrm>
          <a:prstGeom prst="rect">
            <a:avLst/>
          </a:prstGeom>
          <a:noFill/>
        </p:spPr>
        <p:txBody>
          <a:bodyPr wrap="none" rtlCol="0">
            <a:spAutoFit/>
          </a:bodyPr>
          <a:lstStyle/>
          <a:p>
            <a:pPr algn="l"/>
            <a:r>
              <a:rPr lang="en-AU" sz="1800" dirty="0"/>
              <a:t>PT</a:t>
            </a:r>
          </a:p>
        </p:txBody>
      </p:sp>
      <p:sp>
        <p:nvSpPr>
          <p:cNvPr id="25" name="TextBox 24">
            <a:extLst>
              <a:ext uri="{FF2B5EF4-FFF2-40B4-BE49-F238E27FC236}">
                <a16:creationId xmlns:a16="http://schemas.microsoft.com/office/drawing/2014/main" id="{B375D0E0-3700-3643-A859-06D150AAB6D5}"/>
              </a:ext>
            </a:extLst>
          </p:cNvPr>
          <p:cNvSpPr txBox="1"/>
          <p:nvPr/>
        </p:nvSpPr>
        <p:spPr>
          <a:xfrm>
            <a:off x="730900" y="4346804"/>
            <a:ext cx="744756" cy="369332"/>
          </a:xfrm>
          <a:prstGeom prst="rect">
            <a:avLst/>
          </a:prstGeom>
          <a:noFill/>
        </p:spPr>
        <p:txBody>
          <a:bodyPr wrap="none" rtlCol="0">
            <a:spAutoFit/>
          </a:bodyPr>
          <a:lstStyle/>
          <a:p>
            <a:pPr algn="l"/>
            <a:r>
              <a:rPr lang="en-AU" sz="1800" dirty="0"/>
              <a:t>Away</a:t>
            </a:r>
          </a:p>
        </p:txBody>
      </p:sp>
      <p:sp>
        <p:nvSpPr>
          <p:cNvPr id="26" name="TextBox 25">
            <a:extLst>
              <a:ext uri="{FF2B5EF4-FFF2-40B4-BE49-F238E27FC236}">
                <a16:creationId xmlns:a16="http://schemas.microsoft.com/office/drawing/2014/main" id="{9F0A373C-FEED-D644-A68A-EA79281B5179}"/>
              </a:ext>
            </a:extLst>
          </p:cNvPr>
          <p:cNvSpPr txBox="1"/>
          <p:nvPr/>
        </p:nvSpPr>
        <p:spPr>
          <a:xfrm>
            <a:off x="731955" y="5603280"/>
            <a:ext cx="684803" cy="369332"/>
          </a:xfrm>
          <a:prstGeom prst="rect">
            <a:avLst/>
          </a:prstGeom>
          <a:noFill/>
        </p:spPr>
        <p:txBody>
          <a:bodyPr wrap="none" rtlCol="0">
            <a:spAutoFit/>
          </a:bodyPr>
          <a:lstStyle/>
          <a:p>
            <a:pPr algn="l"/>
            <a:r>
              <a:rPr lang="en-AU" sz="1800" dirty="0"/>
              <a:t>NILF</a:t>
            </a:r>
          </a:p>
        </p:txBody>
      </p:sp>
      <p:sp>
        <p:nvSpPr>
          <p:cNvPr id="27" name="TextBox 26">
            <a:extLst>
              <a:ext uri="{FF2B5EF4-FFF2-40B4-BE49-F238E27FC236}">
                <a16:creationId xmlns:a16="http://schemas.microsoft.com/office/drawing/2014/main" id="{D4242445-E7DE-2646-85FD-FB4F6AFD17C7}"/>
              </a:ext>
            </a:extLst>
          </p:cNvPr>
          <p:cNvSpPr txBox="1"/>
          <p:nvPr/>
        </p:nvSpPr>
        <p:spPr>
          <a:xfrm rot="16200000">
            <a:off x="-847234" y="3516170"/>
            <a:ext cx="2980303" cy="369332"/>
          </a:xfrm>
          <a:prstGeom prst="rect">
            <a:avLst/>
          </a:prstGeom>
          <a:noFill/>
        </p:spPr>
        <p:txBody>
          <a:bodyPr wrap="none" rtlCol="0">
            <a:spAutoFit/>
          </a:bodyPr>
          <a:lstStyle/>
          <a:p>
            <a:pPr algn="l"/>
            <a:r>
              <a:rPr lang="en-AU" sz="1800" dirty="0"/>
              <a:t>Participation 5 years earlier</a:t>
            </a:r>
          </a:p>
        </p:txBody>
      </p:sp>
      <p:sp>
        <p:nvSpPr>
          <p:cNvPr id="5" name="TextBox 4">
            <a:extLst>
              <a:ext uri="{FF2B5EF4-FFF2-40B4-BE49-F238E27FC236}">
                <a16:creationId xmlns:a16="http://schemas.microsoft.com/office/drawing/2014/main" id="{B9D98CE7-AC8F-C44C-AD03-C0FD5D9F4C14}"/>
              </a:ext>
            </a:extLst>
          </p:cNvPr>
          <p:cNvSpPr txBox="1"/>
          <p:nvPr/>
        </p:nvSpPr>
        <p:spPr>
          <a:xfrm>
            <a:off x="6444208" y="4221088"/>
            <a:ext cx="1702133" cy="369332"/>
          </a:xfrm>
          <a:prstGeom prst="rect">
            <a:avLst/>
          </a:prstGeom>
          <a:solidFill>
            <a:srgbClr val="FFFF00"/>
          </a:solidFill>
        </p:spPr>
        <p:txBody>
          <a:bodyPr wrap="none" rtlCol="0">
            <a:spAutoFit/>
          </a:bodyPr>
          <a:lstStyle/>
          <a:p>
            <a:pPr algn="l"/>
            <a:r>
              <a:rPr lang="en-AU" sz="1800" dirty="0"/>
              <a:t>Try a stack bar</a:t>
            </a:r>
          </a:p>
        </p:txBody>
      </p:sp>
      <p:sp>
        <p:nvSpPr>
          <p:cNvPr id="6" name="TextBox 5">
            <a:extLst>
              <a:ext uri="{FF2B5EF4-FFF2-40B4-BE49-F238E27FC236}">
                <a16:creationId xmlns:a16="http://schemas.microsoft.com/office/drawing/2014/main" id="{28C0E13B-33D5-2A4E-9042-D0E517F58FB3}"/>
              </a:ext>
            </a:extLst>
          </p:cNvPr>
          <p:cNvSpPr txBox="1"/>
          <p:nvPr/>
        </p:nvSpPr>
        <p:spPr>
          <a:xfrm>
            <a:off x="4043263" y="656618"/>
            <a:ext cx="1467068" cy="369332"/>
          </a:xfrm>
          <a:prstGeom prst="rect">
            <a:avLst/>
          </a:prstGeom>
          <a:noFill/>
        </p:spPr>
        <p:txBody>
          <a:bodyPr wrap="none" rtlCol="0">
            <a:spAutoFit/>
          </a:bodyPr>
          <a:lstStyle/>
          <a:p>
            <a:pPr algn="l"/>
            <a:r>
              <a:rPr lang="en-AU" sz="1800" dirty="0"/>
              <a:t>Do for 25-34</a:t>
            </a:r>
          </a:p>
        </p:txBody>
      </p:sp>
    </p:spTree>
    <p:extLst>
      <p:ext uri="{BB962C8B-B14F-4D97-AF65-F5344CB8AC3E}">
        <p14:creationId xmlns:p14="http://schemas.microsoft.com/office/powerpoint/2010/main" val="34768077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D4C84-EC5D-1A45-B662-C863C3C9A576}"/>
              </a:ext>
            </a:extLst>
          </p:cNvPr>
          <p:cNvSpPr>
            <a:spLocks noGrp="1"/>
          </p:cNvSpPr>
          <p:nvPr>
            <p:ph type="title"/>
          </p:nvPr>
        </p:nvSpPr>
        <p:spPr>
          <a:xfrm>
            <a:off x="647700" y="241120"/>
            <a:ext cx="6381750" cy="553998"/>
          </a:xfrm>
        </p:spPr>
        <p:txBody>
          <a:bodyPr/>
          <a:lstStyle/>
          <a:p>
            <a:r>
              <a:rPr lang="en-AU" dirty="0"/>
              <a:t>Women who were away from work (with known hours – none) are likely to be on maternity leave.</a:t>
            </a:r>
          </a:p>
        </p:txBody>
      </p:sp>
      <p:sp>
        <p:nvSpPr>
          <p:cNvPr id="3" name="Text Placeholder 2">
            <a:extLst>
              <a:ext uri="{FF2B5EF4-FFF2-40B4-BE49-F238E27FC236}">
                <a16:creationId xmlns:a16="http://schemas.microsoft.com/office/drawing/2014/main" id="{1959DC6D-7A1A-E04B-86E7-FA05EC58879A}"/>
              </a:ext>
            </a:extLst>
          </p:cNvPr>
          <p:cNvSpPr>
            <a:spLocks noGrp="1"/>
          </p:cNvSpPr>
          <p:nvPr>
            <p:ph type="body" sz="quarter" idx="10"/>
          </p:nvPr>
        </p:nvSpPr>
        <p:spPr/>
        <p:txBody>
          <a:bodyPr/>
          <a:lstStyle/>
          <a:p>
            <a:r>
              <a:rPr lang="en-AU" dirty="0"/>
              <a:t>Proportion of female graduates aged 30 to 34 in 2016 by number of children</a:t>
            </a:r>
          </a:p>
        </p:txBody>
      </p:sp>
      <p:sp>
        <p:nvSpPr>
          <p:cNvPr id="4" name="Text Placeholder 3">
            <a:extLst>
              <a:ext uri="{FF2B5EF4-FFF2-40B4-BE49-F238E27FC236}">
                <a16:creationId xmlns:a16="http://schemas.microsoft.com/office/drawing/2014/main" id="{F06A8301-A8DB-244C-9928-F715FBF2A975}"/>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5785EE3E-7664-5D48-928E-F8EE81E876AB}"/>
              </a:ext>
            </a:extLst>
          </p:cNvPr>
          <p:cNvGraphicFramePr>
            <a:graphicFrameLocks noGrp="1"/>
          </p:cNvGraphicFramePr>
          <p:nvPr>
            <p:ph type="chart" sz="quarter" idx="12"/>
            <p:extLst>
              <p:ext uri="{D42A27DB-BD31-4B8C-83A1-F6EECF244321}">
                <p14:modId xmlns:p14="http://schemas.microsoft.com/office/powerpoint/2010/main" val="1763824243"/>
              </p:ext>
            </p:extLst>
          </p:nvPr>
        </p:nvGraphicFramePr>
        <p:xfrm>
          <a:off x="557213" y="1169988"/>
          <a:ext cx="7399163"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419AD722-B574-634D-AD4C-14D5F73EBF28}"/>
              </a:ext>
            </a:extLst>
          </p:cNvPr>
          <p:cNvSpPr txBox="1"/>
          <p:nvPr/>
        </p:nvSpPr>
        <p:spPr>
          <a:xfrm>
            <a:off x="7674505" y="4870901"/>
            <a:ext cx="992579" cy="646331"/>
          </a:xfrm>
          <a:prstGeom prst="rect">
            <a:avLst/>
          </a:prstGeom>
          <a:noFill/>
        </p:spPr>
        <p:txBody>
          <a:bodyPr wrap="none" rtlCol="0">
            <a:spAutoFit/>
          </a:bodyPr>
          <a:lstStyle/>
          <a:p>
            <a:pPr algn="l"/>
            <a:r>
              <a:rPr lang="en-AU" sz="1800" dirty="0">
                <a:solidFill>
                  <a:schemeClr val="tx2"/>
                </a:solidFill>
              </a:rPr>
              <a:t>No </a:t>
            </a:r>
          </a:p>
          <a:p>
            <a:pPr algn="l"/>
            <a:r>
              <a:rPr lang="en-AU" sz="1800" dirty="0">
                <a:solidFill>
                  <a:schemeClr val="tx2"/>
                </a:solidFill>
              </a:rPr>
              <a:t>children</a:t>
            </a:r>
          </a:p>
        </p:txBody>
      </p:sp>
      <p:sp>
        <p:nvSpPr>
          <p:cNvPr id="14" name="TextBox 13">
            <a:extLst>
              <a:ext uri="{FF2B5EF4-FFF2-40B4-BE49-F238E27FC236}">
                <a16:creationId xmlns:a16="http://schemas.microsoft.com/office/drawing/2014/main" id="{A4760B55-729E-374A-94F7-71FC42102C9A}"/>
              </a:ext>
            </a:extLst>
          </p:cNvPr>
          <p:cNvSpPr txBox="1"/>
          <p:nvPr/>
        </p:nvSpPr>
        <p:spPr>
          <a:xfrm>
            <a:off x="7674505" y="3963955"/>
            <a:ext cx="851515" cy="369332"/>
          </a:xfrm>
          <a:prstGeom prst="rect">
            <a:avLst/>
          </a:prstGeom>
          <a:noFill/>
        </p:spPr>
        <p:txBody>
          <a:bodyPr wrap="none" rtlCol="0">
            <a:spAutoFit/>
          </a:bodyPr>
          <a:lstStyle/>
          <a:p>
            <a:pPr algn="l"/>
            <a:r>
              <a:rPr lang="en-AU" sz="1800" dirty="0">
                <a:solidFill>
                  <a:schemeClr val="accent1"/>
                </a:solidFill>
              </a:rPr>
              <a:t>1 child</a:t>
            </a:r>
          </a:p>
        </p:txBody>
      </p:sp>
      <p:sp>
        <p:nvSpPr>
          <p:cNvPr id="15" name="TextBox 14">
            <a:extLst>
              <a:ext uri="{FF2B5EF4-FFF2-40B4-BE49-F238E27FC236}">
                <a16:creationId xmlns:a16="http://schemas.microsoft.com/office/drawing/2014/main" id="{56A07511-9397-0B4C-85AF-8D278822B451}"/>
              </a:ext>
            </a:extLst>
          </p:cNvPr>
          <p:cNvSpPr txBox="1"/>
          <p:nvPr/>
        </p:nvSpPr>
        <p:spPr>
          <a:xfrm>
            <a:off x="7674505" y="2655831"/>
            <a:ext cx="312906" cy="369332"/>
          </a:xfrm>
          <a:prstGeom prst="rect">
            <a:avLst/>
          </a:prstGeom>
          <a:noFill/>
        </p:spPr>
        <p:txBody>
          <a:bodyPr wrap="none" rtlCol="0">
            <a:spAutoFit/>
          </a:bodyPr>
          <a:lstStyle/>
          <a:p>
            <a:pPr algn="l"/>
            <a:r>
              <a:rPr lang="en-AU" sz="1800" dirty="0">
                <a:solidFill>
                  <a:schemeClr val="accent2"/>
                </a:solidFill>
              </a:rPr>
              <a:t>2</a:t>
            </a:r>
          </a:p>
        </p:txBody>
      </p:sp>
      <p:sp>
        <p:nvSpPr>
          <p:cNvPr id="17" name="TextBox 16">
            <a:extLst>
              <a:ext uri="{FF2B5EF4-FFF2-40B4-BE49-F238E27FC236}">
                <a16:creationId xmlns:a16="http://schemas.microsoft.com/office/drawing/2014/main" id="{3B0CCBC4-DBC1-AE43-AEF5-7C4B52000C55}"/>
              </a:ext>
            </a:extLst>
          </p:cNvPr>
          <p:cNvSpPr txBox="1"/>
          <p:nvPr/>
        </p:nvSpPr>
        <p:spPr>
          <a:xfrm>
            <a:off x="7674505" y="1844824"/>
            <a:ext cx="312906" cy="369332"/>
          </a:xfrm>
          <a:prstGeom prst="rect">
            <a:avLst/>
          </a:prstGeom>
          <a:noFill/>
        </p:spPr>
        <p:txBody>
          <a:bodyPr wrap="none" rtlCol="0">
            <a:spAutoFit/>
          </a:bodyPr>
          <a:lstStyle/>
          <a:p>
            <a:pPr algn="l"/>
            <a:r>
              <a:rPr lang="en-AU" sz="1800" dirty="0">
                <a:solidFill>
                  <a:schemeClr val="accent3"/>
                </a:solidFill>
              </a:rPr>
              <a:t>3</a:t>
            </a:r>
          </a:p>
        </p:txBody>
      </p:sp>
      <p:sp>
        <p:nvSpPr>
          <p:cNvPr id="18" name="TextBox 17">
            <a:extLst>
              <a:ext uri="{FF2B5EF4-FFF2-40B4-BE49-F238E27FC236}">
                <a16:creationId xmlns:a16="http://schemas.microsoft.com/office/drawing/2014/main" id="{788BE265-A57E-0541-8B2B-BD6A6F34E2BD}"/>
              </a:ext>
            </a:extLst>
          </p:cNvPr>
          <p:cNvSpPr txBox="1"/>
          <p:nvPr/>
        </p:nvSpPr>
        <p:spPr>
          <a:xfrm>
            <a:off x="7674505" y="1295549"/>
            <a:ext cx="710451" cy="646331"/>
          </a:xfrm>
          <a:prstGeom prst="rect">
            <a:avLst/>
          </a:prstGeom>
          <a:noFill/>
        </p:spPr>
        <p:txBody>
          <a:bodyPr wrap="none" rtlCol="0">
            <a:spAutoFit/>
          </a:bodyPr>
          <a:lstStyle/>
          <a:p>
            <a:pPr algn="l"/>
            <a:r>
              <a:rPr lang="en-AU" sz="1800" dirty="0">
                <a:solidFill>
                  <a:schemeClr val="accent4"/>
                </a:solidFill>
              </a:rPr>
              <a:t>4 or </a:t>
            </a:r>
          </a:p>
          <a:p>
            <a:pPr algn="l"/>
            <a:r>
              <a:rPr lang="en-AU" sz="1800" dirty="0">
                <a:solidFill>
                  <a:schemeClr val="accent4"/>
                </a:solidFill>
              </a:rPr>
              <a:t>more</a:t>
            </a:r>
          </a:p>
        </p:txBody>
      </p:sp>
      <p:sp>
        <p:nvSpPr>
          <p:cNvPr id="19" name="TextBox 18">
            <a:extLst>
              <a:ext uri="{FF2B5EF4-FFF2-40B4-BE49-F238E27FC236}">
                <a16:creationId xmlns:a16="http://schemas.microsoft.com/office/drawing/2014/main" id="{C92AC08D-9D9D-5A4F-AA23-13FFBE4ABD05}"/>
              </a:ext>
            </a:extLst>
          </p:cNvPr>
          <p:cNvSpPr txBox="1"/>
          <p:nvPr/>
        </p:nvSpPr>
        <p:spPr>
          <a:xfrm>
            <a:off x="647699" y="3645490"/>
            <a:ext cx="8605882" cy="923330"/>
          </a:xfrm>
          <a:prstGeom prst="rect">
            <a:avLst/>
          </a:prstGeom>
          <a:solidFill>
            <a:srgbClr val="FFFF00"/>
          </a:solidFill>
        </p:spPr>
        <p:txBody>
          <a:bodyPr wrap="none" rtlCol="0">
            <a:spAutoFit/>
          </a:bodyPr>
          <a:lstStyle/>
          <a:p>
            <a:r>
              <a:rPr lang="en-AU" sz="1800" dirty="0"/>
              <a:t>Women who were away and not in labour force are much more likely to have kids. </a:t>
            </a:r>
          </a:p>
          <a:p>
            <a:r>
              <a:rPr lang="en-AU" sz="1800" dirty="0"/>
              <a:t>Those who were away are much more likely to have on child. </a:t>
            </a:r>
          </a:p>
          <a:p>
            <a:r>
              <a:rPr lang="en-AU" sz="1800" dirty="0"/>
              <a:t>[likely that some in the away group were actually pregnant]</a:t>
            </a:r>
          </a:p>
        </p:txBody>
      </p:sp>
      <p:sp>
        <p:nvSpPr>
          <p:cNvPr id="5" name="TextBox 4">
            <a:extLst>
              <a:ext uri="{FF2B5EF4-FFF2-40B4-BE49-F238E27FC236}">
                <a16:creationId xmlns:a16="http://schemas.microsoft.com/office/drawing/2014/main" id="{47E8ECBA-3913-EB4F-A58C-8C61E70CD6D8}"/>
              </a:ext>
            </a:extLst>
          </p:cNvPr>
          <p:cNvSpPr txBox="1"/>
          <p:nvPr/>
        </p:nvSpPr>
        <p:spPr>
          <a:xfrm>
            <a:off x="3506122" y="4107155"/>
            <a:ext cx="2698175" cy="369332"/>
          </a:xfrm>
          <a:prstGeom prst="rect">
            <a:avLst/>
          </a:prstGeom>
          <a:solidFill>
            <a:srgbClr val="FFFF00"/>
          </a:solidFill>
        </p:spPr>
        <p:txBody>
          <a:bodyPr wrap="none" rtlCol="0">
            <a:spAutoFit/>
          </a:bodyPr>
          <a:lstStyle/>
          <a:p>
            <a:pPr algn="l"/>
            <a:r>
              <a:rPr lang="en-AU" sz="1800" dirty="0"/>
              <a:t>Can we do this for 25-34</a:t>
            </a:r>
          </a:p>
        </p:txBody>
      </p:sp>
    </p:spTree>
    <p:extLst>
      <p:ext uri="{BB962C8B-B14F-4D97-AF65-F5344CB8AC3E}">
        <p14:creationId xmlns:p14="http://schemas.microsoft.com/office/powerpoint/2010/main" val="998619190"/>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D4C84-EC5D-1A45-B662-C863C3C9A576}"/>
              </a:ext>
            </a:extLst>
          </p:cNvPr>
          <p:cNvSpPr>
            <a:spLocks noGrp="1"/>
          </p:cNvSpPr>
          <p:nvPr>
            <p:ph type="title"/>
          </p:nvPr>
        </p:nvSpPr>
        <p:spPr>
          <a:xfrm>
            <a:off x="647700" y="241120"/>
            <a:ext cx="6381750" cy="553998"/>
          </a:xfrm>
        </p:spPr>
        <p:txBody>
          <a:bodyPr/>
          <a:lstStyle/>
          <a:p>
            <a:r>
              <a:rPr lang="en-AU" dirty="0"/>
              <a:t>Women who were away from work (with known hours – none) are likely to be on maternity leave.</a:t>
            </a:r>
          </a:p>
        </p:txBody>
      </p:sp>
      <p:sp>
        <p:nvSpPr>
          <p:cNvPr id="3" name="Text Placeholder 2">
            <a:extLst>
              <a:ext uri="{FF2B5EF4-FFF2-40B4-BE49-F238E27FC236}">
                <a16:creationId xmlns:a16="http://schemas.microsoft.com/office/drawing/2014/main" id="{1959DC6D-7A1A-E04B-86E7-FA05EC58879A}"/>
              </a:ext>
            </a:extLst>
          </p:cNvPr>
          <p:cNvSpPr>
            <a:spLocks noGrp="1"/>
          </p:cNvSpPr>
          <p:nvPr>
            <p:ph type="body" sz="quarter" idx="10"/>
          </p:nvPr>
        </p:nvSpPr>
        <p:spPr>
          <a:xfrm>
            <a:off x="647701" y="891425"/>
            <a:ext cx="7980911" cy="276999"/>
          </a:xfrm>
        </p:spPr>
        <p:txBody>
          <a:bodyPr/>
          <a:lstStyle/>
          <a:p>
            <a:r>
              <a:rPr lang="en-AU" dirty="0"/>
              <a:t>Proportion of female diploma holders aged 30 to 34 by number of children</a:t>
            </a:r>
          </a:p>
        </p:txBody>
      </p:sp>
      <p:sp>
        <p:nvSpPr>
          <p:cNvPr id="4" name="Text Placeholder 3">
            <a:extLst>
              <a:ext uri="{FF2B5EF4-FFF2-40B4-BE49-F238E27FC236}">
                <a16:creationId xmlns:a16="http://schemas.microsoft.com/office/drawing/2014/main" id="{F06A8301-A8DB-244C-9928-F715FBF2A975}"/>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5785EE3E-7664-5D48-928E-F8EE81E876AB}"/>
              </a:ext>
            </a:extLst>
          </p:cNvPr>
          <p:cNvGraphicFramePr>
            <a:graphicFrameLocks noGrp="1"/>
          </p:cNvGraphicFramePr>
          <p:nvPr>
            <p:ph type="chart" sz="quarter" idx="12"/>
            <p:extLst>
              <p:ext uri="{D42A27DB-BD31-4B8C-83A1-F6EECF244321}">
                <p14:modId xmlns:p14="http://schemas.microsoft.com/office/powerpoint/2010/main" val="3685828734"/>
              </p:ext>
            </p:extLst>
          </p:nvPr>
        </p:nvGraphicFramePr>
        <p:xfrm>
          <a:off x="557213" y="1169988"/>
          <a:ext cx="7399163"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419AD722-B574-634D-AD4C-14D5F73EBF28}"/>
              </a:ext>
            </a:extLst>
          </p:cNvPr>
          <p:cNvSpPr txBox="1"/>
          <p:nvPr/>
        </p:nvSpPr>
        <p:spPr>
          <a:xfrm>
            <a:off x="7674505" y="4870901"/>
            <a:ext cx="992579" cy="646331"/>
          </a:xfrm>
          <a:prstGeom prst="rect">
            <a:avLst/>
          </a:prstGeom>
          <a:noFill/>
        </p:spPr>
        <p:txBody>
          <a:bodyPr wrap="none" rtlCol="0">
            <a:spAutoFit/>
          </a:bodyPr>
          <a:lstStyle/>
          <a:p>
            <a:pPr algn="l"/>
            <a:r>
              <a:rPr lang="en-AU" sz="1800" dirty="0">
                <a:solidFill>
                  <a:schemeClr val="tx2"/>
                </a:solidFill>
              </a:rPr>
              <a:t>No </a:t>
            </a:r>
          </a:p>
          <a:p>
            <a:pPr algn="l"/>
            <a:r>
              <a:rPr lang="en-AU" sz="1800" dirty="0">
                <a:solidFill>
                  <a:schemeClr val="tx2"/>
                </a:solidFill>
              </a:rPr>
              <a:t>children</a:t>
            </a:r>
          </a:p>
        </p:txBody>
      </p:sp>
      <p:sp>
        <p:nvSpPr>
          <p:cNvPr id="14" name="TextBox 13">
            <a:extLst>
              <a:ext uri="{FF2B5EF4-FFF2-40B4-BE49-F238E27FC236}">
                <a16:creationId xmlns:a16="http://schemas.microsoft.com/office/drawing/2014/main" id="{A4760B55-729E-374A-94F7-71FC42102C9A}"/>
              </a:ext>
            </a:extLst>
          </p:cNvPr>
          <p:cNvSpPr txBox="1"/>
          <p:nvPr/>
        </p:nvSpPr>
        <p:spPr>
          <a:xfrm>
            <a:off x="7674505" y="3963955"/>
            <a:ext cx="851515" cy="369332"/>
          </a:xfrm>
          <a:prstGeom prst="rect">
            <a:avLst/>
          </a:prstGeom>
          <a:noFill/>
        </p:spPr>
        <p:txBody>
          <a:bodyPr wrap="none" rtlCol="0">
            <a:spAutoFit/>
          </a:bodyPr>
          <a:lstStyle/>
          <a:p>
            <a:pPr algn="l"/>
            <a:r>
              <a:rPr lang="en-AU" sz="1800" dirty="0">
                <a:solidFill>
                  <a:schemeClr val="accent1"/>
                </a:solidFill>
              </a:rPr>
              <a:t>1 child</a:t>
            </a:r>
          </a:p>
        </p:txBody>
      </p:sp>
      <p:sp>
        <p:nvSpPr>
          <p:cNvPr id="15" name="TextBox 14">
            <a:extLst>
              <a:ext uri="{FF2B5EF4-FFF2-40B4-BE49-F238E27FC236}">
                <a16:creationId xmlns:a16="http://schemas.microsoft.com/office/drawing/2014/main" id="{56A07511-9397-0B4C-85AF-8D278822B451}"/>
              </a:ext>
            </a:extLst>
          </p:cNvPr>
          <p:cNvSpPr txBox="1"/>
          <p:nvPr/>
        </p:nvSpPr>
        <p:spPr>
          <a:xfrm>
            <a:off x="7674505" y="2655831"/>
            <a:ext cx="312906" cy="369332"/>
          </a:xfrm>
          <a:prstGeom prst="rect">
            <a:avLst/>
          </a:prstGeom>
          <a:noFill/>
        </p:spPr>
        <p:txBody>
          <a:bodyPr wrap="none" rtlCol="0">
            <a:spAutoFit/>
          </a:bodyPr>
          <a:lstStyle/>
          <a:p>
            <a:pPr algn="l"/>
            <a:r>
              <a:rPr lang="en-AU" sz="1800" dirty="0">
                <a:solidFill>
                  <a:schemeClr val="accent2"/>
                </a:solidFill>
              </a:rPr>
              <a:t>2</a:t>
            </a:r>
          </a:p>
        </p:txBody>
      </p:sp>
      <p:sp>
        <p:nvSpPr>
          <p:cNvPr id="17" name="TextBox 16">
            <a:extLst>
              <a:ext uri="{FF2B5EF4-FFF2-40B4-BE49-F238E27FC236}">
                <a16:creationId xmlns:a16="http://schemas.microsoft.com/office/drawing/2014/main" id="{3B0CCBC4-DBC1-AE43-AEF5-7C4B52000C55}"/>
              </a:ext>
            </a:extLst>
          </p:cNvPr>
          <p:cNvSpPr txBox="1"/>
          <p:nvPr/>
        </p:nvSpPr>
        <p:spPr>
          <a:xfrm>
            <a:off x="7674505" y="1844824"/>
            <a:ext cx="312906" cy="369332"/>
          </a:xfrm>
          <a:prstGeom prst="rect">
            <a:avLst/>
          </a:prstGeom>
          <a:noFill/>
        </p:spPr>
        <p:txBody>
          <a:bodyPr wrap="none" rtlCol="0">
            <a:spAutoFit/>
          </a:bodyPr>
          <a:lstStyle/>
          <a:p>
            <a:pPr algn="l"/>
            <a:r>
              <a:rPr lang="en-AU" sz="1800" dirty="0">
                <a:solidFill>
                  <a:schemeClr val="accent3"/>
                </a:solidFill>
              </a:rPr>
              <a:t>3</a:t>
            </a:r>
          </a:p>
        </p:txBody>
      </p:sp>
      <p:sp>
        <p:nvSpPr>
          <p:cNvPr id="18" name="TextBox 17">
            <a:extLst>
              <a:ext uri="{FF2B5EF4-FFF2-40B4-BE49-F238E27FC236}">
                <a16:creationId xmlns:a16="http://schemas.microsoft.com/office/drawing/2014/main" id="{788BE265-A57E-0541-8B2B-BD6A6F34E2BD}"/>
              </a:ext>
            </a:extLst>
          </p:cNvPr>
          <p:cNvSpPr txBox="1"/>
          <p:nvPr/>
        </p:nvSpPr>
        <p:spPr>
          <a:xfrm>
            <a:off x="7674505" y="1295549"/>
            <a:ext cx="710451" cy="646331"/>
          </a:xfrm>
          <a:prstGeom prst="rect">
            <a:avLst/>
          </a:prstGeom>
          <a:noFill/>
        </p:spPr>
        <p:txBody>
          <a:bodyPr wrap="none" rtlCol="0">
            <a:spAutoFit/>
          </a:bodyPr>
          <a:lstStyle/>
          <a:p>
            <a:pPr algn="l"/>
            <a:r>
              <a:rPr lang="en-AU" sz="1800" dirty="0">
                <a:solidFill>
                  <a:schemeClr val="accent4"/>
                </a:solidFill>
              </a:rPr>
              <a:t>4 or </a:t>
            </a:r>
          </a:p>
          <a:p>
            <a:pPr algn="l"/>
            <a:r>
              <a:rPr lang="en-AU" sz="1800" dirty="0">
                <a:solidFill>
                  <a:schemeClr val="accent4"/>
                </a:solidFill>
              </a:rPr>
              <a:t>more</a:t>
            </a:r>
          </a:p>
        </p:txBody>
      </p:sp>
    </p:spTree>
    <p:extLst>
      <p:ext uri="{BB962C8B-B14F-4D97-AF65-F5344CB8AC3E}">
        <p14:creationId xmlns:p14="http://schemas.microsoft.com/office/powerpoint/2010/main" val="1098130335"/>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6BB6D-865F-384A-A436-DF184906CC50}"/>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EE4FBFA2-7363-274F-B393-7892E2AA792A}"/>
              </a:ext>
            </a:extLst>
          </p:cNvPr>
          <p:cNvSpPr>
            <a:spLocks noGrp="1"/>
          </p:cNvSpPr>
          <p:nvPr>
            <p:ph type="body" sz="quarter" idx="10"/>
          </p:nvPr>
        </p:nvSpPr>
        <p:spPr/>
        <p:txBody>
          <a:bodyPr/>
          <a:lstStyle/>
          <a:p>
            <a:r>
              <a:rPr lang="en-AU" dirty="0"/>
              <a:t>Of women who have children by qualification and age</a:t>
            </a:r>
          </a:p>
        </p:txBody>
      </p:sp>
      <p:sp>
        <p:nvSpPr>
          <p:cNvPr id="4" name="Text Placeholder 3">
            <a:extLst>
              <a:ext uri="{FF2B5EF4-FFF2-40B4-BE49-F238E27FC236}">
                <a16:creationId xmlns:a16="http://schemas.microsoft.com/office/drawing/2014/main" id="{CC4770F6-35CA-FC4E-B22F-C0FDA581DF62}"/>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88F55F24-5A53-5448-B283-2C39B5CD6DCF}"/>
              </a:ext>
            </a:extLst>
          </p:cNvPr>
          <p:cNvGraphicFramePr>
            <a:graphicFrameLocks noGrp="1"/>
          </p:cNvGraphicFramePr>
          <p:nvPr>
            <p:ph type="chart" sz="quarter" idx="12"/>
            <p:extLst>
              <p:ext uri="{D42A27DB-BD31-4B8C-83A1-F6EECF244321}">
                <p14:modId xmlns:p14="http://schemas.microsoft.com/office/powerpoint/2010/main" val="1463125089"/>
              </p:ext>
            </p:extLst>
          </p:nvPr>
        </p:nvGraphicFramePr>
        <p:xfrm>
          <a:off x="557213" y="1169987"/>
          <a:ext cx="8172450" cy="499048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6D3E9746-B1AE-9848-892E-A8E26F2DB64D}"/>
              </a:ext>
            </a:extLst>
          </p:cNvPr>
          <p:cNvSpPr txBox="1"/>
          <p:nvPr/>
        </p:nvSpPr>
        <p:spPr>
          <a:xfrm>
            <a:off x="4638156" y="6160472"/>
            <a:ext cx="595035" cy="369332"/>
          </a:xfrm>
          <a:prstGeom prst="rect">
            <a:avLst/>
          </a:prstGeom>
          <a:noFill/>
        </p:spPr>
        <p:txBody>
          <a:bodyPr wrap="none" rtlCol="0">
            <a:spAutoFit/>
          </a:bodyPr>
          <a:lstStyle/>
          <a:p>
            <a:pPr algn="l"/>
            <a:r>
              <a:rPr lang="en-AU" sz="1800" dirty="0"/>
              <a:t>Age</a:t>
            </a:r>
          </a:p>
        </p:txBody>
      </p:sp>
      <p:sp>
        <p:nvSpPr>
          <p:cNvPr id="12" name="TextBox 11">
            <a:extLst>
              <a:ext uri="{FF2B5EF4-FFF2-40B4-BE49-F238E27FC236}">
                <a16:creationId xmlns:a16="http://schemas.microsoft.com/office/drawing/2014/main" id="{1F1E625C-57F8-2B4A-8D16-A73DAB776606}"/>
              </a:ext>
            </a:extLst>
          </p:cNvPr>
          <p:cNvSpPr txBox="1"/>
          <p:nvPr/>
        </p:nvSpPr>
        <p:spPr>
          <a:xfrm>
            <a:off x="1691680" y="1196752"/>
            <a:ext cx="992644" cy="369332"/>
          </a:xfrm>
          <a:prstGeom prst="rect">
            <a:avLst/>
          </a:prstGeom>
          <a:noFill/>
        </p:spPr>
        <p:txBody>
          <a:bodyPr wrap="none" rtlCol="0">
            <a:spAutoFit/>
          </a:bodyPr>
          <a:lstStyle/>
          <a:p>
            <a:pPr algn="l"/>
            <a:r>
              <a:rPr lang="en-AU" sz="1800" b="1" dirty="0"/>
              <a:t>Year 12</a:t>
            </a:r>
          </a:p>
        </p:txBody>
      </p:sp>
      <p:sp>
        <p:nvSpPr>
          <p:cNvPr id="13" name="TextBox 12">
            <a:extLst>
              <a:ext uri="{FF2B5EF4-FFF2-40B4-BE49-F238E27FC236}">
                <a16:creationId xmlns:a16="http://schemas.microsoft.com/office/drawing/2014/main" id="{359C4B02-DCD1-A24D-A314-CAA4A90338B8}"/>
              </a:ext>
            </a:extLst>
          </p:cNvPr>
          <p:cNvSpPr txBox="1"/>
          <p:nvPr/>
        </p:nvSpPr>
        <p:spPr>
          <a:xfrm>
            <a:off x="4439351" y="1202191"/>
            <a:ext cx="1095172" cy="369332"/>
          </a:xfrm>
          <a:prstGeom prst="rect">
            <a:avLst/>
          </a:prstGeom>
          <a:noFill/>
        </p:spPr>
        <p:txBody>
          <a:bodyPr wrap="none" rtlCol="0">
            <a:spAutoFit/>
          </a:bodyPr>
          <a:lstStyle/>
          <a:p>
            <a:pPr algn="l"/>
            <a:r>
              <a:rPr lang="en-AU" sz="1800" b="1" dirty="0"/>
              <a:t>Diploma</a:t>
            </a:r>
          </a:p>
        </p:txBody>
      </p:sp>
      <p:sp>
        <p:nvSpPr>
          <p:cNvPr id="14" name="TextBox 13">
            <a:extLst>
              <a:ext uri="{FF2B5EF4-FFF2-40B4-BE49-F238E27FC236}">
                <a16:creationId xmlns:a16="http://schemas.microsoft.com/office/drawing/2014/main" id="{97569B17-5EC9-564E-8B86-F2ED8EF6C7C1}"/>
              </a:ext>
            </a:extLst>
          </p:cNvPr>
          <p:cNvSpPr txBox="1"/>
          <p:nvPr/>
        </p:nvSpPr>
        <p:spPr>
          <a:xfrm>
            <a:off x="7072292" y="1184962"/>
            <a:ext cx="1172116" cy="369332"/>
          </a:xfrm>
          <a:prstGeom prst="rect">
            <a:avLst/>
          </a:prstGeom>
          <a:noFill/>
        </p:spPr>
        <p:txBody>
          <a:bodyPr wrap="none" rtlCol="0">
            <a:spAutoFit/>
          </a:bodyPr>
          <a:lstStyle/>
          <a:p>
            <a:pPr algn="l"/>
            <a:r>
              <a:rPr lang="en-AU" sz="1800" b="1" dirty="0"/>
              <a:t>Bachelor</a:t>
            </a:r>
          </a:p>
        </p:txBody>
      </p:sp>
      <p:sp>
        <p:nvSpPr>
          <p:cNvPr id="15" name="TextBox 14">
            <a:extLst>
              <a:ext uri="{FF2B5EF4-FFF2-40B4-BE49-F238E27FC236}">
                <a16:creationId xmlns:a16="http://schemas.microsoft.com/office/drawing/2014/main" id="{EC0A4310-7489-5640-83FD-7B412AE3A99D}"/>
              </a:ext>
            </a:extLst>
          </p:cNvPr>
          <p:cNvSpPr txBox="1"/>
          <p:nvPr/>
        </p:nvSpPr>
        <p:spPr>
          <a:xfrm>
            <a:off x="3059832" y="4941168"/>
            <a:ext cx="851515" cy="369332"/>
          </a:xfrm>
          <a:prstGeom prst="rect">
            <a:avLst/>
          </a:prstGeom>
          <a:noFill/>
        </p:spPr>
        <p:txBody>
          <a:bodyPr wrap="none" rtlCol="0">
            <a:spAutoFit/>
          </a:bodyPr>
          <a:lstStyle/>
          <a:p>
            <a:pPr algn="l"/>
            <a:r>
              <a:rPr lang="en-AU" sz="1800" dirty="0">
                <a:solidFill>
                  <a:schemeClr val="accent1"/>
                </a:solidFill>
              </a:rPr>
              <a:t>1 child</a:t>
            </a:r>
          </a:p>
        </p:txBody>
      </p:sp>
      <p:sp>
        <p:nvSpPr>
          <p:cNvPr id="16" name="TextBox 15">
            <a:extLst>
              <a:ext uri="{FF2B5EF4-FFF2-40B4-BE49-F238E27FC236}">
                <a16:creationId xmlns:a16="http://schemas.microsoft.com/office/drawing/2014/main" id="{3C3B2241-C046-DC4D-BC42-70297D586865}"/>
              </a:ext>
            </a:extLst>
          </p:cNvPr>
          <p:cNvSpPr txBox="1"/>
          <p:nvPr/>
        </p:nvSpPr>
        <p:spPr>
          <a:xfrm>
            <a:off x="3059832" y="3665229"/>
            <a:ext cx="312906" cy="369332"/>
          </a:xfrm>
          <a:prstGeom prst="rect">
            <a:avLst/>
          </a:prstGeom>
          <a:noFill/>
        </p:spPr>
        <p:txBody>
          <a:bodyPr wrap="none" rtlCol="0">
            <a:spAutoFit/>
          </a:bodyPr>
          <a:lstStyle/>
          <a:p>
            <a:pPr algn="l"/>
            <a:r>
              <a:rPr lang="en-AU" sz="1800" dirty="0">
                <a:solidFill>
                  <a:schemeClr val="accent2"/>
                </a:solidFill>
              </a:rPr>
              <a:t>2</a:t>
            </a:r>
          </a:p>
        </p:txBody>
      </p:sp>
      <p:sp>
        <p:nvSpPr>
          <p:cNvPr id="17" name="TextBox 16">
            <a:extLst>
              <a:ext uri="{FF2B5EF4-FFF2-40B4-BE49-F238E27FC236}">
                <a16:creationId xmlns:a16="http://schemas.microsoft.com/office/drawing/2014/main" id="{348EBB8B-4115-BD44-9536-B1E7B33509BC}"/>
              </a:ext>
            </a:extLst>
          </p:cNvPr>
          <p:cNvSpPr txBox="1"/>
          <p:nvPr/>
        </p:nvSpPr>
        <p:spPr>
          <a:xfrm>
            <a:off x="3088365" y="1624614"/>
            <a:ext cx="710451" cy="646331"/>
          </a:xfrm>
          <a:prstGeom prst="rect">
            <a:avLst/>
          </a:prstGeom>
          <a:noFill/>
        </p:spPr>
        <p:txBody>
          <a:bodyPr wrap="none" rtlCol="0">
            <a:spAutoFit/>
          </a:bodyPr>
          <a:lstStyle/>
          <a:p>
            <a:pPr algn="l"/>
            <a:r>
              <a:rPr lang="en-AU" sz="1800" dirty="0">
                <a:solidFill>
                  <a:schemeClr val="accent3"/>
                </a:solidFill>
              </a:rPr>
              <a:t>3 or </a:t>
            </a:r>
          </a:p>
          <a:p>
            <a:pPr algn="l"/>
            <a:r>
              <a:rPr lang="en-AU" sz="1800" dirty="0">
                <a:solidFill>
                  <a:schemeClr val="accent3"/>
                </a:solidFill>
              </a:rPr>
              <a:t>more</a:t>
            </a:r>
          </a:p>
        </p:txBody>
      </p:sp>
    </p:spTree>
    <p:extLst>
      <p:ext uri="{BB962C8B-B14F-4D97-AF65-F5344CB8AC3E}">
        <p14:creationId xmlns:p14="http://schemas.microsoft.com/office/powerpoint/2010/main" val="4037181534"/>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98542-6B93-A642-BEFA-9FEB6557F229}"/>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238B20C0-BE91-C742-B8C4-D7C3EE5AD459}"/>
              </a:ext>
            </a:extLst>
          </p:cNvPr>
          <p:cNvSpPr>
            <a:spLocks noGrp="1"/>
          </p:cNvSpPr>
          <p:nvPr>
            <p:ph type="body" sz="quarter" idx="10"/>
          </p:nvPr>
        </p:nvSpPr>
        <p:spPr/>
        <p:txBody>
          <a:bodyPr/>
          <a:lstStyle/>
          <a:p>
            <a:r>
              <a:rPr lang="en-AU" dirty="0"/>
              <a:t>Maternity payment and baby bonus for first child ($nominal)</a:t>
            </a:r>
          </a:p>
        </p:txBody>
      </p:sp>
      <p:sp>
        <p:nvSpPr>
          <p:cNvPr id="4" name="Text Placeholder 3">
            <a:extLst>
              <a:ext uri="{FF2B5EF4-FFF2-40B4-BE49-F238E27FC236}">
                <a16:creationId xmlns:a16="http://schemas.microsoft.com/office/drawing/2014/main" id="{8F3E57A2-9746-AD40-9E39-47D089276826}"/>
              </a:ext>
            </a:extLst>
          </p:cNvPr>
          <p:cNvSpPr>
            <a:spLocks noGrp="1"/>
          </p:cNvSpPr>
          <p:nvPr>
            <p:ph type="body" sz="quarter" idx="11"/>
          </p:nvPr>
        </p:nvSpPr>
        <p:spPr>
          <a:xfrm>
            <a:off x="647699" y="6544780"/>
            <a:ext cx="7681653" cy="153888"/>
          </a:xfrm>
        </p:spPr>
        <p:txBody>
          <a:bodyPr/>
          <a:lstStyle/>
          <a:p>
            <a:endParaRPr lang="en-AU" dirty="0"/>
          </a:p>
        </p:txBody>
      </p:sp>
      <p:graphicFrame>
        <p:nvGraphicFramePr>
          <p:cNvPr id="10" name="Chart Placeholder 9">
            <a:extLst>
              <a:ext uri="{FF2B5EF4-FFF2-40B4-BE49-F238E27FC236}">
                <a16:creationId xmlns:a16="http://schemas.microsoft.com/office/drawing/2014/main" id="{4DA6729E-57CC-3A4F-83B0-B9BF7E930B16}"/>
              </a:ext>
            </a:extLst>
          </p:cNvPr>
          <p:cNvGraphicFramePr>
            <a:graphicFrameLocks noGrp="1"/>
          </p:cNvGraphicFramePr>
          <p:nvPr>
            <p:ph type="chart" sz="quarter" idx="12"/>
            <p:extLst>
              <p:ext uri="{D42A27DB-BD31-4B8C-83A1-F6EECF244321}">
                <p14:modId xmlns:p14="http://schemas.microsoft.com/office/powerpoint/2010/main" val="3049889770"/>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0243597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98542-6B93-A642-BEFA-9FEB6557F229}"/>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238B20C0-BE91-C742-B8C4-D7C3EE5AD459}"/>
              </a:ext>
            </a:extLst>
          </p:cNvPr>
          <p:cNvSpPr>
            <a:spLocks noGrp="1"/>
          </p:cNvSpPr>
          <p:nvPr>
            <p:ph type="body" sz="quarter" idx="10"/>
          </p:nvPr>
        </p:nvSpPr>
        <p:spPr>
          <a:xfrm>
            <a:off x="647701" y="891425"/>
            <a:ext cx="7980911" cy="276999"/>
          </a:xfrm>
        </p:spPr>
        <p:txBody>
          <a:bodyPr/>
          <a:lstStyle/>
          <a:p>
            <a:r>
              <a:rPr lang="en-AU" dirty="0"/>
              <a:t>Maternity payment for first child ($nominal)	             Fertility rate (per woman)</a:t>
            </a:r>
          </a:p>
        </p:txBody>
      </p:sp>
      <p:sp>
        <p:nvSpPr>
          <p:cNvPr id="4" name="Text Placeholder 3">
            <a:extLst>
              <a:ext uri="{FF2B5EF4-FFF2-40B4-BE49-F238E27FC236}">
                <a16:creationId xmlns:a16="http://schemas.microsoft.com/office/drawing/2014/main" id="{8F3E57A2-9746-AD40-9E39-47D089276826}"/>
              </a:ext>
            </a:extLst>
          </p:cNvPr>
          <p:cNvSpPr>
            <a:spLocks noGrp="1"/>
          </p:cNvSpPr>
          <p:nvPr>
            <p:ph type="body" sz="quarter" idx="11"/>
          </p:nvPr>
        </p:nvSpPr>
        <p:spPr>
          <a:xfrm>
            <a:off x="647699" y="6544780"/>
            <a:ext cx="7681653" cy="153888"/>
          </a:xfrm>
        </p:spPr>
        <p:txBody>
          <a:bodyPr/>
          <a:lstStyle/>
          <a:p>
            <a:endParaRPr lang="en-AU" dirty="0"/>
          </a:p>
        </p:txBody>
      </p:sp>
      <p:graphicFrame>
        <p:nvGraphicFramePr>
          <p:cNvPr id="10" name="Chart Placeholder 9">
            <a:extLst>
              <a:ext uri="{FF2B5EF4-FFF2-40B4-BE49-F238E27FC236}">
                <a16:creationId xmlns:a16="http://schemas.microsoft.com/office/drawing/2014/main" id="{4DA6729E-57CC-3A4F-83B0-B9BF7E930B16}"/>
              </a:ext>
            </a:extLst>
          </p:cNvPr>
          <p:cNvGraphicFramePr>
            <a:graphicFrameLocks noGrp="1"/>
          </p:cNvGraphicFramePr>
          <p:nvPr>
            <p:ph type="chart" sz="quarter" idx="12"/>
            <p:extLst>
              <p:ext uri="{D42A27DB-BD31-4B8C-83A1-F6EECF244321}">
                <p14:modId xmlns:p14="http://schemas.microsoft.com/office/powerpoint/2010/main" val="3599586044"/>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92F414DA-701A-524F-AA4D-1FC9F7462000}"/>
              </a:ext>
            </a:extLst>
          </p:cNvPr>
          <p:cNvSpPr txBox="1"/>
          <p:nvPr/>
        </p:nvSpPr>
        <p:spPr>
          <a:xfrm>
            <a:off x="2267744" y="2915713"/>
            <a:ext cx="2095445" cy="369332"/>
          </a:xfrm>
          <a:prstGeom prst="rect">
            <a:avLst/>
          </a:prstGeom>
          <a:noFill/>
        </p:spPr>
        <p:txBody>
          <a:bodyPr wrap="none" rtlCol="0">
            <a:spAutoFit/>
          </a:bodyPr>
          <a:lstStyle/>
          <a:p>
            <a:pPr algn="l"/>
            <a:r>
              <a:rPr lang="en-AU" sz="1800" dirty="0">
                <a:solidFill>
                  <a:schemeClr val="accent2"/>
                </a:solidFill>
              </a:rPr>
              <a:t>Fertility rate (RHS)</a:t>
            </a:r>
          </a:p>
        </p:txBody>
      </p:sp>
      <p:sp>
        <p:nvSpPr>
          <p:cNvPr id="7" name="TextBox 6">
            <a:extLst>
              <a:ext uri="{FF2B5EF4-FFF2-40B4-BE49-F238E27FC236}">
                <a16:creationId xmlns:a16="http://schemas.microsoft.com/office/drawing/2014/main" id="{3A6B1996-0910-2945-8CCE-3B4C99C2C150}"/>
              </a:ext>
            </a:extLst>
          </p:cNvPr>
          <p:cNvSpPr txBox="1"/>
          <p:nvPr/>
        </p:nvSpPr>
        <p:spPr>
          <a:xfrm>
            <a:off x="2267744" y="4581128"/>
            <a:ext cx="2069797" cy="369332"/>
          </a:xfrm>
          <a:prstGeom prst="rect">
            <a:avLst/>
          </a:prstGeom>
          <a:noFill/>
        </p:spPr>
        <p:txBody>
          <a:bodyPr wrap="none" rtlCol="0">
            <a:spAutoFit/>
          </a:bodyPr>
          <a:lstStyle/>
          <a:p>
            <a:pPr algn="l"/>
            <a:r>
              <a:rPr lang="en-AU" sz="1800" dirty="0">
                <a:solidFill>
                  <a:schemeClr val="tx2"/>
                </a:solidFill>
              </a:rPr>
              <a:t>Baby bonus (LHS)</a:t>
            </a:r>
          </a:p>
        </p:txBody>
      </p:sp>
      <p:sp>
        <p:nvSpPr>
          <p:cNvPr id="8" name="TextBox 7">
            <a:extLst>
              <a:ext uri="{FF2B5EF4-FFF2-40B4-BE49-F238E27FC236}">
                <a16:creationId xmlns:a16="http://schemas.microsoft.com/office/drawing/2014/main" id="{ECF95463-DA21-6E45-ABE6-960D8C564EA0}"/>
              </a:ext>
            </a:extLst>
          </p:cNvPr>
          <p:cNvSpPr txBox="1"/>
          <p:nvPr/>
        </p:nvSpPr>
        <p:spPr>
          <a:xfrm>
            <a:off x="6469040" y="2269382"/>
            <a:ext cx="1120820" cy="646331"/>
          </a:xfrm>
          <a:prstGeom prst="rect">
            <a:avLst/>
          </a:prstGeom>
          <a:noFill/>
        </p:spPr>
        <p:txBody>
          <a:bodyPr wrap="none" rtlCol="0">
            <a:spAutoFit/>
          </a:bodyPr>
          <a:lstStyle/>
          <a:p>
            <a:pPr algn="l"/>
            <a:r>
              <a:rPr lang="en-AU" sz="1800" dirty="0">
                <a:solidFill>
                  <a:schemeClr val="accent3"/>
                </a:solidFill>
              </a:rPr>
              <a:t>Second </a:t>
            </a:r>
          </a:p>
          <a:p>
            <a:pPr algn="l"/>
            <a:r>
              <a:rPr lang="en-AU" sz="1800" dirty="0">
                <a:solidFill>
                  <a:schemeClr val="accent3"/>
                </a:solidFill>
              </a:rPr>
              <a:t>child rate</a:t>
            </a:r>
          </a:p>
        </p:txBody>
      </p:sp>
    </p:spTree>
    <p:extLst>
      <p:ext uri="{BB962C8B-B14F-4D97-AF65-F5344CB8AC3E}">
        <p14:creationId xmlns:p14="http://schemas.microsoft.com/office/powerpoint/2010/main" val="408028559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00EC8-ED20-B943-9816-F03AA4CBD161}"/>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9FE057AD-41D6-4C41-B659-0E8D2FC7647B}"/>
              </a:ext>
            </a:extLst>
          </p:cNvPr>
          <p:cNvSpPr>
            <a:spLocks noGrp="1"/>
          </p:cNvSpPr>
          <p:nvPr>
            <p:ph type="body" sz="quarter" idx="10"/>
          </p:nvPr>
        </p:nvSpPr>
        <p:spPr/>
        <p:txBody>
          <a:bodyPr/>
          <a:lstStyle/>
          <a:p>
            <a:r>
              <a:rPr lang="en-AU" dirty="0"/>
              <a:t>Fertility rate per woman</a:t>
            </a:r>
          </a:p>
        </p:txBody>
      </p:sp>
      <p:sp>
        <p:nvSpPr>
          <p:cNvPr id="4" name="Text Placeholder 3">
            <a:extLst>
              <a:ext uri="{FF2B5EF4-FFF2-40B4-BE49-F238E27FC236}">
                <a16:creationId xmlns:a16="http://schemas.microsoft.com/office/drawing/2014/main" id="{4493C7DE-C8B7-F840-AB78-B61E44F249BB}"/>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2943FD5E-160F-A74A-B719-6580BB486C3A}"/>
              </a:ext>
            </a:extLst>
          </p:cNvPr>
          <p:cNvGraphicFramePr>
            <a:graphicFrameLocks noGrp="1"/>
          </p:cNvGraphicFramePr>
          <p:nvPr>
            <p:ph type="chart" sz="quarter" idx="12"/>
            <p:extLst>
              <p:ext uri="{D42A27DB-BD31-4B8C-83A1-F6EECF244321}">
                <p14:modId xmlns:p14="http://schemas.microsoft.com/office/powerpoint/2010/main" val="4170511843"/>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74108494"/>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DCC41-FC93-4143-BEB8-B42D4AB4DC71}"/>
              </a:ext>
            </a:extLst>
          </p:cNvPr>
          <p:cNvSpPr>
            <a:spLocks noGrp="1"/>
          </p:cNvSpPr>
          <p:nvPr>
            <p:ph type="title"/>
          </p:nvPr>
        </p:nvSpPr>
        <p:spPr/>
        <p:txBody>
          <a:bodyPr/>
          <a:lstStyle/>
          <a:p>
            <a:r>
              <a:rPr lang="en-AU" dirty="0"/>
              <a:t>Maternity policy changes</a:t>
            </a:r>
          </a:p>
        </p:txBody>
      </p:sp>
      <p:sp>
        <p:nvSpPr>
          <p:cNvPr id="3" name="Text Placeholder 2">
            <a:extLst>
              <a:ext uri="{FF2B5EF4-FFF2-40B4-BE49-F238E27FC236}">
                <a16:creationId xmlns:a16="http://schemas.microsoft.com/office/drawing/2014/main" id="{FE3AAC49-709D-EE48-AB16-79016185D2FD}"/>
              </a:ext>
            </a:extLst>
          </p:cNvPr>
          <p:cNvSpPr>
            <a:spLocks noGrp="1"/>
          </p:cNvSpPr>
          <p:nvPr>
            <p:ph type="body" sz="quarter" idx="10"/>
          </p:nvPr>
        </p:nvSpPr>
        <p:spPr>
          <a:xfrm>
            <a:off x="647700" y="1052736"/>
            <a:ext cx="7980363" cy="5845639"/>
          </a:xfrm>
        </p:spPr>
        <p:txBody>
          <a:bodyPr/>
          <a:lstStyle/>
          <a:p>
            <a:pPr marL="285750" indent="-285750">
              <a:buFont typeface="Arial" panose="020B0604020202020204" pitchFamily="34" charset="0"/>
              <a:buChar char="•"/>
            </a:pPr>
            <a:r>
              <a:rPr lang="en-AU" dirty="0"/>
              <a:t>Mid-2004: Baby bonus increased from about $850 to $3,000</a:t>
            </a:r>
          </a:p>
          <a:p>
            <a:pPr marL="285750" indent="-285750">
              <a:buFont typeface="Arial" panose="020B0604020202020204" pitchFamily="34" charset="0"/>
              <a:buChar char="•"/>
            </a:pPr>
            <a:r>
              <a:rPr lang="en-AU" dirty="0"/>
              <a:t>Mid-2006: Baby bonus increased from about $3,000 to $4,000</a:t>
            </a:r>
          </a:p>
          <a:p>
            <a:pPr marL="285750" indent="-285750">
              <a:buFont typeface="Arial" panose="020B0604020202020204" pitchFamily="34" charset="0"/>
              <a:buChar char="•"/>
            </a:pPr>
            <a:r>
              <a:rPr lang="en-AU" dirty="0"/>
              <a:t>Mid-2008: Baby bonus increased from about $4,000 to $5,000</a:t>
            </a:r>
          </a:p>
          <a:p>
            <a:pPr marL="285750" indent="-285750">
              <a:buFont typeface="Arial" panose="020B0604020202020204" pitchFamily="34" charset="0"/>
              <a:buChar char="•"/>
            </a:pPr>
            <a:r>
              <a:rPr lang="en-AU" dirty="0"/>
              <a:t>Mid-2008: The rate of CCR increased from </a:t>
            </a:r>
            <a:r>
              <a:rPr lang="en-AU" i="1" dirty="0"/>
              <a:t>30 to 50</a:t>
            </a:r>
            <a:r>
              <a:rPr lang="en-AU" dirty="0"/>
              <a:t> per cent of out-of-pocket expenses for child care and the annual maximum amount available increased </a:t>
            </a:r>
            <a:r>
              <a:rPr lang="en-AU" i="1" dirty="0"/>
              <a:t>$4,354 to $7,500</a:t>
            </a:r>
            <a:r>
              <a:rPr lang="en-AU" dirty="0"/>
              <a:t> per child </a:t>
            </a:r>
          </a:p>
          <a:p>
            <a:pPr marL="285750" indent="-285750">
              <a:buFont typeface="Arial" panose="020B0604020202020204" pitchFamily="34" charset="0"/>
              <a:buChar char="•"/>
            </a:pPr>
            <a:r>
              <a:rPr lang="en-AU" dirty="0"/>
              <a:t>Mid-2009: An extension to the maximum period of unpaid parental leave from 12 months to 24 months </a:t>
            </a:r>
          </a:p>
          <a:p>
            <a:pPr marL="285750" indent="-285750">
              <a:buFont typeface="Arial" panose="020B0604020202020204" pitchFamily="34" charset="0"/>
              <a:buChar char="•"/>
            </a:pPr>
            <a:r>
              <a:rPr lang="en-AU" dirty="0"/>
              <a:t>2010: The National Employment Standards include flexible working arrangements – any employee who is a parent, or has responsibility for the care of a child, can request a change in their working arrangements </a:t>
            </a:r>
          </a:p>
          <a:p>
            <a:pPr marL="285750" indent="-285750">
              <a:buFont typeface="Arial" panose="020B0604020202020204" pitchFamily="34" charset="0"/>
              <a:buChar char="•"/>
            </a:pPr>
            <a:r>
              <a:rPr lang="en-AU" dirty="0"/>
              <a:t>2011: The national Paid Parental Leave scheme (18 weeks)</a:t>
            </a:r>
          </a:p>
          <a:p>
            <a:pPr marL="285750" indent="-285750">
              <a:buFont typeface="Arial" panose="020B0604020202020204" pitchFamily="34" charset="0"/>
              <a:buChar char="•"/>
            </a:pPr>
            <a:r>
              <a:rPr lang="en-AU" dirty="0"/>
              <a:t>2012: Baby bonus reduced from about $5,500 to $5,000 (and slightly further in 2013)</a:t>
            </a:r>
          </a:p>
          <a:p>
            <a:pPr marL="285750" indent="-285750">
              <a:buFont typeface="Arial" panose="020B0604020202020204" pitchFamily="34" charset="0"/>
              <a:buChar char="•"/>
            </a:pPr>
            <a:r>
              <a:rPr lang="en-AU" dirty="0"/>
              <a:t>2013: Single mother payment reduced to the </a:t>
            </a:r>
            <a:r>
              <a:rPr lang="en-AU" dirty="0" err="1"/>
              <a:t>Newstart</a:t>
            </a:r>
            <a:r>
              <a:rPr lang="en-AU" dirty="0"/>
              <a:t> rate for parents of school-age kids</a:t>
            </a:r>
          </a:p>
          <a:p>
            <a:pPr marL="285750" indent="-285750">
              <a:buFont typeface="Arial" panose="020B0604020202020204" pitchFamily="34" charset="0"/>
              <a:buChar char="•"/>
            </a:pPr>
            <a:r>
              <a:rPr lang="en-AU" dirty="0"/>
              <a:t>2014: Baby bonus was abolished</a:t>
            </a:r>
          </a:p>
          <a:p>
            <a:endParaRPr lang="en-AU" dirty="0"/>
          </a:p>
        </p:txBody>
      </p:sp>
      <p:cxnSp>
        <p:nvCxnSpPr>
          <p:cNvPr id="5" name="Straight Connector 4">
            <a:extLst>
              <a:ext uri="{FF2B5EF4-FFF2-40B4-BE49-F238E27FC236}">
                <a16:creationId xmlns:a16="http://schemas.microsoft.com/office/drawing/2014/main" id="{41782140-64FC-3944-9626-BE8B92B44940}"/>
              </a:ext>
            </a:extLst>
          </p:cNvPr>
          <p:cNvCxnSpPr/>
          <p:nvPr/>
        </p:nvCxnSpPr>
        <p:spPr bwMode="auto">
          <a:xfrm>
            <a:off x="648000" y="1700808"/>
            <a:ext cx="79753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6" name="Straight Connector 5">
            <a:extLst>
              <a:ext uri="{FF2B5EF4-FFF2-40B4-BE49-F238E27FC236}">
                <a16:creationId xmlns:a16="http://schemas.microsoft.com/office/drawing/2014/main" id="{9D43563B-943A-844E-A3B7-CECCF48AA87B}"/>
              </a:ext>
            </a:extLst>
          </p:cNvPr>
          <p:cNvCxnSpPr/>
          <p:nvPr/>
        </p:nvCxnSpPr>
        <p:spPr bwMode="auto">
          <a:xfrm>
            <a:off x="611188" y="4941168"/>
            <a:ext cx="79753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417988597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1AA757-BD16-B94F-9239-158EDAAA6AA4}"/>
              </a:ext>
            </a:extLst>
          </p:cNvPr>
          <p:cNvSpPr>
            <a:spLocks noGrp="1"/>
          </p:cNvSpPr>
          <p:nvPr>
            <p:ph type="title"/>
          </p:nvPr>
        </p:nvSpPr>
        <p:spPr/>
        <p:txBody>
          <a:bodyPr/>
          <a:lstStyle/>
          <a:p>
            <a:endParaRPr lang="en-AU" dirty="0"/>
          </a:p>
        </p:txBody>
      </p:sp>
      <p:sp>
        <p:nvSpPr>
          <p:cNvPr id="5" name="Text Placeholder 4">
            <a:extLst>
              <a:ext uri="{FF2B5EF4-FFF2-40B4-BE49-F238E27FC236}">
                <a16:creationId xmlns:a16="http://schemas.microsoft.com/office/drawing/2014/main" id="{74E7F058-D75B-7A4C-B0D3-19712A83226F}"/>
              </a:ext>
            </a:extLst>
          </p:cNvPr>
          <p:cNvSpPr>
            <a:spLocks noGrp="1"/>
          </p:cNvSpPr>
          <p:nvPr>
            <p:ph type="body" sz="quarter" idx="10"/>
          </p:nvPr>
        </p:nvSpPr>
        <p:spPr/>
        <p:txBody>
          <a:bodyPr/>
          <a:lstStyle/>
          <a:p>
            <a:r>
              <a:rPr lang="en-AU" dirty="0"/>
              <a:t>Proportion by retirement status</a:t>
            </a:r>
          </a:p>
        </p:txBody>
      </p:sp>
      <p:sp>
        <p:nvSpPr>
          <p:cNvPr id="6" name="Text Placeholder 5">
            <a:extLst>
              <a:ext uri="{FF2B5EF4-FFF2-40B4-BE49-F238E27FC236}">
                <a16:creationId xmlns:a16="http://schemas.microsoft.com/office/drawing/2014/main" id="{5497A961-2BEF-BA46-A537-357BBF7CB524}"/>
              </a:ext>
            </a:extLst>
          </p:cNvPr>
          <p:cNvSpPr>
            <a:spLocks noGrp="1"/>
          </p:cNvSpPr>
          <p:nvPr>
            <p:ph type="body" sz="quarter" idx="11"/>
          </p:nvPr>
        </p:nvSpPr>
        <p:spPr/>
        <p:txBody>
          <a:bodyPr/>
          <a:lstStyle/>
          <a:p>
            <a:endParaRPr lang="en-AU"/>
          </a:p>
        </p:txBody>
      </p:sp>
      <p:graphicFrame>
        <p:nvGraphicFramePr>
          <p:cNvPr id="12" name="Chart Placeholder 11">
            <a:extLst>
              <a:ext uri="{FF2B5EF4-FFF2-40B4-BE49-F238E27FC236}">
                <a16:creationId xmlns:a16="http://schemas.microsoft.com/office/drawing/2014/main" id="{83AC1393-E1DF-7744-B475-701DCD9A66E5}"/>
              </a:ext>
            </a:extLst>
          </p:cNvPr>
          <p:cNvGraphicFramePr>
            <a:graphicFrameLocks noGrp="1"/>
          </p:cNvGraphicFramePr>
          <p:nvPr>
            <p:ph type="chart" sz="quarter" idx="12"/>
            <p:extLst>
              <p:ext uri="{D42A27DB-BD31-4B8C-83A1-F6EECF244321}">
                <p14:modId xmlns:p14="http://schemas.microsoft.com/office/powerpoint/2010/main" val="419578176"/>
              </p:ext>
            </p:extLst>
          </p:nvPr>
        </p:nvGraphicFramePr>
        <p:xfrm>
          <a:off x="557213" y="1340767"/>
          <a:ext cx="8172450" cy="2403071"/>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a:extLst>
              <a:ext uri="{FF2B5EF4-FFF2-40B4-BE49-F238E27FC236}">
                <a16:creationId xmlns:a16="http://schemas.microsoft.com/office/drawing/2014/main" id="{98275A4B-D58A-BA4F-9878-36B6DCA3B9B5}"/>
              </a:ext>
            </a:extLst>
          </p:cNvPr>
          <p:cNvSpPr txBox="1"/>
          <p:nvPr/>
        </p:nvSpPr>
        <p:spPr>
          <a:xfrm>
            <a:off x="6300192" y="2492896"/>
            <a:ext cx="1146468" cy="646331"/>
          </a:xfrm>
          <a:prstGeom prst="rect">
            <a:avLst/>
          </a:prstGeom>
          <a:noFill/>
        </p:spPr>
        <p:txBody>
          <a:bodyPr wrap="none" rtlCol="0">
            <a:spAutoFit/>
          </a:bodyPr>
          <a:lstStyle/>
          <a:p>
            <a:pPr algn="l"/>
            <a:r>
              <a:rPr lang="en-AU" sz="1800" dirty="0">
                <a:solidFill>
                  <a:schemeClr val="tx2"/>
                </a:solidFill>
              </a:rPr>
              <a:t>Intend to </a:t>
            </a:r>
          </a:p>
          <a:p>
            <a:pPr algn="l"/>
            <a:r>
              <a:rPr lang="en-AU" sz="1800" dirty="0">
                <a:solidFill>
                  <a:schemeClr val="tx2"/>
                </a:solidFill>
              </a:rPr>
              <a:t>retire</a:t>
            </a:r>
          </a:p>
        </p:txBody>
      </p:sp>
      <p:sp>
        <p:nvSpPr>
          <p:cNvPr id="14" name="TextBox 13">
            <a:extLst>
              <a:ext uri="{FF2B5EF4-FFF2-40B4-BE49-F238E27FC236}">
                <a16:creationId xmlns:a16="http://schemas.microsoft.com/office/drawing/2014/main" id="{B431B855-E8DA-3148-92E2-F2DFF63DD530}"/>
              </a:ext>
            </a:extLst>
          </p:cNvPr>
          <p:cNvSpPr txBox="1"/>
          <p:nvPr/>
        </p:nvSpPr>
        <p:spPr>
          <a:xfrm>
            <a:off x="6312417" y="1619508"/>
            <a:ext cx="928459" cy="369332"/>
          </a:xfrm>
          <a:prstGeom prst="rect">
            <a:avLst/>
          </a:prstGeom>
          <a:noFill/>
        </p:spPr>
        <p:txBody>
          <a:bodyPr wrap="none" rtlCol="0">
            <a:spAutoFit/>
          </a:bodyPr>
          <a:lstStyle/>
          <a:p>
            <a:pPr algn="l"/>
            <a:r>
              <a:rPr lang="en-AU" sz="1800" dirty="0">
                <a:solidFill>
                  <a:schemeClr val="accent2"/>
                </a:solidFill>
              </a:rPr>
              <a:t>Retired</a:t>
            </a:r>
          </a:p>
        </p:txBody>
      </p:sp>
      <p:sp>
        <p:nvSpPr>
          <p:cNvPr id="16" name="TextBox 15">
            <a:extLst>
              <a:ext uri="{FF2B5EF4-FFF2-40B4-BE49-F238E27FC236}">
                <a16:creationId xmlns:a16="http://schemas.microsoft.com/office/drawing/2014/main" id="{467926BD-32A8-794F-B7B1-04E508FEDC3E}"/>
              </a:ext>
            </a:extLst>
          </p:cNvPr>
          <p:cNvSpPr txBox="1"/>
          <p:nvPr/>
        </p:nvSpPr>
        <p:spPr>
          <a:xfrm>
            <a:off x="1472704" y="1203460"/>
            <a:ext cx="838691" cy="369332"/>
          </a:xfrm>
          <a:prstGeom prst="rect">
            <a:avLst/>
          </a:prstGeom>
          <a:noFill/>
        </p:spPr>
        <p:txBody>
          <a:bodyPr wrap="none" rtlCol="0">
            <a:spAutoFit/>
          </a:bodyPr>
          <a:lstStyle/>
          <a:p>
            <a:pPr algn="ctr"/>
            <a:r>
              <a:rPr lang="en-AU" sz="1800" dirty="0"/>
              <a:t>45-49 </a:t>
            </a:r>
          </a:p>
        </p:txBody>
      </p:sp>
      <p:sp>
        <p:nvSpPr>
          <p:cNvPr id="17" name="TextBox 16">
            <a:extLst>
              <a:ext uri="{FF2B5EF4-FFF2-40B4-BE49-F238E27FC236}">
                <a16:creationId xmlns:a16="http://schemas.microsoft.com/office/drawing/2014/main" id="{151147ED-6911-C24A-B044-C8EBA485B71D}"/>
              </a:ext>
            </a:extLst>
          </p:cNvPr>
          <p:cNvSpPr txBox="1"/>
          <p:nvPr/>
        </p:nvSpPr>
        <p:spPr>
          <a:xfrm>
            <a:off x="3454163" y="1203460"/>
            <a:ext cx="838691" cy="369332"/>
          </a:xfrm>
          <a:prstGeom prst="rect">
            <a:avLst/>
          </a:prstGeom>
          <a:noFill/>
        </p:spPr>
        <p:txBody>
          <a:bodyPr wrap="none" rtlCol="0">
            <a:spAutoFit/>
          </a:bodyPr>
          <a:lstStyle/>
          <a:p>
            <a:pPr algn="ctr"/>
            <a:r>
              <a:rPr lang="en-AU" sz="1800" dirty="0"/>
              <a:t>50-54 </a:t>
            </a:r>
          </a:p>
        </p:txBody>
      </p:sp>
      <p:sp>
        <p:nvSpPr>
          <p:cNvPr id="18" name="TextBox 17">
            <a:extLst>
              <a:ext uri="{FF2B5EF4-FFF2-40B4-BE49-F238E27FC236}">
                <a16:creationId xmlns:a16="http://schemas.microsoft.com/office/drawing/2014/main" id="{0244459F-0E48-D44A-8021-EBE2B77E4547}"/>
              </a:ext>
            </a:extLst>
          </p:cNvPr>
          <p:cNvSpPr txBox="1"/>
          <p:nvPr/>
        </p:nvSpPr>
        <p:spPr>
          <a:xfrm>
            <a:off x="5449001" y="1203460"/>
            <a:ext cx="774571" cy="369332"/>
          </a:xfrm>
          <a:prstGeom prst="rect">
            <a:avLst/>
          </a:prstGeom>
          <a:noFill/>
        </p:spPr>
        <p:txBody>
          <a:bodyPr wrap="none" rtlCol="0">
            <a:spAutoFit/>
          </a:bodyPr>
          <a:lstStyle/>
          <a:p>
            <a:pPr algn="ctr"/>
            <a:r>
              <a:rPr lang="en-AU" sz="1800" dirty="0"/>
              <a:t>55-59</a:t>
            </a:r>
          </a:p>
        </p:txBody>
      </p:sp>
      <p:sp>
        <p:nvSpPr>
          <p:cNvPr id="11" name="TextBox 10">
            <a:extLst>
              <a:ext uri="{FF2B5EF4-FFF2-40B4-BE49-F238E27FC236}">
                <a16:creationId xmlns:a16="http://schemas.microsoft.com/office/drawing/2014/main" id="{2061ACF5-5405-524E-8A78-945815E8DA11}"/>
              </a:ext>
            </a:extLst>
          </p:cNvPr>
          <p:cNvSpPr txBox="1"/>
          <p:nvPr/>
        </p:nvSpPr>
        <p:spPr>
          <a:xfrm>
            <a:off x="7461183" y="1203460"/>
            <a:ext cx="774571" cy="369332"/>
          </a:xfrm>
          <a:prstGeom prst="rect">
            <a:avLst/>
          </a:prstGeom>
          <a:noFill/>
        </p:spPr>
        <p:txBody>
          <a:bodyPr wrap="none" rtlCol="0">
            <a:spAutoFit/>
          </a:bodyPr>
          <a:lstStyle/>
          <a:p>
            <a:pPr algn="ctr"/>
            <a:r>
              <a:rPr lang="en-AU" sz="1800" dirty="0"/>
              <a:t>60-64</a:t>
            </a:r>
          </a:p>
        </p:txBody>
      </p:sp>
      <p:sp>
        <p:nvSpPr>
          <p:cNvPr id="2" name="TextBox 1">
            <a:extLst>
              <a:ext uri="{FF2B5EF4-FFF2-40B4-BE49-F238E27FC236}">
                <a16:creationId xmlns:a16="http://schemas.microsoft.com/office/drawing/2014/main" id="{F9ED7301-4203-A545-ACA2-5FF5BFF4B0E7}"/>
              </a:ext>
            </a:extLst>
          </p:cNvPr>
          <p:cNvSpPr txBox="1"/>
          <p:nvPr/>
        </p:nvSpPr>
        <p:spPr>
          <a:xfrm>
            <a:off x="877669" y="1179425"/>
            <a:ext cx="595035" cy="369332"/>
          </a:xfrm>
          <a:prstGeom prst="rect">
            <a:avLst/>
          </a:prstGeom>
          <a:noFill/>
        </p:spPr>
        <p:txBody>
          <a:bodyPr wrap="none" rtlCol="0">
            <a:spAutoFit/>
          </a:bodyPr>
          <a:lstStyle/>
          <a:p>
            <a:pPr algn="l"/>
            <a:r>
              <a:rPr lang="en-AU" sz="1800" dirty="0"/>
              <a:t>Age</a:t>
            </a:r>
          </a:p>
        </p:txBody>
      </p:sp>
      <p:graphicFrame>
        <p:nvGraphicFramePr>
          <p:cNvPr id="15" name="Chart Placeholder 11">
            <a:extLst>
              <a:ext uri="{FF2B5EF4-FFF2-40B4-BE49-F238E27FC236}">
                <a16:creationId xmlns:a16="http://schemas.microsoft.com/office/drawing/2014/main" id="{36D39BAA-0259-D848-AAAF-F5FDD4995FF4}"/>
              </a:ext>
            </a:extLst>
          </p:cNvPr>
          <p:cNvGraphicFramePr>
            <a:graphicFrameLocks/>
          </p:cNvGraphicFramePr>
          <p:nvPr>
            <p:extLst>
              <p:ext uri="{D42A27DB-BD31-4B8C-83A1-F6EECF244321}">
                <p14:modId xmlns:p14="http://schemas.microsoft.com/office/powerpoint/2010/main" val="1932415298"/>
              </p:ext>
            </p:extLst>
          </p:nvPr>
        </p:nvGraphicFramePr>
        <p:xfrm>
          <a:off x="557213" y="3602157"/>
          <a:ext cx="8172450" cy="2943909"/>
        </p:xfrm>
        <a:graphic>
          <a:graphicData uri="http://schemas.openxmlformats.org/drawingml/2006/chart">
            <c:chart xmlns:c="http://schemas.openxmlformats.org/drawingml/2006/chart" xmlns:r="http://schemas.openxmlformats.org/officeDocument/2006/relationships" r:id="rId4"/>
          </a:graphicData>
        </a:graphic>
      </p:graphicFrame>
      <p:sp>
        <p:nvSpPr>
          <p:cNvPr id="19" name="TextBox 18">
            <a:extLst>
              <a:ext uri="{FF2B5EF4-FFF2-40B4-BE49-F238E27FC236}">
                <a16:creationId xmlns:a16="http://schemas.microsoft.com/office/drawing/2014/main" id="{AC1CFBB7-F6B9-B548-94A5-0E569E5ECB3F}"/>
              </a:ext>
            </a:extLst>
          </p:cNvPr>
          <p:cNvSpPr txBox="1"/>
          <p:nvPr/>
        </p:nvSpPr>
        <p:spPr>
          <a:xfrm>
            <a:off x="793215" y="6158429"/>
            <a:ext cx="441146" cy="369332"/>
          </a:xfrm>
          <a:prstGeom prst="rect">
            <a:avLst/>
          </a:prstGeom>
          <a:noFill/>
        </p:spPr>
        <p:txBody>
          <a:bodyPr wrap="square" rtlCol="0">
            <a:spAutoFit/>
          </a:bodyPr>
          <a:lstStyle/>
          <a:p>
            <a:pPr algn="l"/>
            <a:r>
              <a:rPr lang="en-AU" sz="1800" dirty="0"/>
              <a:t>20</a:t>
            </a:r>
          </a:p>
        </p:txBody>
      </p:sp>
      <p:sp>
        <p:nvSpPr>
          <p:cNvPr id="7" name="TextBox 6">
            <a:extLst>
              <a:ext uri="{FF2B5EF4-FFF2-40B4-BE49-F238E27FC236}">
                <a16:creationId xmlns:a16="http://schemas.microsoft.com/office/drawing/2014/main" id="{001715B2-35AC-3C46-8122-55C948CF423A}"/>
              </a:ext>
            </a:extLst>
          </p:cNvPr>
          <p:cNvSpPr txBox="1"/>
          <p:nvPr/>
        </p:nvSpPr>
        <p:spPr>
          <a:xfrm>
            <a:off x="4379340" y="956460"/>
            <a:ext cx="1078180" cy="369332"/>
          </a:xfrm>
          <a:prstGeom prst="rect">
            <a:avLst/>
          </a:prstGeom>
          <a:noFill/>
        </p:spPr>
        <p:txBody>
          <a:bodyPr wrap="none" rtlCol="0">
            <a:spAutoFit/>
          </a:bodyPr>
          <a:lstStyle/>
          <a:p>
            <a:pPr algn="l"/>
            <a:r>
              <a:rPr lang="en-AU" sz="1800" b="1" dirty="0"/>
              <a:t>Women </a:t>
            </a:r>
          </a:p>
        </p:txBody>
      </p:sp>
      <p:sp>
        <p:nvSpPr>
          <p:cNvPr id="21" name="TextBox 20">
            <a:extLst>
              <a:ext uri="{FF2B5EF4-FFF2-40B4-BE49-F238E27FC236}">
                <a16:creationId xmlns:a16="http://schemas.microsoft.com/office/drawing/2014/main" id="{E7317C24-2DBC-864D-A52F-E5821458DE79}"/>
              </a:ext>
            </a:extLst>
          </p:cNvPr>
          <p:cNvSpPr txBox="1"/>
          <p:nvPr/>
        </p:nvSpPr>
        <p:spPr>
          <a:xfrm>
            <a:off x="4471299" y="3497574"/>
            <a:ext cx="646331" cy="369332"/>
          </a:xfrm>
          <a:prstGeom prst="rect">
            <a:avLst/>
          </a:prstGeom>
          <a:noFill/>
        </p:spPr>
        <p:txBody>
          <a:bodyPr wrap="none" rtlCol="0">
            <a:spAutoFit/>
          </a:bodyPr>
          <a:lstStyle/>
          <a:p>
            <a:pPr algn="l"/>
            <a:r>
              <a:rPr lang="en-AU" sz="1800" b="1" dirty="0"/>
              <a:t>Men</a:t>
            </a:r>
          </a:p>
        </p:txBody>
      </p:sp>
    </p:spTree>
    <p:extLst>
      <p:ext uri="{BB962C8B-B14F-4D97-AF65-F5344CB8AC3E}">
        <p14:creationId xmlns:p14="http://schemas.microsoft.com/office/powerpoint/2010/main" val="20485529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7644D-106F-0A45-A946-0A7B421A767F}"/>
              </a:ext>
            </a:extLst>
          </p:cNvPr>
          <p:cNvSpPr>
            <a:spLocks noGrp="1"/>
          </p:cNvSpPr>
          <p:nvPr>
            <p:ph type="title"/>
          </p:nvPr>
        </p:nvSpPr>
        <p:spPr>
          <a:xfrm>
            <a:off x="647700" y="518119"/>
            <a:ext cx="6381750" cy="276999"/>
          </a:xfrm>
        </p:spPr>
        <p:txBody>
          <a:bodyPr/>
          <a:lstStyle/>
          <a:p>
            <a:r>
              <a:rPr lang="en-AU" dirty="0"/>
              <a:t>A similar story for net lifetime income</a:t>
            </a:r>
          </a:p>
        </p:txBody>
      </p:sp>
      <p:sp>
        <p:nvSpPr>
          <p:cNvPr id="3" name="Text Placeholder 2">
            <a:extLst>
              <a:ext uri="{FF2B5EF4-FFF2-40B4-BE49-F238E27FC236}">
                <a16:creationId xmlns:a16="http://schemas.microsoft.com/office/drawing/2014/main" id="{0290F734-BF36-284B-838C-DC45347CA813}"/>
              </a:ext>
            </a:extLst>
          </p:cNvPr>
          <p:cNvSpPr>
            <a:spLocks noGrp="1"/>
          </p:cNvSpPr>
          <p:nvPr>
            <p:ph type="body" sz="quarter" idx="10"/>
          </p:nvPr>
        </p:nvSpPr>
        <p:spPr/>
        <p:txBody>
          <a:bodyPr/>
          <a:lstStyle/>
          <a:p>
            <a:r>
              <a:rPr lang="en-AU" dirty="0"/>
              <a:t>Net lifetime income of the median person, $2016 million</a:t>
            </a:r>
          </a:p>
        </p:txBody>
      </p:sp>
      <p:sp>
        <p:nvSpPr>
          <p:cNvPr id="4" name="Text Placeholder 3">
            <a:extLst>
              <a:ext uri="{FF2B5EF4-FFF2-40B4-BE49-F238E27FC236}">
                <a16:creationId xmlns:a16="http://schemas.microsoft.com/office/drawing/2014/main" id="{B3B7741F-8C4D-D449-AB58-4CC775DFA356}"/>
              </a:ext>
            </a:extLst>
          </p:cNvPr>
          <p:cNvSpPr>
            <a:spLocks noGrp="1"/>
          </p:cNvSpPr>
          <p:nvPr>
            <p:ph type="body" sz="quarter" idx="11"/>
          </p:nvPr>
        </p:nvSpPr>
        <p:spPr>
          <a:xfrm>
            <a:off x="647699" y="6544780"/>
            <a:ext cx="7681653" cy="307777"/>
          </a:xfrm>
        </p:spPr>
        <p:txBody>
          <a:bodyPr/>
          <a:lstStyle/>
          <a:p>
            <a:endParaRPr lang="en-AU"/>
          </a:p>
        </p:txBody>
      </p:sp>
      <p:graphicFrame>
        <p:nvGraphicFramePr>
          <p:cNvPr id="15" name="Chart Placeholder 14">
            <a:extLst>
              <a:ext uri="{FF2B5EF4-FFF2-40B4-BE49-F238E27FC236}">
                <a16:creationId xmlns:a16="http://schemas.microsoft.com/office/drawing/2014/main" id="{3FA6A017-13EC-DF4E-8E75-D5E7989318E6}"/>
              </a:ext>
            </a:extLst>
          </p:cNvPr>
          <p:cNvGraphicFramePr>
            <a:graphicFrameLocks noGrp="1"/>
          </p:cNvGraphicFramePr>
          <p:nvPr>
            <p:ph type="chart" sz="quarter" idx="12"/>
            <p:extLst>
              <p:ext uri="{D42A27DB-BD31-4B8C-83A1-F6EECF244321}">
                <p14:modId xmlns:p14="http://schemas.microsoft.com/office/powerpoint/2010/main" val="2429549507"/>
              </p:ext>
            </p:extLst>
          </p:nvPr>
        </p:nvGraphicFramePr>
        <p:xfrm>
          <a:off x="557213" y="1169987"/>
          <a:ext cx="8172450" cy="269106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9633542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D525-9E69-2C42-BC43-BFBAA28176A0}"/>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6712CCCE-AA37-AE43-9410-999038FAF551}"/>
              </a:ext>
            </a:extLst>
          </p:cNvPr>
          <p:cNvSpPr>
            <a:spLocks noGrp="1"/>
          </p:cNvSpPr>
          <p:nvPr>
            <p:ph type="body" sz="quarter" idx="10"/>
          </p:nvPr>
        </p:nvSpPr>
        <p:spPr/>
        <p:txBody>
          <a:bodyPr/>
          <a:lstStyle/>
          <a:p>
            <a:r>
              <a:rPr lang="en-AU" dirty="0"/>
              <a:t>Proportion who have retired by age </a:t>
            </a:r>
          </a:p>
        </p:txBody>
      </p:sp>
      <p:sp>
        <p:nvSpPr>
          <p:cNvPr id="4" name="Text Placeholder 3">
            <a:extLst>
              <a:ext uri="{FF2B5EF4-FFF2-40B4-BE49-F238E27FC236}">
                <a16:creationId xmlns:a16="http://schemas.microsoft.com/office/drawing/2014/main" id="{2357178D-A598-4645-8EE7-14EBC6122EA0}"/>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91D7D1C7-4817-F34F-87D0-F38F04CB3A85}"/>
              </a:ext>
            </a:extLst>
          </p:cNvPr>
          <p:cNvGraphicFramePr>
            <a:graphicFrameLocks noGrp="1"/>
          </p:cNvGraphicFramePr>
          <p:nvPr>
            <p:ph type="chart" sz="quarter" idx="12"/>
            <p:extLst>
              <p:ext uri="{D42A27DB-BD31-4B8C-83A1-F6EECF244321}">
                <p14:modId xmlns:p14="http://schemas.microsoft.com/office/powerpoint/2010/main" val="883427537"/>
              </p:ext>
            </p:extLst>
          </p:nvPr>
        </p:nvGraphicFramePr>
        <p:xfrm>
          <a:off x="557213" y="1169988"/>
          <a:ext cx="8172450" cy="537479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E1EEE0C9-5E29-5A4F-8FBD-349E622DE6D8}"/>
              </a:ext>
            </a:extLst>
          </p:cNvPr>
          <p:cNvSpPr txBox="1"/>
          <p:nvPr/>
        </p:nvSpPr>
        <p:spPr>
          <a:xfrm>
            <a:off x="1979712" y="1305630"/>
            <a:ext cx="1014060" cy="369332"/>
          </a:xfrm>
          <a:prstGeom prst="rect">
            <a:avLst/>
          </a:prstGeom>
          <a:noFill/>
        </p:spPr>
        <p:txBody>
          <a:bodyPr wrap="none" rtlCol="0">
            <a:spAutoFit/>
          </a:bodyPr>
          <a:lstStyle/>
          <a:p>
            <a:pPr algn="l"/>
            <a:r>
              <a:rPr lang="en-AU" sz="1800" b="1" dirty="0"/>
              <a:t>Women</a:t>
            </a:r>
          </a:p>
        </p:txBody>
      </p:sp>
      <p:sp>
        <p:nvSpPr>
          <p:cNvPr id="12" name="TextBox 11">
            <a:extLst>
              <a:ext uri="{FF2B5EF4-FFF2-40B4-BE49-F238E27FC236}">
                <a16:creationId xmlns:a16="http://schemas.microsoft.com/office/drawing/2014/main" id="{DFC2C57F-6651-5646-9072-F67FD8D5EAC7}"/>
              </a:ext>
            </a:extLst>
          </p:cNvPr>
          <p:cNvSpPr txBox="1"/>
          <p:nvPr/>
        </p:nvSpPr>
        <p:spPr>
          <a:xfrm>
            <a:off x="6400977" y="1305630"/>
            <a:ext cx="646331" cy="369332"/>
          </a:xfrm>
          <a:prstGeom prst="rect">
            <a:avLst/>
          </a:prstGeom>
          <a:noFill/>
        </p:spPr>
        <p:txBody>
          <a:bodyPr wrap="none" rtlCol="0">
            <a:spAutoFit/>
          </a:bodyPr>
          <a:lstStyle/>
          <a:p>
            <a:pPr algn="l"/>
            <a:r>
              <a:rPr lang="en-AU" sz="1800" b="1" dirty="0"/>
              <a:t>Men</a:t>
            </a:r>
          </a:p>
        </p:txBody>
      </p:sp>
      <p:sp>
        <p:nvSpPr>
          <p:cNvPr id="13" name="TextBox 12">
            <a:extLst>
              <a:ext uri="{FF2B5EF4-FFF2-40B4-BE49-F238E27FC236}">
                <a16:creationId xmlns:a16="http://schemas.microsoft.com/office/drawing/2014/main" id="{1506E8F0-BF68-0E46-97F2-138F3DE5EA88}"/>
              </a:ext>
            </a:extLst>
          </p:cNvPr>
          <p:cNvSpPr txBox="1"/>
          <p:nvPr/>
        </p:nvSpPr>
        <p:spPr>
          <a:xfrm>
            <a:off x="2454351" y="3245920"/>
            <a:ext cx="697627" cy="369332"/>
          </a:xfrm>
          <a:prstGeom prst="rect">
            <a:avLst/>
          </a:prstGeom>
          <a:noFill/>
        </p:spPr>
        <p:txBody>
          <a:bodyPr wrap="none" rtlCol="0">
            <a:spAutoFit/>
          </a:bodyPr>
          <a:lstStyle/>
          <a:p>
            <a:pPr algn="l"/>
            <a:r>
              <a:rPr lang="en-AU" sz="1800" dirty="0">
                <a:solidFill>
                  <a:schemeClr val="accent2"/>
                </a:solidFill>
              </a:rPr>
              <a:t>2006</a:t>
            </a:r>
          </a:p>
        </p:txBody>
      </p:sp>
      <p:sp>
        <p:nvSpPr>
          <p:cNvPr id="14" name="TextBox 13">
            <a:extLst>
              <a:ext uri="{FF2B5EF4-FFF2-40B4-BE49-F238E27FC236}">
                <a16:creationId xmlns:a16="http://schemas.microsoft.com/office/drawing/2014/main" id="{484C7F77-A208-2241-87D3-CC798DE446DF}"/>
              </a:ext>
            </a:extLst>
          </p:cNvPr>
          <p:cNvSpPr txBox="1"/>
          <p:nvPr/>
        </p:nvSpPr>
        <p:spPr>
          <a:xfrm>
            <a:off x="3036409" y="3244084"/>
            <a:ext cx="697627" cy="369332"/>
          </a:xfrm>
          <a:prstGeom prst="rect">
            <a:avLst/>
          </a:prstGeom>
          <a:noFill/>
        </p:spPr>
        <p:txBody>
          <a:bodyPr wrap="none" rtlCol="0">
            <a:spAutoFit/>
          </a:bodyPr>
          <a:lstStyle/>
          <a:p>
            <a:pPr algn="l"/>
            <a:r>
              <a:rPr lang="en-AU" sz="1800" dirty="0">
                <a:solidFill>
                  <a:schemeClr val="tx2"/>
                </a:solidFill>
              </a:rPr>
              <a:t>2016</a:t>
            </a:r>
          </a:p>
        </p:txBody>
      </p:sp>
      <p:cxnSp>
        <p:nvCxnSpPr>
          <p:cNvPr id="16" name="Straight Connector 15">
            <a:extLst>
              <a:ext uri="{FF2B5EF4-FFF2-40B4-BE49-F238E27FC236}">
                <a16:creationId xmlns:a16="http://schemas.microsoft.com/office/drawing/2014/main" id="{247DBC06-F3F9-2F43-8B06-7DEC3689E6FB}"/>
              </a:ext>
            </a:extLst>
          </p:cNvPr>
          <p:cNvCxnSpPr/>
          <p:nvPr/>
        </p:nvCxnSpPr>
        <p:spPr bwMode="auto">
          <a:xfrm>
            <a:off x="4860032" y="1305630"/>
            <a:ext cx="0" cy="4931682"/>
          </a:xfrm>
          <a:prstGeom prst="line">
            <a:avLst/>
          </a:prstGeom>
          <a:solidFill>
            <a:schemeClr val="accent1"/>
          </a:solidFill>
          <a:ln w="152400" cap="flat" cmpd="sng" algn="ctr">
            <a:solidFill>
              <a:schemeClr val="bg1"/>
            </a:solidFill>
            <a:prstDash val="solid"/>
            <a:round/>
            <a:headEnd type="none" w="med" len="med"/>
            <a:tailEnd type="none" w="med" len="med"/>
          </a:ln>
          <a:effectLst/>
        </p:spPr>
      </p:cxnSp>
    </p:spTree>
    <p:extLst>
      <p:ext uri="{BB962C8B-B14F-4D97-AF65-F5344CB8AC3E}">
        <p14:creationId xmlns:p14="http://schemas.microsoft.com/office/powerpoint/2010/main" val="346098202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B8755-6042-E642-B26C-7F6FEE9965B4}"/>
              </a:ext>
            </a:extLst>
          </p:cNvPr>
          <p:cNvSpPr>
            <a:spLocks noGrp="1"/>
          </p:cNvSpPr>
          <p:nvPr>
            <p:ph type="title"/>
          </p:nvPr>
        </p:nvSpPr>
        <p:spPr/>
        <p:txBody>
          <a:bodyPr/>
          <a:lstStyle/>
          <a:p>
            <a:r>
              <a:rPr lang="en-AU" dirty="0"/>
              <a:t>Median age of first time mothers over time from AIHW</a:t>
            </a:r>
          </a:p>
        </p:txBody>
      </p:sp>
      <p:sp>
        <p:nvSpPr>
          <p:cNvPr id="3" name="Text Placeholder 2">
            <a:extLst>
              <a:ext uri="{FF2B5EF4-FFF2-40B4-BE49-F238E27FC236}">
                <a16:creationId xmlns:a16="http://schemas.microsoft.com/office/drawing/2014/main" id="{BE2752ED-A536-654E-A192-97CAC37CD859}"/>
              </a:ext>
            </a:extLst>
          </p:cNvPr>
          <p:cNvSpPr>
            <a:spLocks noGrp="1"/>
          </p:cNvSpPr>
          <p:nvPr>
            <p:ph type="body" sz="quarter" idx="10"/>
          </p:nvPr>
        </p:nvSpPr>
        <p:spPr/>
        <p:txBody>
          <a:bodyPr/>
          <a:lstStyle/>
          <a:p>
            <a:endParaRPr lang="en-AU"/>
          </a:p>
        </p:txBody>
      </p:sp>
      <p:sp>
        <p:nvSpPr>
          <p:cNvPr id="4" name="Text Placeholder 3">
            <a:extLst>
              <a:ext uri="{FF2B5EF4-FFF2-40B4-BE49-F238E27FC236}">
                <a16:creationId xmlns:a16="http://schemas.microsoft.com/office/drawing/2014/main" id="{FB371989-512B-524D-AA42-AF85028E9C31}"/>
              </a:ext>
            </a:extLst>
          </p:cNvPr>
          <p:cNvSpPr>
            <a:spLocks noGrp="1"/>
          </p:cNvSpPr>
          <p:nvPr>
            <p:ph type="body" sz="quarter" idx="11"/>
          </p:nvPr>
        </p:nvSpPr>
        <p:spPr/>
        <p:txBody>
          <a:bodyPr/>
          <a:lstStyle/>
          <a:p>
            <a:endParaRPr lang="en-AU"/>
          </a:p>
        </p:txBody>
      </p:sp>
      <p:sp>
        <p:nvSpPr>
          <p:cNvPr id="5" name="Chart Placeholder 4">
            <a:extLst>
              <a:ext uri="{FF2B5EF4-FFF2-40B4-BE49-F238E27FC236}">
                <a16:creationId xmlns:a16="http://schemas.microsoft.com/office/drawing/2014/main" id="{EAB18670-95A1-AF48-8514-E2EE91BBEE4F}"/>
              </a:ext>
            </a:extLst>
          </p:cNvPr>
          <p:cNvSpPr>
            <a:spLocks noGrp="1"/>
          </p:cNvSpPr>
          <p:nvPr>
            <p:ph type="chart" sz="quarter" idx="12"/>
          </p:nvPr>
        </p:nvSpPr>
        <p:spPr/>
      </p:sp>
    </p:spTree>
    <p:extLst>
      <p:ext uri="{BB962C8B-B14F-4D97-AF65-F5344CB8AC3E}">
        <p14:creationId xmlns:p14="http://schemas.microsoft.com/office/powerpoint/2010/main" val="84604320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bg>
      <p:bgPr>
        <a:solidFill>
          <a:schemeClr val="bg1">
            <a:alpha val="87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0D749-CCCD-A04A-B685-CF27D9D901F3}"/>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98C6E1B9-4F6E-FC40-A464-29751E7DA755}"/>
              </a:ext>
            </a:extLst>
          </p:cNvPr>
          <p:cNvSpPr>
            <a:spLocks noGrp="1"/>
          </p:cNvSpPr>
          <p:nvPr>
            <p:ph type="body" sz="quarter" idx="10"/>
          </p:nvPr>
        </p:nvSpPr>
        <p:spPr/>
        <p:txBody>
          <a:bodyPr/>
          <a:lstStyle/>
          <a:p>
            <a:r>
              <a:rPr lang="en-AU" dirty="0"/>
              <a:t>WPI by industry (</a:t>
            </a:r>
            <a:r>
              <a:rPr lang="en-AU" dirty="0" err="1"/>
              <a:t>jan</a:t>
            </a:r>
            <a:r>
              <a:rPr lang="en-AU" dirty="0"/>
              <a:t> to </a:t>
            </a:r>
            <a:r>
              <a:rPr lang="en-AU" dirty="0" err="1"/>
              <a:t>jan</a:t>
            </a:r>
            <a:r>
              <a:rPr lang="en-AU" dirty="0"/>
              <a:t>)</a:t>
            </a:r>
          </a:p>
        </p:txBody>
      </p:sp>
      <p:sp>
        <p:nvSpPr>
          <p:cNvPr id="4" name="Text Placeholder 3">
            <a:extLst>
              <a:ext uri="{FF2B5EF4-FFF2-40B4-BE49-F238E27FC236}">
                <a16:creationId xmlns:a16="http://schemas.microsoft.com/office/drawing/2014/main" id="{85E369F2-8AD4-0D4A-8EB2-A4867CE2AF05}"/>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CC6F63FD-0728-064D-9E90-72917543A7E4}"/>
              </a:ext>
            </a:extLst>
          </p:cNvPr>
          <p:cNvGraphicFramePr>
            <a:graphicFrameLocks noGrp="1"/>
          </p:cNvGraphicFramePr>
          <p:nvPr>
            <p:ph type="chart" sz="quarter" idx="12"/>
            <p:extLst>
              <p:ext uri="{D42A27DB-BD31-4B8C-83A1-F6EECF244321}">
                <p14:modId xmlns:p14="http://schemas.microsoft.com/office/powerpoint/2010/main" val="3720482566"/>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0927B16A-48E3-E04E-8FB2-4F351A5C069A}"/>
              </a:ext>
            </a:extLst>
          </p:cNvPr>
          <p:cNvSpPr txBox="1"/>
          <p:nvPr/>
        </p:nvSpPr>
        <p:spPr>
          <a:xfrm>
            <a:off x="7387106" y="3140968"/>
            <a:ext cx="1210588" cy="369332"/>
          </a:xfrm>
          <a:prstGeom prst="rect">
            <a:avLst/>
          </a:prstGeom>
          <a:noFill/>
        </p:spPr>
        <p:txBody>
          <a:bodyPr wrap="none" rtlCol="0">
            <a:spAutoFit/>
          </a:bodyPr>
          <a:lstStyle/>
          <a:p>
            <a:pPr algn="l"/>
            <a:r>
              <a:rPr lang="en-AU" sz="1800" dirty="0">
                <a:solidFill>
                  <a:schemeClr val="tx2"/>
                </a:solidFill>
              </a:rPr>
              <a:t>Education</a:t>
            </a:r>
          </a:p>
        </p:txBody>
      </p:sp>
      <p:sp>
        <p:nvSpPr>
          <p:cNvPr id="12" name="TextBox 11">
            <a:extLst>
              <a:ext uri="{FF2B5EF4-FFF2-40B4-BE49-F238E27FC236}">
                <a16:creationId xmlns:a16="http://schemas.microsoft.com/office/drawing/2014/main" id="{E5AAD06E-4B6C-7D43-B3CC-4A25463ECBE7}"/>
              </a:ext>
            </a:extLst>
          </p:cNvPr>
          <p:cNvSpPr txBox="1"/>
          <p:nvPr/>
        </p:nvSpPr>
        <p:spPr>
          <a:xfrm>
            <a:off x="7502522" y="4211796"/>
            <a:ext cx="979755" cy="369332"/>
          </a:xfrm>
          <a:prstGeom prst="rect">
            <a:avLst/>
          </a:prstGeom>
          <a:noFill/>
        </p:spPr>
        <p:txBody>
          <a:bodyPr wrap="none" rtlCol="0">
            <a:spAutoFit/>
          </a:bodyPr>
          <a:lstStyle/>
          <a:p>
            <a:pPr algn="l"/>
            <a:r>
              <a:rPr lang="en-AU" sz="1800" dirty="0">
                <a:solidFill>
                  <a:schemeClr val="accent2"/>
                </a:solidFill>
              </a:rPr>
              <a:t>Nursing</a:t>
            </a:r>
          </a:p>
        </p:txBody>
      </p:sp>
      <p:sp>
        <p:nvSpPr>
          <p:cNvPr id="13" name="TextBox 12">
            <a:extLst>
              <a:ext uri="{FF2B5EF4-FFF2-40B4-BE49-F238E27FC236}">
                <a16:creationId xmlns:a16="http://schemas.microsoft.com/office/drawing/2014/main" id="{836C4513-21F8-EF4B-8FF9-9D4A5B436319}"/>
              </a:ext>
            </a:extLst>
          </p:cNvPr>
          <p:cNvSpPr txBox="1"/>
          <p:nvPr/>
        </p:nvSpPr>
        <p:spPr>
          <a:xfrm>
            <a:off x="6066232" y="4939142"/>
            <a:ext cx="2531462" cy="646331"/>
          </a:xfrm>
          <a:prstGeom prst="rect">
            <a:avLst/>
          </a:prstGeom>
          <a:noFill/>
        </p:spPr>
        <p:txBody>
          <a:bodyPr wrap="none" rtlCol="0">
            <a:spAutoFit/>
          </a:bodyPr>
          <a:lstStyle/>
          <a:p>
            <a:r>
              <a:rPr lang="en-AU" sz="1800" dirty="0">
                <a:solidFill>
                  <a:schemeClr val="accent3"/>
                </a:solidFill>
              </a:rPr>
              <a:t>Professional, scientific </a:t>
            </a:r>
          </a:p>
          <a:p>
            <a:r>
              <a:rPr lang="en-AU" sz="1800" dirty="0">
                <a:solidFill>
                  <a:schemeClr val="accent3"/>
                </a:solidFill>
              </a:rPr>
              <a:t>and technical services </a:t>
            </a:r>
          </a:p>
        </p:txBody>
      </p:sp>
    </p:spTree>
    <p:extLst>
      <p:ext uri="{BB962C8B-B14F-4D97-AF65-F5344CB8AC3E}">
        <p14:creationId xmlns:p14="http://schemas.microsoft.com/office/powerpoint/2010/main" val="271116458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5276A-AFDA-4444-9BCF-8E02A7401A17}"/>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81A68890-9DBD-4340-AB9E-1E81C3180E3E}"/>
              </a:ext>
            </a:extLst>
          </p:cNvPr>
          <p:cNvSpPr>
            <a:spLocks noGrp="1"/>
          </p:cNvSpPr>
          <p:nvPr>
            <p:ph type="body" sz="quarter" idx="10"/>
          </p:nvPr>
        </p:nvSpPr>
        <p:spPr/>
        <p:txBody>
          <a:bodyPr/>
          <a:lstStyle/>
          <a:p>
            <a:endParaRPr lang="en-AU"/>
          </a:p>
        </p:txBody>
      </p:sp>
      <p:sp>
        <p:nvSpPr>
          <p:cNvPr id="4" name="Text Placeholder 3">
            <a:extLst>
              <a:ext uri="{FF2B5EF4-FFF2-40B4-BE49-F238E27FC236}">
                <a16:creationId xmlns:a16="http://schemas.microsoft.com/office/drawing/2014/main" id="{9C40EFE5-ECAA-D843-A5D8-7A5D3365FB37}"/>
              </a:ext>
            </a:extLst>
          </p:cNvPr>
          <p:cNvSpPr>
            <a:spLocks noGrp="1"/>
          </p:cNvSpPr>
          <p:nvPr>
            <p:ph type="body" sz="quarter" idx="11"/>
          </p:nvPr>
        </p:nvSpPr>
        <p:spPr/>
        <p:txBody>
          <a:bodyPr/>
          <a:lstStyle/>
          <a:p>
            <a:endParaRPr lang="en-AU"/>
          </a:p>
        </p:txBody>
      </p:sp>
      <p:sp>
        <p:nvSpPr>
          <p:cNvPr id="5" name="Chart Placeholder 4">
            <a:extLst>
              <a:ext uri="{FF2B5EF4-FFF2-40B4-BE49-F238E27FC236}">
                <a16:creationId xmlns:a16="http://schemas.microsoft.com/office/drawing/2014/main" id="{7340220C-F7E0-FF42-9718-93423CD720D7}"/>
              </a:ext>
            </a:extLst>
          </p:cNvPr>
          <p:cNvSpPr>
            <a:spLocks noGrp="1"/>
          </p:cNvSpPr>
          <p:nvPr>
            <p:ph type="chart" sz="quarter" idx="12"/>
          </p:nvPr>
        </p:nvSpPr>
        <p:spPr/>
      </p:sp>
    </p:spTree>
    <p:extLst>
      <p:ext uri="{BB962C8B-B14F-4D97-AF65-F5344CB8AC3E}">
        <p14:creationId xmlns:p14="http://schemas.microsoft.com/office/powerpoint/2010/main" val="168246046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DDDA3-0447-144E-A9E0-5AE31D9BF5BC}"/>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EF11EB6A-0ABE-1147-8A0F-DB5C4BD74B7E}"/>
              </a:ext>
            </a:extLst>
          </p:cNvPr>
          <p:cNvSpPr>
            <a:spLocks noGrp="1"/>
          </p:cNvSpPr>
          <p:nvPr>
            <p:ph type="body" sz="quarter" idx="10"/>
          </p:nvPr>
        </p:nvSpPr>
        <p:spPr/>
        <p:txBody>
          <a:bodyPr/>
          <a:lstStyle/>
          <a:p>
            <a:endParaRPr lang="en-AU"/>
          </a:p>
        </p:txBody>
      </p:sp>
      <p:sp>
        <p:nvSpPr>
          <p:cNvPr id="4" name="Text Placeholder 3">
            <a:extLst>
              <a:ext uri="{FF2B5EF4-FFF2-40B4-BE49-F238E27FC236}">
                <a16:creationId xmlns:a16="http://schemas.microsoft.com/office/drawing/2014/main" id="{EE1553AA-3F90-0F4A-B72F-E3684DE21978}"/>
              </a:ext>
            </a:extLst>
          </p:cNvPr>
          <p:cNvSpPr>
            <a:spLocks noGrp="1"/>
          </p:cNvSpPr>
          <p:nvPr>
            <p:ph type="body" sz="quarter" idx="11"/>
          </p:nvPr>
        </p:nvSpPr>
        <p:spPr/>
        <p:txBody>
          <a:bodyPr/>
          <a:lstStyle/>
          <a:p>
            <a:endParaRPr lang="en-AU"/>
          </a:p>
        </p:txBody>
      </p:sp>
      <p:sp>
        <p:nvSpPr>
          <p:cNvPr id="5" name="Chart Placeholder 4">
            <a:extLst>
              <a:ext uri="{FF2B5EF4-FFF2-40B4-BE49-F238E27FC236}">
                <a16:creationId xmlns:a16="http://schemas.microsoft.com/office/drawing/2014/main" id="{B6E5F8F8-9048-7A4D-A86D-961E8BD751A0}"/>
              </a:ext>
            </a:extLst>
          </p:cNvPr>
          <p:cNvSpPr>
            <a:spLocks noGrp="1"/>
          </p:cNvSpPr>
          <p:nvPr>
            <p:ph type="chart" sz="quarter" idx="12"/>
          </p:nvPr>
        </p:nvSpPr>
        <p:spPr/>
      </p:sp>
    </p:spTree>
    <p:extLst>
      <p:ext uri="{BB962C8B-B14F-4D97-AF65-F5344CB8AC3E}">
        <p14:creationId xmlns:p14="http://schemas.microsoft.com/office/powerpoint/2010/main" val="2748440968"/>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22B2-5CEF-0449-997B-D70696093415}"/>
              </a:ext>
            </a:extLst>
          </p:cNvPr>
          <p:cNvSpPr>
            <a:spLocks noGrp="1"/>
          </p:cNvSpPr>
          <p:nvPr>
            <p:ph type="title"/>
          </p:nvPr>
        </p:nvSpPr>
        <p:spPr>
          <a:xfrm>
            <a:off x="647700" y="-35879"/>
            <a:ext cx="6381750" cy="830997"/>
          </a:xfrm>
        </p:spPr>
        <p:txBody>
          <a:bodyPr/>
          <a:lstStyle/>
          <a:p>
            <a:r>
              <a:rPr lang="en-AU" dirty="0"/>
              <a:t>Professional, scientific and tech industries had marginally higher wage growth prior to 2013. Since then education and health have seen higher wage growth.</a:t>
            </a:r>
          </a:p>
        </p:txBody>
      </p:sp>
      <p:sp>
        <p:nvSpPr>
          <p:cNvPr id="3" name="Text Placeholder 2">
            <a:extLst>
              <a:ext uri="{FF2B5EF4-FFF2-40B4-BE49-F238E27FC236}">
                <a16:creationId xmlns:a16="http://schemas.microsoft.com/office/drawing/2014/main" id="{71364EC1-A216-9D47-B2ED-42915C2D0090}"/>
              </a:ext>
            </a:extLst>
          </p:cNvPr>
          <p:cNvSpPr>
            <a:spLocks noGrp="1"/>
          </p:cNvSpPr>
          <p:nvPr>
            <p:ph type="body" sz="quarter" idx="10"/>
          </p:nvPr>
        </p:nvSpPr>
        <p:spPr/>
        <p:txBody>
          <a:bodyPr/>
          <a:lstStyle/>
          <a:p>
            <a:r>
              <a:rPr lang="en-AU" dirty="0"/>
              <a:t>Growth in wage price index (private and public)</a:t>
            </a:r>
          </a:p>
        </p:txBody>
      </p:sp>
      <p:sp>
        <p:nvSpPr>
          <p:cNvPr id="4" name="Text Placeholder 3">
            <a:extLst>
              <a:ext uri="{FF2B5EF4-FFF2-40B4-BE49-F238E27FC236}">
                <a16:creationId xmlns:a16="http://schemas.microsoft.com/office/drawing/2014/main" id="{927F5586-3327-6D4C-A529-47F808163C1E}"/>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57FC6C1A-B9CE-D244-918B-23909F3531D3}"/>
              </a:ext>
            </a:extLst>
          </p:cNvPr>
          <p:cNvGraphicFramePr>
            <a:graphicFrameLocks noGrp="1"/>
          </p:cNvGraphicFramePr>
          <p:nvPr>
            <p:ph type="chart" sz="quarter" idx="12"/>
            <p:extLst>
              <p:ext uri="{D42A27DB-BD31-4B8C-83A1-F6EECF244321}">
                <p14:modId xmlns:p14="http://schemas.microsoft.com/office/powerpoint/2010/main" val="4011790113"/>
              </p:ext>
            </p:extLst>
          </p:nvPr>
        </p:nvGraphicFramePr>
        <p:xfrm>
          <a:off x="557213" y="1169988"/>
          <a:ext cx="8172450" cy="499048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469D1DC8-13C1-274E-B5CB-BB2DEC666B4B}"/>
              </a:ext>
            </a:extLst>
          </p:cNvPr>
          <p:cNvSpPr txBox="1"/>
          <p:nvPr/>
        </p:nvSpPr>
        <p:spPr>
          <a:xfrm>
            <a:off x="4638156" y="3665230"/>
            <a:ext cx="1659429" cy="923330"/>
          </a:xfrm>
          <a:prstGeom prst="rect">
            <a:avLst/>
          </a:prstGeom>
          <a:noFill/>
        </p:spPr>
        <p:txBody>
          <a:bodyPr wrap="none" rtlCol="0">
            <a:spAutoFit/>
          </a:bodyPr>
          <a:lstStyle/>
          <a:p>
            <a:pPr algn="l"/>
            <a:r>
              <a:rPr lang="en-AU" sz="1800" b="1" dirty="0">
                <a:solidFill>
                  <a:schemeClr val="tx2"/>
                </a:solidFill>
              </a:rPr>
              <a:t>Professional,</a:t>
            </a:r>
          </a:p>
          <a:p>
            <a:pPr algn="l"/>
            <a:r>
              <a:rPr lang="en-AU" sz="1800" b="1" dirty="0">
                <a:solidFill>
                  <a:schemeClr val="tx2"/>
                </a:solidFill>
              </a:rPr>
              <a:t>scientific and</a:t>
            </a:r>
          </a:p>
          <a:p>
            <a:pPr algn="l"/>
            <a:r>
              <a:rPr lang="en-AU" sz="1800" b="1" dirty="0">
                <a:solidFill>
                  <a:schemeClr val="tx2"/>
                </a:solidFill>
              </a:rPr>
              <a:t>technical</a:t>
            </a:r>
          </a:p>
        </p:txBody>
      </p:sp>
      <p:sp>
        <p:nvSpPr>
          <p:cNvPr id="13" name="TextBox 12">
            <a:extLst>
              <a:ext uri="{FF2B5EF4-FFF2-40B4-BE49-F238E27FC236}">
                <a16:creationId xmlns:a16="http://schemas.microsoft.com/office/drawing/2014/main" id="{4D762ABF-9A15-EF4B-8F59-74092BA19A8F}"/>
              </a:ext>
            </a:extLst>
          </p:cNvPr>
          <p:cNvSpPr txBox="1"/>
          <p:nvPr/>
        </p:nvSpPr>
        <p:spPr>
          <a:xfrm>
            <a:off x="1763688" y="2778034"/>
            <a:ext cx="889987" cy="369332"/>
          </a:xfrm>
          <a:prstGeom prst="rect">
            <a:avLst/>
          </a:prstGeom>
          <a:noFill/>
        </p:spPr>
        <p:txBody>
          <a:bodyPr wrap="none" rtlCol="0">
            <a:spAutoFit/>
          </a:bodyPr>
          <a:lstStyle/>
          <a:p>
            <a:pPr algn="l"/>
            <a:r>
              <a:rPr lang="en-AU" sz="1800" b="1" dirty="0">
                <a:solidFill>
                  <a:schemeClr val="accent3"/>
                </a:solidFill>
              </a:rPr>
              <a:t>Health</a:t>
            </a:r>
          </a:p>
        </p:txBody>
      </p:sp>
      <p:sp>
        <p:nvSpPr>
          <p:cNvPr id="14" name="TextBox 13">
            <a:extLst>
              <a:ext uri="{FF2B5EF4-FFF2-40B4-BE49-F238E27FC236}">
                <a16:creationId xmlns:a16="http://schemas.microsoft.com/office/drawing/2014/main" id="{D5F73EBE-3F62-7742-A2CF-C51A45344061}"/>
              </a:ext>
            </a:extLst>
          </p:cNvPr>
          <p:cNvSpPr txBox="1"/>
          <p:nvPr/>
        </p:nvSpPr>
        <p:spPr>
          <a:xfrm>
            <a:off x="3059832" y="1548757"/>
            <a:ext cx="1300356" cy="369332"/>
          </a:xfrm>
          <a:prstGeom prst="rect">
            <a:avLst/>
          </a:prstGeom>
          <a:noFill/>
        </p:spPr>
        <p:txBody>
          <a:bodyPr wrap="none" rtlCol="0">
            <a:spAutoFit/>
          </a:bodyPr>
          <a:lstStyle/>
          <a:p>
            <a:pPr algn="l"/>
            <a:r>
              <a:rPr lang="en-AU" sz="1800" b="1" dirty="0">
                <a:solidFill>
                  <a:schemeClr val="accent2"/>
                </a:solidFill>
              </a:rPr>
              <a:t>Education</a:t>
            </a:r>
          </a:p>
        </p:txBody>
      </p:sp>
      <p:sp>
        <p:nvSpPr>
          <p:cNvPr id="17" name="TextBox 16">
            <a:extLst>
              <a:ext uri="{FF2B5EF4-FFF2-40B4-BE49-F238E27FC236}">
                <a16:creationId xmlns:a16="http://schemas.microsoft.com/office/drawing/2014/main" id="{6437D63E-35DF-DF4A-9B86-670B28CC4C0A}"/>
              </a:ext>
            </a:extLst>
          </p:cNvPr>
          <p:cNvSpPr txBox="1"/>
          <p:nvPr/>
        </p:nvSpPr>
        <p:spPr>
          <a:xfrm>
            <a:off x="3449369" y="6175448"/>
            <a:ext cx="2326278" cy="369332"/>
          </a:xfrm>
          <a:prstGeom prst="rect">
            <a:avLst/>
          </a:prstGeom>
          <a:noFill/>
        </p:spPr>
        <p:txBody>
          <a:bodyPr wrap="none" rtlCol="0">
            <a:spAutoFit/>
          </a:bodyPr>
          <a:lstStyle/>
          <a:p>
            <a:pPr algn="l"/>
            <a:r>
              <a:rPr lang="en-AU" sz="1800" dirty="0"/>
              <a:t>Financial year ended</a:t>
            </a:r>
          </a:p>
        </p:txBody>
      </p:sp>
    </p:spTree>
    <p:extLst>
      <p:ext uri="{BB962C8B-B14F-4D97-AF65-F5344CB8AC3E}">
        <p14:creationId xmlns:p14="http://schemas.microsoft.com/office/powerpoint/2010/main" val="111759380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22B2-5CEF-0449-997B-D70696093415}"/>
              </a:ext>
            </a:extLst>
          </p:cNvPr>
          <p:cNvSpPr>
            <a:spLocks noGrp="1"/>
          </p:cNvSpPr>
          <p:nvPr>
            <p:ph type="title"/>
          </p:nvPr>
        </p:nvSpPr>
        <p:spPr>
          <a:xfrm>
            <a:off x="647700" y="518119"/>
            <a:ext cx="6381750" cy="276999"/>
          </a:xfrm>
        </p:spPr>
        <p:txBody>
          <a:bodyPr/>
          <a:lstStyle/>
          <a:p>
            <a:r>
              <a:rPr lang="en-AU" dirty="0"/>
              <a:t>Messy WPI</a:t>
            </a:r>
          </a:p>
        </p:txBody>
      </p:sp>
      <p:sp>
        <p:nvSpPr>
          <p:cNvPr id="3" name="Text Placeholder 2">
            <a:extLst>
              <a:ext uri="{FF2B5EF4-FFF2-40B4-BE49-F238E27FC236}">
                <a16:creationId xmlns:a16="http://schemas.microsoft.com/office/drawing/2014/main" id="{71364EC1-A216-9D47-B2ED-42915C2D0090}"/>
              </a:ext>
            </a:extLst>
          </p:cNvPr>
          <p:cNvSpPr>
            <a:spLocks noGrp="1"/>
          </p:cNvSpPr>
          <p:nvPr>
            <p:ph type="body" sz="quarter" idx="10"/>
          </p:nvPr>
        </p:nvSpPr>
        <p:spPr/>
        <p:txBody>
          <a:bodyPr/>
          <a:lstStyle/>
          <a:p>
            <a:r>
              <a:rPr lang="en-AU" dirty="0"/>
              <a:t>Growth in wage price index (private and public)</a:t>
            </a:r>
          </a:p>
        </p:txBody>
      </p:sp>
      <p:sp>
        <p:nvSpPr>
          <p:cNvPr id="4" name="Text Placeholder 3">
            <a:extLst>
              <a:ext uri="{FF2B5EF4-FFF2-40B4-BE49-F238E27FC236}">
                <a16:creationId xmlns:a16="http://schemas.microsoft.com/office/drawing/2014/main" id="{927F5586-3327-6D4C-A529-47F808163C1E}"/>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57FC6C1A-B9CE-D244-918B-23909F3531D3}"/>
              </a:ext>
            </a:extLst>
          </p:cNvPr>
          <p:cNvGraphicFramePr>
            <a:graphicFrameLocks noGrp="1"/>
          </p:cNvGraphicFramePr>
          <p:nvPr>
            <p:ph type="chart" sz="quarter" idx="12"/>
            <p:extLst>
              <p:ext uri="{D42A27DB-BD31-4B8C-83A1-F6EECF244321}">
                <p14:modId xmlns:p14="http://schemas.microsoft.com/office/powerpoint/2010/main" val="3655860868"/>
              </p:ext>
            </p:extLst>
          </p:nvPr>
        </p:nvGraphicFramePr>
        <p:xfrm>
          <a:off x="557213" y="1169988"/>
          <a:ext cx="8172450" cy="499048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469D1DC8-13C1-274E-B5CB-BB2DEC666B4B}"/>
              </a:ext>
            </a:extLst>
          </p:cNvPr>
          <p:cNvSpPr txBox="1"/>
          <p:nvPr/>
        </p:nvSpPr>
        <p:spPr>
          <a:xfrm>
            <a:off x="1126932" y="1432904"/>
            <a:ext cx="1518364" cy="923330"/>
          </a:xfrm>
          <a:prstGeom prst="rect">
            <a:avLst/>
          </a:prstGeom>
          <a:noFill/>
        </p:spPr>
        <p:txBody>
          <a:bodyPr wrap="none" rtlCol="0">
            <a:spAutoFit/>
          </a:bodyPr>
          <a:lstStyle/>
          <a:p>
            <a:pPr algn="l"/>
            <a:r>
              <a:rPr lang="en-AU" sz="1800" dirty="0">
                <a:solidFill>
                  <a:schemeClr val="accent1"/>
                </a:solidFill>
              </a:rPr>
              <a:t>Professional,</a:t>
            </a:r>
          </a:p>
          <a:p>
            <a:pPr algn="l"/>
            <a:r>
              <a:rPr lang="en-AU" sz="1800" dirty="0">
                <a:solidFill>
                  <a:schemeClr val="accent1"/>
                </a:solidFill>
              </a:rPr>
              <a:t>scientific and</a:t>
            </a:r>
          </a:p>
          <a:p>
            <a:pPr algn="l"/>
            <a:r>
              <a:rPr lang="en-AU" sz="1800" dirty="0">
                <a:solidFill>
                  <a:schemeClr val="accent1"/>
                </a:solidFill>
              </a:rPr>
              <a:t>technical</a:t>
            </a:r>
          </a:p>
        </p:txBody>
      </p:sp>
      <p:sp>
        <p:nvSpPr>
          <p:cNvPr id="13" name="TextBox 12">
            <a:extLst>
              <a:ext uri="{FF2B5EF4-FFF2-40B4-BE49-F238E27FC236}">
                <a16:creationId xmlns:a16="http://schemas.microsoft.com/office/drawing/2014/main" id="{4D762ABF-9A15-EF4B-8F59-74092BA19A8F}"/>
              </a:ext>
            </a:extLst>
          </p:cNvPr>
          <p:cNvSpPr txBox="1"/>
          <p:nvPr/>
        </p:nvSpPr>
        <p:spPr>
          <a:xfrm>
            <a:off x="3879544" y="3971248"/>
            <a:ext cx="851515" cy="369332"/>
          </a:xfrm>
          <a:prstGeom prst="rect">
            <a:avLst/>
          </a:prstGeom>
          <a:noFill/>
        </p:spPr>
        <p:txBody>
          <a:bodyPr wrap="none" rtlCol="0">
            <a:spAutoFit/>
          </a:bodyPr>
          <a:lstStyle/>
          <a:p>
            <a:pPr algn="l"/>
            <a:r>
              <a:rPr lang="en-AU" sz="1800" dirty="0">
                <a:solidFill>
                  <a:schemeClr val="accent3"/>
                </a:solidFill>
              </a:rPr>
              <a:t>Health</a:t>
            </a:r>
          </a:p>
        </p:txBody>
      </p:sp>
      <p:sp>
        <p:nvSpPr>
          <p:cNvPr id="14" name="TextBox 13">
            <a:extLst>
              <a:ext uri="{FF2B5EF4-FFF2-40B4-BE49-F238E27FC236}">
                <a16:creationId xmlns:a16="http://schemas.microsoft.com/office/drawing/2014/main" id="{D5F73EBE-3F62-7742-A2CF-C51A45344061}"/>
              </a:ext>
            </a:extLst>
          </p:cNvPr>
          <p:cNvSpPr txBox="1"/>
          <p:nvPr/>
        </p:nvSpPr>
        <p:spPr>
          <a:xfrm>
            <a:off x="2304909" y="3837435"/>
            <a:ext cx="1210588" cy="369332"/>
          </a:xfrm>
          <a:prstGeom prst="rect">
            <a:avLst/>
          </a:prstGeom>
          <a:noFill/>
        </p:spPr>
        <p:txBody>
          <a:bodyPr wrap="none" rtlCol="0">
            <a:spAutoFit/>
          </a:bodyPr>
          <a:lstStyle/>
          <a:p>
            <a:pPr algn="l"/>
            <a:r>
              <a:rPr lang="en-AU" sz="1800" dirty="0">
                <a:solidFill>
                  <a:schemeClr val="accent2"/>
                </a:solidFill>
              </a:rPr>
              <a:t>Education</a:t>
            </a:r>
          </a:p>
        </p:txBody>
      </p:sp>
      <p:sp>
        <p:nvSpPr>
          <p:cNvPr id="17" name="TextBox 16">
            <a:extLst>
              <a:ext uri="{FF2B5EF4-FFF2-40B4-BE49-F238E27FC236}">
                <a16:creationId xmlns:a16="http://schemas.microsoft.com/office/drawing/2014/main" id="{6437D63E-35DF-DF4A-9B86-670B28CC4C0A}"/>
              </a:ext>
            </a:extLst>
          </p:cNvPr>
          <p:cNvSpPr txBox="1"/>
          <p:nvPr/>
        </p:nvSpPr>
        <p:spPr>
          <a:xfrm>
            <a:off x="3449369" y="6175448"/>
            <a:ext cx="2326278" cy="369332"/>
          </a:xfrm>
          <a:prstGeom prst="rect">
            <a:avLst/>
          </a:prstGeom>
          <a:noFill/>
        </p:spPr>
        <p:txBody>
          <a:bodyPr wrap="none" rtlCol="0">
            <a:spAutoFit/>
          </a:bodyPr>
          <a:lstStyle/>
          <a:p>
            <a:pPr algn="l"/>
            <a:r>
              <a:rPr lang="en-AU" sz="1800" dirty="0"/>
              <a:t>Financial year ended</a:t>
            </a:r>
          </a:p>
        </p:txBody>
      </p:sp>
      <p:cxnSp>
        <p:nvCxnSpPr>
          <p:cNvPr id="20" name="Straight Connector 19">
            <a:extLst>
              <a:ext uri="{FF2B5EF4-FFF2-40B4-BE49-F238E27FC236}">
                <a16:creationId xmlns:a16="http://schemas.microsoft.com/office/drawing/2014/main" id="{64DBB1AC-3173-3248-992E-2C10068D5C16}"/>
              </a:ext>
            </a:extLst>
          </p:cNvPr>
          <p:cNvCxnSpPr/>
          <p:nvPr/>
        </p:nvCxnSpPr>
        <p:spPr bwMode="auto">
          <a:xfrm flipV="1">
            <a:off x="3723444" y="1436145"/>
            <a:ext cx="0" cy="4307706"/>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1" name="Straight Connector 20">
            <a:extLst>
              <a:ext uri="{FF2B5EF4-FFF2-40B4-BE49-F238E27FC236}">
                <a16:creationId xmlns:a16="http://schemas.microsoft.com/office/drawing/2014/main" id="{D7E24B04-53BE-564E-B1D6-89D0DF1AE78C}"/>
              </a:ext>
            </a:extLst>
          </p:cNvPr>
          <p:cNvCxnSpPr/>
          <p:nvPr/>
        </p:nvCxnSpPr>
        <p:spPr bwMode="auto">
          <a:xfrm flipV="1">
            <a:off x="5846673" y="1445874"/>
            <a:ext cx="0" cy="4307706"/>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 name="Straight Connector 11">
            <a:extLst>
              <a:ext uri="{FF2B5EF4-FFF2-40B4-BE49-F238E27FC236}">
                <a16:creationId xmlns:a16="http://schemas.microsoft.com/office/drawing/2014/main" id="{C82EC1E7-1E3C-9242-9ED8-20FC32062AEA}"/>
              </a:ext>
            </a:extLst>
          </p:cNvPr>
          <p:cNvCxnSpPr/>
          <p:nvPr/>
        </p:nvCxnSpPr>
        <p:spPr bwMode="auto">
          <a:xfrm flipV="1">
            <a:off x="7964061" y="1432904"/>
            <a:ext cx="0" cy="4307706"/>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5" name="TextBox 4">
            <a:extLst>
              <a:ext uri="{FF2B5EF4-FFF2-40B4-BE49-F238E27FC236}">
                <a16:creationId xmlns:a16="http://schemas.microsoft.com/office/drawing/2014/main" id="{5AFB567C-C9B3-674E-89FF-22D72B4A2556}"/>
              </a:ext>
            </a:extLst>
          </p:cNvPr>
          <p:cNvSpPr txBox="1"/>
          <p:nvPr/>
        </p:nvSpPr>
        <p:spPr>
          <a:xfrm>
            <a:off x="4943426" y="1379066"/>
            <a:ext cx="864339" cy="369332"/>
          </a:xfrm>
          <a:prstGeom prst="rect">
            <a:avLst/>
          </a:prstGeom>
          <a:noFill/>
        </p:spPr>
        <p:txBody>
          <a:bodyPr wrap="none" rtlCol="0">
            <a:spAutoFit/>
          </a:bodyPr>
          <a:lstStyle/>
          <a:p>
            <a:pPr algn="l"/>
            <a:r>
              <a:rPr lang="en-AU" sz="1800" dirty="0"/>
              <a:t>Mining</a:t>
            </a:r>
          </a:p>
        </p:txBody>
      </p:sp>
      <p:sp>
        <p:nvSpPr>
          <p:cNvPr id="6" name="TextBox 5">
            <a:extLst>
              <a:ext uri="{FF2B5EF4-FFF2-40B4-BE49-F238E27FC236}">
                <a16:creationId xmlns:a16="http://schemas.microsoft.com/office/drawing/2014/main" id="{CC860397-8338-6542-BC8F-7B38859F7B6C}"/>
              </a:ext>
            </a:extLst>
          </p:cNvPr>
          <p:cNvSpPr txBox="1"/>
          <p:nvPr/>
        </p:nvSpPr>
        <p:spPr>
          <a:xfrm>
            <a:off x="6289504" y="2021338"/>
            <a:ext cx="1479892" cy="369332"/>
          </a:xfrm>
          <a:prstGeom prst="rect">
            <a:avLst/>
          </a:prstGeom>
          <a:noFill/>
        </p:spPr>
        <p:txBody>
          <a:bodyPr wrap="none" rtlCol="0">
            <a:spAutoFit/>
          </a:bodyPr>
          <a:lstStyle/>
          <a:p>
            <a:pPr algn="l"/>
            <a:r>
              <a:rPr lang="en-AU" sz="1800" dirty="0">
                <a:solidFill>
                  <a:schemeClr val="tx2"/>
                </a:solidFill>
              </a:rPr>
              <a:t>Construction</a:t>
            </a:r>
          </a:p>
        </p:txBody>
      </p:sp>
      <p:sp>
        <p:nvSpPr>
          <p:cNvPr id="7" name="TextBox 6">
            <a:extLst>
              <a:ext uri="{FF2B5EF4-FFF2-40B4-BE49-F238E27FC236}">
                <a16:creationId xmlns:a16="http://schemas.microsoft.com/office/drawing/2014/main" id="{586FF06D-2931-2549-8513-B1E1BEAA8B0E}"/>
              </a:ext>
            </a:extLst>
          </p:cNvPr>
          <p:cNvSpPr txBox="1"/>
          <p:nvPr/>
        </p:nvSpPr>
        <p:spPr>
          <a:xfrm>
            <a:off x="1634487" y="4145212"/>
            <a:ext cx="774571" cy="369332"/>
          </a:xfrm>
          <a:prstGeom prst="rect">
            <a:avLst/>
          </a:prstGeom>
          <a:noFill/>
        </p:spPr>
        <p:txBody>
          <a:bodyPr wrap="none" rtlCol="0">
            <a:spAutoFit/>
          </a:bodyPr>
          <a:lstStyle/>
          <a:p>
            <a:pPr algn="l"/>
            <a:r>
              <a:rPr lang="en-AU" sz="1800" dirty="0">
                <a:solidFill>
                  <a:schemeClr val="accent6"/>
                </a:solidFill>
              </a:rPr>
              <a:t>Retail</a:t>
            </a:r>
          </a:p>
        </p:txBody>
      </p:sp>
    </p:spTree>
    <p:extLst>
      <p:ext uri="{BB962C8B-B14F-4D97-AF65-F5344CB8AC3E}">
        <p14:creationId xmlns:p14="http://schemas.microsoft.com/office/powerpoint/2010/main" val="329433642"/>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AFEAA-CD20-8A45-9F1A-E3CDFEB66A75}"/>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84C30B7B-96CE-3D49-AB5E-0C4F4D47B48E}"/>
              </a:ext>
            </a:extLst>
          </p:cNvPr>
          <p:cNvSpPr>
            <a:spLocks noGrp="1"/>
          </p:cNvSpPr>
          <p:nvPr>
            <p:ph type="body" sz="quarter" idx="10"/>
          </p:nvPr>
        </p:nvSpPr>
        <p:spPr/>
        <p:txBody>
          <a:bodyPr/>
          <a:lstStyle/>
          <a:p>
            <a:r>
              <a:rPr lang="en-AU" dirty="0"/>
              <a:t>Wage growth by industry per cent, 5-year annual average</a:t>
            </a:r>
          </a:p>
        </p:txBody>
      </p:sp>
      <p:sp>
        <p:nvSpPr>
          <p:cNvPr id="4" name="Text Placeholder 3">
            <a:extLst>
              <a:ext uri="{FF2B5EF4-FFF2-40B4-BE49-F238E27FC236}">
                <a16:creationId xmlns:a16="http://schemas.microsoft.com/office/drawing/2014/main" id="{2281DCB2-4391-4D48-ACF0-A7876B731784}"/>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9BF36D0E-523B-8144-9D91-3605B56B15F2}"/>
              </a:ext>
            </a:extLst>
          </p:cNvPr>
          <p:cNvGraphicFramePr>
            <a:graphicFrameLocks noGrp="1"/>
          </p:cNvGraphicFramePr>
          <p:nvPr>
            <p:ph type="chart" sz="quarter" idx="12"/>
            <p:extLst>
              <p:ext uri="{D42A27DB-BD31-4B8C-83A1-F6EECF244321}">
                <p14:modId xmlns:p14="http://schemas.microsoft.com/office/powerpoint/2010/main" val="1464213047"/>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5B91D3F1-EC1E-D940-BF39-E46F97539828}"/>
              </a:ext>
            </a:extLst>
          </p:cNvPr>
          <p:cNvSpPr txBox="1"/>
          <p:nvPr/>
        </p:nvSpPr>
        <p:spPr>
          <a:xfrm>
            <a:off x="6948264" y="1179425"/>
            <a:ext cx="1531188" cy="369332"/>
          </a:xfrm>
          <a:prstGeom prst="rect">
            <a:avLst/>
          </a:prstGeom>
          <a:solidFill>
            <a:schemeClr val="bg1"/>
          </a:solidFill>
        </p:spPr>
        <p:txBody>
          <a:bodyPr wrap="none" rtlCol="0">
            <a:spAutoFit/>
          </a:bodyPr>
          <a:lstStyle/>
          <a:p>
            <a:pPr algn="l"/>
            <a:r>
              <a:rPr lang="en-AU" sz="1800" dirty="0">
                <a:solidFill>
                  <a:schemeClr val="accent3"/>
                </a:solidFill>
              </a:rPr>
              <a:t>2001 to 2006</a:t>
            </a:r>
          </a:p>
        </p:txBody>
      </p:sp>
      <p:sp>
        <p:nvSpPr>
          <p:cNvPr id="13" name="TextBox 12">
            <a:extLst>
              <a:ext uri="{FF2B5EF4-FFF2-40B4-BE49-F238E27FC236}">
                <a16:creationId xmlns:a16="http://schemas.microsoft.com/office/drawing/2014/main" id="{01D13014-87D4-3B40-8B1F-9A2CC700BB0E}"/>
              </a:ext>
            </a:extLst>
          </p:cNvPr>
          <p:cNvSpPr txBox="1"/>
          <p:nvPr/>
        </p:nvSpPr>
        <p:spPr>
          <a:xfrm>
            <a:off x="6956824" y="1457988"/>
            <a:ext cx="1514069" cy="369332"/>
          </a:xfrm>
          <a:prstGeom prst="rect">
            <a:avLst/>
          </a:prstGeom>
          <a:solidFill>
            <a:schemeClr val="bg1"/>
          </a:solidFill>
        </p:spPr>
        <p:txBody>
          <a:bodyPr wrap="none" rtlCol="0">
            <a:spAutoFit/>
          </a:bodyPr>
          <a:lstStyle/>
          <a:p>
            <a:pPr algn="l"/>
            <a:r>
              <a:rPr lang="en-AU" sz="1800" dirty="0">
                <a:solidFill>
                  <a:schemeClr val="accent5"/>
                </a:solidFill>
              </a:rPr>
              <a:t>2006 to 2011</a:t>
            </a:r>
          </a:p>
        </p:txBody>
      </p:sp>
      <p:sp>
        <p:nvSpPr>
          <p:cNvPr id="14" name="TextBox 13">
            <a:extLst>
              <a:ext uri="{FF2B5EF4-FFF2-40B4-BE49-F238E27FC236}">
                <a16:creationId xmlns:a16="http://schemas.microsoft.com/office/drawing/2014/main" id="{339B2C1E-AC71-1E47-B261-3301B94BC099}"/>
              </a:ext>
            </a:extLst>
          </p:cNvPr>
          <p:cNvSpPr txBox="1"/>
          <p:nvPr/>
        </p:nvSpPr>
        <p:spPr>
          <a:xfrm>
            <a:off x="6956824" y="1736551"/>
            <a:ext cx="1514069" cy="369332"/>
          </a:xfrm>
          <a:prstGeom prst="rect">
            <a:avLst/>
          </a:prstGeom>
          <a:solidFill>
            <a:schemeClr val="bg1"/>
          </a:solidFill>
        </p:spPr>
        <p:txBody>
          <a:bodyPr wrap="none" rtlCol="0">
            <a:spAutoFit/>
          </a:bodyPr>
          <a:lstStyle/>
          <a:p>
            <a:pPr algn="l"/>
            <a:r>
              <a:rPr lang="en-AU" sz="1800" dirty="0">
                <a:solidFill>
                  <a:schemeClr val="tx2"/>
                </a:solidFill>
              </a:rPr>
              <a:t>2011 to 2016</a:t>
            </a:r>
          </a:p>
        </p:txBody>
      </p:sp>
    </p:spTree>
    <p:extLst>
      <p:ext uri="{BB962C8B-B14F-4D97-AF65-F5344CB8AC3E}">
        <p14:creationId xmlns:p14="http://schemas.microsoft.com/office/powerpoint/2010/main" val="169101086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AFEAA-CD20-8A45-9F1A-E3CDFEB66A75}"/>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84C30B7B-96CE-3D49-AB5E-0C4F4D47B48E}"/>
              </a:ext>
            </a:extLst>
          </p:cNvPr>
          <p:cNvSpPr>
            <a:spLocks noGrp="1"/>
          </p:cNvSpPr>
          <p:nvPr>
            <p:ph type="body" sz="quarter" idx="10"/>
          </p:nvPr>
        </p:nvSpPr>
        <p:spPr/>
        <p:txBody>
          <a:bodyPr/>
          <a:lstStyle/>
          <a:p>
            <a:r>
              <a:rPr lang="en-AU" dirty="0"/>
              <a:t>Wage growth by industry</a:t>
            </a:r>
          </a:p>
        </p:txBody>
      </p:sp>
      <p:sp>
        <p:nvSpPr>
          <p:cNvPr id="4" name="Text Placeholder 3">
            <a:extLst>
              <a:ext uri="{FF2B5EF4-FFF2-40B4-BE49-F238E27FC236}">
                <a16:creationId xmlns:a16="http://schemas.microsoft.com/office/drawing/2014/main" id="{2281DCB2-4391-4D48-ACF0-A7876B731784}"/>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9BF36D0E-523B-8144-9D91-3605B56B15F2}"/>
              </a:ext>
            </a:extLst>
          </p:cNvPr>
          <p:cNvGraphicFramePr>
            <a:graphicFrameLocks noGrp="1"/>
          </p:cNvGraphicFramePr>
          <p:nvPr>
            <p:ph type="chart" sz="quarter" idx="12"/>
            <p:extLst>
              <p:ext uri="{D42A27DB-BD31-4B8C-83A1-F6EECF244321}">
                <p14:modId xmlns:p14="http://schemas.microsoft.com/office/powerpoint/2010/main" val="2052479478"/>
              </p:ext>
            </p:extLst>
          </p:nvPr>
        </p:nvGraphicFramePr>
        <p:xfrm>
          <a:off x="557213" y="1169988"/>
          <a:ext cx="8071399" cy="5087607"/>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a:extLst>
              <a:ext uri="{FF2B5EF4-FFF2-40B4-BE49-F238E27FC236}">
                <a16:creationId xmlns:a16="http://schemas.microsoft.com/office/drawing/2014/main" id="{01D13014-87D4-3B40-8B1F-9A2CC700BB0E}"/>
              </a:ext>
            </a:extLst>
          </p:cNvPr>
          <p:cNvSpPr txBox="1"/>
          <p:nvPr/>
        </p:nvSpPr>
        <p:spPr>
          <a:xfrm>
            <a:off x="7595006" y="1185904"/>
            <a:ext cx="1514069" cy="369332"/>
          </a:xfrm>
          <a:prstGeom prst="rect">
            <a:avLst/>
          </a:prstGeom>
          <a:solidFill>
            <a:schemeClr val="bg1"/>
          </a:solidFill>
        </p:spPr>
        <p:txBody>
          <a:bodyPr wrap="none" rtlCol="0">
            <a:spAutoFit/>
          </a:bodyPr>
          <a:lstStyle/>
          <a:p>
            <a:pPr algn="l"/>
            <a:r>
              <a:rPr lang="en-AU" sz="1800" dirty="0">
                <a:solidFill>
                  <a:schemeClr val="accent2"/>
                </a:solidFill>
              </a:rPr>
              <a:t>2006 to 2011</a:t>
            </a:r>
          </a:p>
        </p:txBody>
      </p:sp>
      <p:sp>
        <p:nvSpPr>
          <p:cNvPr id="14" name="TextBox 13">
            <a:extLst>
              <a:ext uri="{FF2B5EF4-FFF2-40B4-BE49-F238E27FC236}">
                <a16:creationId xmlns:a16="http://schemas.microsoft.com/office/drawing/2014/main" id="{339B2C1E-AC71-1E47-B261-3301B94BC099}"/>
              </a:ext>
            </a:extLst>
          </p:cNvPr>
          <p:cNvSpPr txBox="1"/>
          <p:nvPr/>
        </p:nvSpPr>
        <p:spPr>
          <a:xfrm>
            <a:off x="7595006" y="1464467"/>
            <a:ext cx="1514069" cy="369332"/>
          </a:xfrm>
          <a:prstGeom prst="rect">
            <a:avLst/>
          </a:prstGeom>
          <a:solidFill>
            <a:schemeClr val="bg1"/>
          </a:solidFill>
        </p:spPr>
        <p:txBody>
          <a:bodyPr wrap="none" rtlCol="0">
            <a:spAutoFit/>
          </a:bodyPr>
          <a:lstStyle/>
          <a:p>
            <a:pPr algn="l"/>
            <a:r>
              <a:rPr lang="en-AU" sz="1800" dirty="0">
                <a:solidFill>
                  <a:schemeClr val="tx2"/>
                </a:solidFill>
              </a:rPr>
              <a:t>2011 to 2016</a:t>
            </a:r>
          </a:p>
        </p:txBody>
      </p:sp>
      <p:sp>
        <p:nvSpPr>
          <p:cNvPr id="5" name="TextBox 4">
            <a:extLst>
              <a:ext uri="{FF2B5EF4-FFF2-40B4-BE49-F238E27FC236}">
                <a16:creationId xmlns:a16="http://schemas.microsoft.com/office/drawing/2014/main" id="{BC415644-D222-0E49-A1A8-D636D6817398}"/>
              </a:ext>
            </a:extLst>
          </p:cNvPr>
          <p:cNvSpPr txBox="1"/>
          <p:nvPr/>
        </p:nvSpPr>
        <p:spPr>
          <a:xfrm>
            <a:off x="3491438" y="6196040"/>
            <a:ext cx="4608954" cy="369332"/>
          </a:xfrm>
          <a:prstGeom prst="rect">
            <a:avLst/>
          </a:prstGeom>
          <a:noFill/>
        </p:spPr>
        <p:txBody>
          <a:bodyPr wrap="none" rtlCol="0">
            <a:spAutoFit/>
          </a:bodyPr>
          <a:lstStyle/>
          <a:p>
            <a:pPr algn="l"/>
            <a:r>
              <a:rPr lang="en-AU" sz="1800" dirty="0"/>
              <a:t>Five-year annual average growth (per cent)</a:t>
            </a:r>
          </a:p>
        </p:txBody>
      </p:sp>
      <p:sp>
        <p:nvSpPr>
          <p:cNvPr id="9" name="TextBox 8">
            <a:extLst>
              <a:ext uri="{FF2B5EF4-FFF2-40B4-BE49-F238E27FC236}">
                <a16:creationId xmlns:a16="http://schemas.microsoft.com/office/drawing/2014/main" id="{B72D7A7E-020F-B24D-BC15-014B473FF9D3}"/>
              </a:ext>
            </a:extLst>
          </p:cNvPr>
          <p:cNvSpPr txBox="1"/>
          <p:nvPr/>
        </p:nvSpPr>
        <p:spPr>
          <a:xfrm>
            <a:off x="7595006" y="1807270"/>
            <a:ext cx="915635" cy="369332"/>
          </a:xfrm>
          <a:prstGeom prst="rect">
            <a:avLst/>
          </a:prstGeom>
          <a:solidFill>
            <a:schemeClr val="bg1"/>
          </a:solidFill>
        </p:spPr>
        <p:txBody>
          <a:bodyPr wrap="none" rtlCol="0">
            <a:spAutoFit/>
          </a:bodyPr>
          <a:lstStyle/>
          <a:p>
            <a:pPr algn="l"/>
            <a:r>
              <a:rPr lang="en-AU" sz="1800" dirty="0"/>
              <a:t>Overall</a:t>
            </a:r>
          </a:p>
        </p:txBody>
      </p:sp>
    </p:spTree>
    <p:extLst>
      <p:ext uri="{BB962C8B-B14F-4D97-AF65-F5344CB8AC3E}">
        <p14:creationId xmlns:p14="http://schemas.microsoft.com/office/powerpoint/2010/main" val="403491546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AFEAA-CD20-8A45-9F1A-E3CDFEB66A75}"/>
              </a:ext>
            </a:extLst>
          </p:cNvPr>
          <p:cNvSpPr>
            <a:spLocks noGrp="1"/>
          </p:cNvSpPr>
          <p:nvPr>
            <p:ph type="title"/>
          </p:nvPr>
        </p:nvSpPr>
        <p:spPr/>
        <p:txBody>
          <a:bodyPr/>
          <a:lstStyle/>
          <a:p>
            <a:r>
              <a:rPr lang="en-AU" dirty="0"/>
              <a:t>Growth between 2006 and 2016</a:t>
            </a:r>
          </a:p>
        </p:txBody>
      </p:sp>
      <p:sp>
        <p:nvSpPr>
          <p:cNvPr id="3" name="Text Placeholder 2">
            <a:extLst>
              <a:ext uri="{FF2B5EF4-FFF2-40B4-BE49-F238E27FC236}">
                <a16:creationId xmlns:a16="http://schemas.microsoft.com/office/drawing/2014/main" id="{84C30B7B-96CE-3D49-AB5E-0C4F4D47B48E}"/>
              </a:ext>
            </a:extLst>
          </p:cNvPr>
          <p:cNvSpPr>
            <a:spLocks noGrp="1"/>
          </p:cNvSpPr>
          <p:nvPr>
            <p:ph type="body" sz="quarter" idx="10"/>
          </p:nvPr>
        </p:nvSpPr>
        <p:spPr/>
        <p:txBody>
          <a:bodyPr/>
          <a:lstStyle/>
          <a:p>
            <a:r>
              <a:rPr lang="en-AU" dirty="0"/>
              <a:t>Wage growth by industry</a:t>
            </a:r>
          </a:p>
        </p:txBody>
      </p:sp>
      <p:sp>
        <p:nvSpPr>
          <p:cNvPr id="4" name="Text Placeholder 3">
            <a:extLst>
              <a:ext uri="{FF2B5EF4-FFF2-40B4-BE49-F238E27FC236}">
                <a16:creationId xmlns:a16="http://schemas.microsoft.com/office/drawing/2014/main" id="{2281DCB2-4391-4D48-ACF0-A7876B731784}"/>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9BF36D0E-523B-8144-9D91-3605B56B15F2}"/>
              </a:ext>
            </a:extLst>
          </p:cNvPr>
          <p:cNvGraphicFramePr>
            <a:graphicFrameLocks noGrp="1"/>
          </p:cNvGraphicFramePr>
          <p:nvPr>
            <p:ph type="chart" sz="quarter" idx="12"/>
            <p:extLst>
              <p:ext uri="{D42A27DB-BD31-4B8C-83A1-F6EECF244321}">
                <p14:modId xmlns:p14="http://schemas.microsoft.com/office/powerpoint/2010/main" val="1791930661"/>
              </p:ext>
            </p:extLst>
          </p:nvPr>
        </p:nvGraphicFramePr>
        <p:xfrm>
          <a:off x="557213" y="1169988"/>
          <a:ext cx="8071399" cy="508760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71384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7644D-106F-0A45-A946-0A7B421A767F}"/>
              </a:ext>
            </a:extLst>
          </p:cNvPr>
          <p:cNvSpPr>
            <a:spLocks noGrp="1"/>
          </p:cNvSpPr>
          <p:nvPr>
            <p:ph type="title"/>
          </p:nvPr>
        </p:nvSpPr>
        <p:spPr>
          <a:xfrm>
            <a:off x="647700" y="518119"/>
            <a:ext cx="6381750" cy="276999"/>
          </a:xfrm>
        </p:spPr>
        <p:txBody>
          <a:bodyPr/>
          <a:lstStyle/>
          <a:p>
            <a:r>
              <a:rPr lang="en-AU" dirty="0"/>
              <a:t>A similar story for net lifetime income</a:t>
            </a:r>
          </a:p>
        </p:txBody>
      </p:sp>
      <p:sp>
        <p:nvSpPr>
          <p:cNvPr id="3" name="Text Placeholder 2">
            <a:extLst>
              <a:ext uri="{FF2B5EF4-FFF2-40B4-BE49-F238E27FC236}">
                <a16:creationId xmlns:a16="http://schemas.microsoft.com/office/drawing/2014/main" id="{0290F734-BF36-284B-838C-DC45347CA813}"/>
              </a:ext>
            </a:extLst>
          </p:cNvPr>
          <p:cNvSpPr>
            <a:spLocks noGrp="1"/>
          </p:cNvSpPr>
          <p:nvPr>
            <p:ph type="body" sz="quarter" idx="10"/>
          </p:nvPr>
        </p:nvSpPr>
        <p:spPr/>
        <p:txBody>
          <a:bodyPr/>
          <a:lstStyle/>
          <a:p>
            <a:r>
              <a:rPr lang="en-AU" dirty="0"/>
              <a:t>Net lifetime income of the median person, $2016 million</a:t>
            </a:r>
          </a:p>
        </p:txBody>
      </p:sp>
      <p:sp>
        <p:nvSpPr>
          <p:cNvPr id="4" name="Text Placeholder 3">
            <a:extLst>
              <a:ext uri="{FF2B5EF4-FFF2-40B4-BE49-F238E27FC236}">
                <a16:creationId xmlns:a16="http://schemas.microsoft.com/office/drawing/2014/main" id="{B3B7741F-8C4D-D449-AB58-4CC775DFA356}"/>
              </a:ext>
            </a:extLst>
          </p:cNvPr>
          <p:cNvSpPr>
            <a:spLocks noGrp="1"/>
          </p:cNvSpPr>
          <p:nvPr>
            <p:ph type="body" sz="quarter" idx="11"/>
          </p:nvPr>
        </p:nvSpPr>
        <p:spPr>
          <a:xfrm>
            <a:off x="647699" y="6544780"/>
            <a:ext cx="7681653" cy="307777"/>
          </a:xfrm>
        </p:spPr>
        <p:txBody>
          <a:bodyPr/>
          <a:lstStyle/>
          <a:p>
            <a:endParaRPr lang="en-AU"/>
          </a:p>
        </p:txBody>
      </p:sp>
      <p:graphicFrame>
        <p:nvGraphicFramePr>
          <p:cNvPr id="15" name="Chart Placeholder 14">
            <a:extLst>
              <a:ext uri="{FF2B5EF4-FFF2-40B4-BE49-F238E27FC236}">
                <a16:creationId xmlns:a16="http://schemas.microsoft.com/office/drawing/2014/main" id="{3FA6A017-13EC-DF4E-8E75-D5E7989318E6}"/>
              </a:ext>
            </a:extLst>
          </p:cNvPr>
          <p:cNvGraphicFramePr>
            <a:graphicFrameLocks noGrp="1"/>
          </p:cNvGraphicFramePr>
          <p:nvPr>
            <p:ph type="chart" sz="quarter" idx="12"/>
            <p:extLst>
              <p:ext uri="{D42A27DB-BD31-4B8C-83A1-F6EECF244321}">
                <p14:modId xmlns:p14="http://schemas.microsoft.com/office/powerpoint/2010/main" val="3066350434"/>
              </p:ext>
            </p:extLst>
          </p:nvPr>
        </p:nvGraphicFramePr>
        <p:xfrm>
          <a:off x="557213" y="1169987"/>
          <a:ext cx="8172450" cy="4972127"/>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D61FAC90-DC6A-804A-BEBF-ABA7CEBECB28}"/>
              </a:ext>
            </a:extLst>
          </p:cNvPr>
          <p:cNvSpPr txBox="1"/>
          <p:nvPr/>
        </p:nvSpPr>
        <p:spPr>
          <a:xfrm>
            <a:off x="2339752" y="6228020"/>
            <a:ext cx="1014060" cy="369332"/>
          </a:xfrm>
          <a:prstGeom prst="rect">
            <a:avLst/>
          </a:prstGeom>
          <a:noFill/>
        </p:spPr>
        <p:txBody>
          <a:bodyPr wrap="none" rtlCol="0">
            <a:spAutoFit/>
          </a:bodyPr>
          <a:lstStyle/>
          <a:p>
            <a:r>
              <a:rPr lang="en-AU" sz="1800" b="1" dirty="0"/>
              <a:t>Women</a:t>
            </a:r>
          </a:p>
        </p:txBody>
      </p:sp>
      <p:sp>
        <p:nvSpPr>
          <p:cNvPr id="11" name="TextBox 10">
            <a:extLst>
              <a:ext uri="{FF2B5EF4-FFF2-40B4-BE49-F238E27FC236}">
                <a16:creationId xmlns:a16="http://schemas.microsoft.com/office/drawing/2014/main" id="{A4680C70-3ABF-F24F-A458-3CC36F8E093B}"/>
              </a:ext>
            </a:extLst>
          </p:cNvPr>
          <p:cNvSpPr txBox="1"/>
          <p:nvPr/>
        </p:nvSpPr>
        <p:spPr>
          <a:xfrm>
            <a:off x="6373941" y="6228020"/>
            <a:ext cx="646331" cy="369332"/>
          </a:xfrm>
          <a:prstGeom prst="rect">
            <a:avLst/>
          </a:prstGeom>
          <a:noFill/>
        </p:spPr>
        <p:txBody>
          <a:bodyPr wrap="none" rtlCol="0">
            <a:spAutoFit/>
          </a:bodyPr>
          <a:lstStyle/>
          <a:p>
            <a:r>
              <a:rPr lang="en-AU" sz="1800" b="1" dirty="0"/>
              <a:t>Men</a:t>
            </a:r>
          </a:p>
        </p:txBody>
      </p:sp>
      <p:sp>
        <p:nvSpPr>
          <p:cNvPr id="12" name="Left Bracket 11">
            <a:extLst>
              <a:ext uri="{FF2B5EF4-FFF2-40B4-BE49-F238E27FC236}">
                <a16:creationId xmlns:a16="http://schemas.microsoft.com/office/drawing/2014/main" id="{6AB1D566-8D57-EB42-988C-21E78A6E9C3F}"/>
              </a:ext>
            </a:extLst>
          </p:cNvPr>
          <p:cNvSpPr/>
          <p:nvPr/>
        </p:nvSpPr>
        <p:spPr bwMode="auto">
          <a:xfrm rot="16200000">
            <a:off x="6660232" y="4485933"/>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3" name="Left Bracket 12">
            <a:extLst>
              <a:ext uri="{FF2B5EF4-FFF2-40B4-BE49-F238E27FC236}">
                <a16:creationId xmlns:a16="http://schemas.microsoft.com/office/drawing/2014/main" id="{FEBBE638-C523-FF48-A07D-290BAC6EE4C1}"/>
              </a:ext>
            </a:extLst>
          </p:cNvPr>
          <p:cNvSpPr/>
          <p:nvPr/>
        </p:nvSpPr>
        <p:spPr bwMode="auto">
          <a:xfrm rot="16200000">
            <a:off x="2853445" y="4479755"/>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22" name="TextBox 21">
            <a:extLst>
              <a:ext uri="{FF2B5EF4-FFF2-40B4-BE49-F238E27FC236}">
                <a16:creationId xmlns:a16="http://schemas.microsoft.com/office/drawing/2014/main" id="{FF60665D-421B-5148-BEA2-D6F2A59DB6B3}"/>
              </a:ext>
            </a:extLst>
          </p:cNvPr>
          <p:cNvSpPr txBox="1"/>
          <p:nvPr/>
        </p:nvSpPr>
        <p:spPr>
          <a:xfrm>
            <a:off x="971330" y="1263203"/>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3" name="TextBox 22">
            <a:extLst>
              <a:ext uri="{FF2B5EF4-FFF2-40B4-BE49-F238E27FC236}">
                <a16:creationId xmlns:a16="http://schemas.microsoft.com/office/drawing/2014/main" id="{7728E78C-91C5-3648-88A8-9CBC4511A306}"/>
              </a:ext>
            </a:extLst>
          </p:cNvPr>
          <p:cNvSpPr txBox="1"/>
          <p:nvPr/>
        </p:nvSpPr>
        <p:spPr>
          <a:xfrm>
            <a:off x="1533717" y="1263203"/>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4" name="TextBox 23">
            <a:extLst>
              <a:ext uri="{FF2B5EF4-FFF2-40B4-BE49-F238E27FC236}">
                <a16:creationId xmlns:a16="http://schemas.microsoft.com/office/drawing/2014/main" id="{A9D9DC5E-F61C-334C-9970-928452F6F2A6}"/>
              </a:ext>
            </a:extLst>
          </p:cNvPr>
          <p:cNvSpPr txBox="1"/>
          <p:nvPr/>
        </p:nvSpPr>
        <p:spPr>
          <a:xfrm>
            <a:off x="2083344" y="1263203"/>
            <a:ext cx="697627" cy="369332"/>
          </a:xfrm>
          <a:prstGeom prst="rect">
            <a:avLst/>
          </a:prstGeom>
          <a:noFill/>
        </p:spPr>
        <p:txBody>
          <a:bodyPr wrap="none" rtlCol="0">
            <a:spAutoFit/>
          </a:bodyPr>
          <a:lstStyle/>
          <a:p>
            <a:pPr algn="l"/>
            <a:r>
              <a:rPr lang="en-AU" sz="1800" b="1" dirty="0">
                <a:solidFill>
                  <a:schemeClr val="tx2"/>
                </a:solidFill>
              </a:rPr>
              <a:t>2016</a:t>
            </a:r>
          </a:p>
        </p:txBody>
      </p:sp>
      <p:sp>
        <p:nvSpPr>
          <p:cNvPr id="27" name="U-Turn Arrow 26">
            <a:extLst>
              <a:ext uri="{FF2B5EF4-FFF2-40B4-BE49-F238E27FC236}">
                <a16:creationId xmlns:a16="http://schemas.microsoft.com/office/drawing/2014/main" id="{E3913A68-EBFE-C046-A048-A7B5ACB6498A}"/>
              </a:ext>
            </a:extLst>
          </p:cNvPr>
          <p:cNvSpPr/>
          <p:nvPr/>
        </p:nvSpPr>
        <p:spPr bwMode="auto">
          <a:xfrm>
            <a:off x="3275856" y="2507572"/>
            <a:ext cx="1163355" cy="550097"/>
          </a:xfrm>
          <a:prstGeom prst="uturnArrow">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5" name="TextBox 4">
            <a:extLst>
              <a:ext uri="{FF2B5EF4-FFF2-40B4-BE49-F238E27FC236}">
                <a16:creationId xmlns:a16="http://schemas.microsoft.com/office/drawing/2014/main" id="{18DDE5DD-300E-1649-A146-6B4A11908910}"/>
              </a:ext>
            </a:extLst>
          </p:cNvPr>
          <p:cNvSpPr txBox="1"/>
          <p:nvPr/>
        </p:nvSpPr>
        <p:spPr>
          <a:xfrm>
            <a:off x="3503107" y="2395420"/>
            <a:ext cx="563795" cy="307777"/>
          </a:xfrm>
          <a:prstGeom prst="rect">
            <a:avLst/>
          </a:prstGeom>
          <a:solidFill>
            <a:schemeClr val="bg1"/>
          </a:solidFill>
          <a:ln>
            <a:solidFill>
              <a:schemeClr val="tx1"/>
            </a:solidFill>
          </a:ln>
        </p:spPr>
        <p:txBody>
          <a:bodyPr wrap="square" rtlCol="0">
            <a:spAutoFit/>
          </a:bodyPr>
          <a:lstStyle/>
          <a:p>
            <a:pPr algn="ctr"/>
            <a:r>
              <a:rPr lang="en-AU" sz="1400" dirty="0"/>
              <a:t>6%</a:t>
            </a:r>
          </a:p>
        </p:txBody>
      </p:sp>
      <p:sp>
        <p:nvSpPr>
          <p:cNvPr id="36" name="U-Turn Arrow 35">
            <a:extLst>
              <a:ext uri="{FF2B5EF4-FFF2-40B4-BE49-F238E27FC236}">
                <a16:creationId xmlns:a16="http://schemas.microsoft.com/office/drawing/2014/main" id="{81A0D8AB-115C-A94A-8A1A-F36D22A3EC7E}"/>
              </a:ext>
            </a:extLst>
          </p:cNvPr>
          <p:cNvSpPr/>
          <p:nvPr/>
        </p:nvSpPr>
        <p:spPr bwMode="auto">
          <a:xfrm>
            <a:off x="1331640" y="3169821"/>
            <a:ext cx="1163355" cy="550097"/>
          </a:xfrm>
          <a:prstGeom prst="uturnArrow">
            <a:avLst/>
          </a:prstGeom>
          <a:noFill/>
          <a:ln w="9525" cap="flat" cmpd="sng" algn="ctr">
            <a:solidFill>
              <a:schemeClr val="tx1"/>
            </a:solidFill>
            <a:prstDash val="solid"/>
            <a:round/>
            <a:headEnd type="none" w="med" len="med"/>
            <a:tailEnd type="none" w="med" len="med"/>
          </a:ln>
          <a:effectLst/>
        </p:spPr>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7" name="TextBox 4">
            <a:extLst>
              <a:ext uri="{FF2B5EF4-FFF2-40B4-BE49-F238E27FC236}">
                <a16:creationId xmlns:a16="http://schemas.microsoft.com/office/drawing/2014/main" id="{404819EE-0EDC-D645-981F-D25274EB194D}"/>
              </a:ext>
            </a:extLst>
          </p:cNvPr>
          <p:cNvSpPr txBox="1"/>
          <p:nvPr/>
        </p:nvSpPr>
        <p:spPr>
          <a:xfrm>
            <a:off x="1558891" y="3057669"/>
            <a:ext cx="563795" cy="307777"/>
          </a:xfrm>
          <a:prstGeom prst="rect">
            <a:avLst/>
          </a:prstGeom>
          <a:solidFill>
            <a:schemeClr val="bg1"/>
          </a:solidFill>
          <a:ln>
            <a:solidFill>
              <a:schemeClr val="tx1"/>
            </a:solidFill>
          </a:ln>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1400" dirty="0"/>
              <a:t>10%</a:t>
            </a:r>
          </a:p>
        </p:txBody>
      </p:sp>
    </p:spTree>
    <p:extLst>
      <p:ext uri="{BB962C8B-B14F-4D97-AF65-F5344CB8AC3E}">
        <p14:creationId xmlns:p14="http://schemas.microsoft.com/office/powerpoint/2010/main" val="706700610"/>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AFEAA-CD20-8A45-9F1A-E3CDFEB66A75}"/>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84C30B7B-96CE-3D49-AB5E-0C4F4D47B48E}"/>
              </a:ext>
            </a:extLst>
          </p:cNvPr>
          <p:cNvSpPr>
            <a:spLocks noGrp="1"/>
          </p:cNvSpPr>
          <p:nvPr>
            <p:ph type="body" sz="quarter" idx="10"/>
          </p:nvPr>
        </p:nvSpPr>
        <p:spPr/>
        <p:txBody>
          <a:bodyPr/>
          <a:lstStyle/>
          <a:p>
            <a:r>
              <a:rPr lang="en-AU" dirty="0"/>
              <a:t>Wage growth by industry</a:t>
            </a:r>
          </a:p>
        </p:txBody>
      </p:sp>
      <p:sp>
        <p:nvSpPr>
          <p:cNvPr id="4" name="Text Placeholder 3">
            <a:extLst>
              <a:ext uri="{FF2B5EF4-FFF2-40B4-BE49-F238E27FC236}">
                <a16:creationId xmlns:a16="http://schemas.microsoft.com/office/drawing/2014/main" id="{2281DCB2-4391-4D48-ACF0-A7876B731784}"/>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9BF36D0E-523B-8144-9D91-3605B56B15F2}"/>
              </a:ext>
            </a:extLst>
          </p:cNvPr>
          <p:cNvGraphicFramePr>
            <a:graphicFrameLocks noGrp="1"/>
          </p:cNvGraphicFramePr>
          <p:nvPr>
            <p:ph type="chart" sz="quarter" idx="12"/>
            <p:extLst>
              <p:ext uri="{D42A27DB-BD31-4B8C-83A1-F6EECF244321}">
                <p14:modId xmlns:p14="http://schemas.microsoft.com/office/powerpoint/2010/main" val="4279399171"/>
              </p:ext>
            </p:extLst>
          </p:nvPr>
        </p:nvGraphicFramePr>
        <p:xfrm>
          <a:off x="557213" y="1169988"/>
          <a:ext cx="8071399" cy="508760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BC415644-D222-0E49-A1A8-D636D6817398}"/>
              </a:ext>
            </a:extLst>
          </p:cNvPr>
          <p:cNvSpPr txBox="1"/>
          <p:nvPr/>
        </p:nvSpPr>
        <p:spPr>
          <a:xfrm>
            <a:off x="3491438" y="6196040"/>
            <a:ext cx="4608954" cy="369332"/>
          </a:xfrm>
          <a:prstGeom prst="rect">
            <a:avLst/>
          </a:prstGeom>
          <a:noFill/>
        </p:spPr>
        <p:txBody>
          <a:bodyPr wrap="none" rtlCol="0">
            <a:spAutoFit/>
          </a:bodyPr>
          <a:lstStyle/>
          <a:p>
            <a:pPr algn="l"/>
            <a:r>
              <a:rPr lang="en-AU" sz="1800" dirty="0"/>
              <a:t>Five-year annual average growth (per cent)</a:t>
            </a:r>
          </a:p>
        </p:txBody>
      </p:sp>
    </p:spTree>
    <p:extLst>
      <p:ext uri="{BB962C8B-B14F-4D97-AF65-F5344CB8AC3E}">
        <p14:creationId xmlns:p14="http://schemas.microsoft.com/office/powerpoint/2010/main" val="190314501"/>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FC036-26D5-854E-AE4A-EF17CC602D75}"/>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D7237F67-791C-1A42-B78C-B34F4D474C94}"/>
              </a:ext>
            </a:extLst>
          </p:cNvPr>
          <p:cNvSpPr>
            <a:spLocks noGrp="1"/>
          </p:cNvSpPr>
          <p:nvPr>
            <p:ph type="body" sz="quarter" idx="10"/>
          </p:nvPr>
        </p:nvSpPr>
        <p:spPr/>
        <p:txBody>
          <a:bodyPr/>
          <a:lstStyle/>
          <a:p>
            <a:endParaRPr lang="en-AU"/>
          </a:p>
        </p:txBody>
      </p:sp>
      <p:sp>
        <p:nvSpPr>
          <p:cNvPr id="4" name="Text Placeholder 3">
            <a:extLst>
              <a:ext uri="{FF2B5EF4-FFF2-40B4-BE49-F238E27FC236}">
                <a16:creationId xmlns:a16="http://schemas.microsoft.com/office/drawing/2014/main" id="{885AEC4C-768A-3742-95EF-B6A8238E972E}"/>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96D8D186-51A7-DB42-81E5-6C4CAD6FE2C9}"/>
              </a:ext>
            </a:extLst>
          </p:cNvPr>
          <p:cNvGraphicFramePr>
            <a:graphicFrameLocks noGrp="1"/>
          </p:cNvGraphicFramePr>
          <p:nvPr>
            <p:ph type="chart" sz="quarter" idx="12"/>
            <p:extLst>
              <p:ext uri="{D42A27DB-BD31-4B8C-83A1-F6EECF244321}">
                <p14:modId xmlns:p14="http://schemas.microsoft.com/office/powerpoint/2010/main" val="1710124111"/>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62403279"/>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FC036-26D5-854E-AE4A-EF17CC602D75}"/>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D7237F67-791C-1A42-B78C-B34F4D474C94}"/>
              </a:ext>
            </a:extLst>
          </p:cNvPr>
          <p:cNvSpPr>
            <a:spLocks noGrp="1"/>
          </p:cNvSpPr>
          <p:nvPr>
            <p:ph type="body" sz="quarter" idx="10"/>
          </p:nvPr>
        </p:nvSpPr>
        <p:spPr/>
        <p:txBody>
          <a:bodyPr/>
          <a:lstStyle/>
          <a:p>
            <a:endParaRPr lang="en-AU"/>
          </a:p>
        </p:txBody>
      </p:sp>
      <p:sp>
        <p:nvSpPr>
          <p:cNvPr id="4" name="Text Placeholder 3">
            <a:extLst>
              <a:ext uri="{FF2B5EF4-FFF2-40B4-BE49-F238E27FC236}">
                <a16:creationId xmlns:a16="http://schemas.microsoft.com/office/drawing/2014/main" id="{885AEC4C-768A-3742-95EF-B6A8238E972E}"/>
              </a:ext>
            </a:extLst>
          </p:cNvPr>
          <p:cNvSpPr>
            <a:spLocks noGrp="1"/>
          </p:cNvSpPr>
          <p:nvPr>
            <p:ph type="body" sz="quarter" idx="11"/>
          </p:nvPr>
        </p:nvSpPr>
        <p:spPr/>
        <p:txBody>
          <a:bodyPr/>
          <a:lstStyle/>
          <a:p>
            <a:endParaRPr lang="en-AU"/>
          </a:p>
        </p:txBody>
      </p:sp>
      <p:graphicFrame>
        <p:nvGraphicFramePr>
          <p:cNvPr id="11" name="Chart Placeholder 10">
            <a:extLst>
              <a:ext uri="{FF2B5EF4-FFF2-40B4-BE49-F238E27FC236}">
                <a16:creationId xmlns:a16="http://schemas.microsoft.com/office/drawing/2014/main" id="{6823E5C5-00D1-684B-A3BB-33133E3A21A0}"/>
              </a:ext>
            </a:extLst>
          </p:cNvPr>
          <p:cNvGraphicFramePr>
            <a:graphicFrameLocks noGrp="1"/>
          </p:cNvGraphicFramePr>
          <p:nvPr>
            <p:ph type="chart" sz="quarter" idx="12"/>
            <p:extLst>
              <p:ext uri="{D42A27DB-BD31-4B8C-83A1-F6EECF244321}">
                <p14:modId xmlns:p14="http://schemas.microsoft.com/office/powerpoint/2010/main" val="1286616274"/>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4564368"/>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FC036-26D5-854E-AE4A-EF17CC602D75}"/>
              </a:ext>
            </a:extLst>
          </p:cNvPr>
          <p:cNvSpPr>
            <a:spLocks noGrp="1"/>
          </p:cNvSpPr>
          <p:nvPr>
            <p:ph type="title"/>
          </p:nvPr>
        </p:nvSpPr>
        <p:spPr/>
        <p:txBody>
          <a:bodyPr/>
          <a:lstStyle/>
          <a:p>
            <a:endParaRPr lang="en-AU"/>
          </a:p>
        </p:txBody>
      </p:sp>
      <p:sp>
        <p:nvSpPr>
          <p:cNvPr id="4" name="Text Placeholder 3">
            <a:extLst>
              <a:ext uri="{FF2B5EF4-FFF2-40B4-BE49-F238E27FC236}">
                <a16:creationId xmlns:a16="http://schemas.microsoft.com/office/drawing/2014/main" id="{885AEC4C-768A-3742-95EF-B6A8238E972E}"/>
              </a:ext>
            </a:extLst>
          </p:cNvPr>
          <p:cNvSpPr>
            <a:spLocks noGrp="1"/>
          </p:cNvSpPr>
          <p:nvPr>
            <p:ph type="body" sz="quarter" idx="11"/>
          </p:nvPr>
        </p:nvSpPr>
        <p:spPr/>
        <p:txBody>
          <a:bodyPr/>
          <a:lstStyle/>
          <a:p>
            <a:endParaRPr lang="en-AU"/>
          </a:p>
        </p:txBody>
      </p:sp>
      <p:graphicFrame>
        <p:nvGraphicFramePr>
          <p:cNvPr id="11" name="Chart Placeholder 10">
            <a:extLst>
              <a:ext uri="{FF2B5EF4-FFF2-40B4-BE49-F238E27FC236}">
                <a16:creationId xmlns:a16="http://schemas.microsoft.com/office/drawing/2014/main" id="{6823E5C5-00D1-684B-A3BB-33133E3A21A0}"/>
              </a:ext>
            </a:extLst>
          </p:cNvPr>
          <p:cNvGraphicFramePr>
            <a:graphicFrameLocks noGrp="1"/>
          </p:cNvGraphicFramePr>
          <p:nvPr>
            <p:ph type="chart" sz="quarter" idx="12"/>
            <p:extLst>
              <p:ext uri="{D42A27DB-BD31-4B8C-83A1-F6EECF244321}">
                <p14:modId xmlns:p14="http://schemas.microsoft.com/office/powerpoint/2010/main" val="3928758594"/>
              </p:ext>
            </p:extLst>
          </p:nvPr>
        </p:nvGraphicFramePr>
        <p:xfrm>
          <a:off x="251520" y="1476927"/>
          <a:ext cx="6535067" cy="52264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Placeholder 10">
            <a:extLst>
              <a:ext uri="{FF2B5EF4-FFF2-40B4-BE49-F238E27FC236}">
                <a16:creationId xmlns:a16="http://schemas.microsoft.com/office/drawing/2014/main" id="{2D03E86A-6D93-B444-A353-B0F7F34848B9}"/>
              </a:ext>
            </a:extLst>
          </p:cNvPr>
          <p:cNvGraphicFramePr>
            <a:graphicFrameLocks/>
          </p:cNvGraphicFramePr>
          <p:nvPr>
            <p:extLst>
              <p:ext uri="{D42A27DB-BD31-4B8C-83A1-F6EECF244321}">
                <p14:modId xmlns:p14="http://schemas.microsoft.com/office/powerpoint/2010/main" val="539541584"/>
              </p:ext>
            </p:extLst>
          </p:nvPr>
        </p:nvGraphicFramePr>
        <p:xfrm>
          <a:off x="4331548" y="1484784"/>
          <a:ext cx="2090951" cy="522646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Placeholder 10">
            <a:extLst>
              <a:ext uri="{FF2B5EF4-FFF2-40B4-BE49-F238E27FC236}">
                <a16:creationId xmlns:a16="http://schemas.microsoft.com/office/drawing/2014/main" id="{6385B215-7D56-8D41-83C4-F747E0952B23}"/>
              </a:ext>
            </a:extLst>
          </p:cNvPr>
          <p:cNvGraphicFramePr>
            <a:graphicFrameLocks/>
          </p:cNvGraphicFramePr>
          <p:nvPr>
            <p:extLst>
              <p:ext uri="{D42A27DB-BD31-4B8C-83A1-F6EECF244321}">
                <p14:modId xmlns:p14="http://schemas.microsoft.com/office/powerpoint/2010/main" val="3452603334"/>
              </p:ext>
            </p:extLst>
          </p:nvPr>
        </p:nvGraphicFramePr>
        <p:xfrm>
          <a:off x="6579262" y="1476927"/>
          <a:ext cx="2256676" cy="522646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86CD6C5B-9DBE-F449-9CFA-AB8BC3AE6688}"/>
              </a:ext>
            </a:extLst>
          </p:cNvPr>
          <p:cNvSpPr txBox="1"/>
          <p:nvPr/>
        </p:nvSpPr>
        <p:spPr>
          <a:xfrm>
            <a:off x="2898370" y="835010"/>
            <a:ext cx="620683" cy="369332"/>
          </a:xfrm>
          <a:prstGeom prst="rect">
            <a:avLst/>
          </a:prstGeom>
          <a:noFill/>
        </p:spPr>
        <p:txBody>
          <a:bodyPr wrap="none" rtlCol="0">
            <a:spAutoFit/>
          </a:bodyPr>
          <a:lstStyle/>
          <a:p>
            <a:pPr algn="l"/>
            <a:r>
              <a:rPr lang="en-AU" sz="1800" b="1" dirty="0"/>
              <a:t>WPI</a:t>
            </a:r>
          </a:p>
        </p:txBody>
      </p:sp>
      <p:sp>
        <p:nvSpPr>
          <p:cNvPr id="9" name="TextBox 8">
            <a:extLst>
              <a:ext uri="{FF2B5EF4-FFF2-40B4-BE49-F238E27FC236}">
                <a16:creationId xmlns:a16="http://schemas.microsoft.com/office/drawing/2014/main" id="{0F0EE8B1-51EA-384A-844F-724DE556BD80}"/>
              </a:ext>
            </a:extLst>
          </p:cNvPr>
          <p:cNvSpPr txBox="1"/>
          <p:nvPr/>
        </p:nvSpPr>
        <p:spPr>
          <a:xfrm>
            <a:off x="4101236" y="838800"/>
            <a:ext cx="2685351" cy="646331"/>
          </a:xfrm>
          <a:prstGeom prst="rect">
            <a:avLst/>
          </a:prstGeom>
          <a:noFill/>
        </p:spPr>
        <p:txBody>
          <a:bodyPr wrap="none" rtlCol="0">
            <a:spAutoFit/>
          </a:bodyPr>
          <a:lstStyle/>
          <a:p>
            <a:pPr algn="ctr"/>
            <a:r>
              <a:rPr lang="en-AU" sz="1800" b="1" dirty="0"/>
              <a:t>Growth in employment</a:t>
            </a:r>
          </a:p>
          <a:p>
            <a:pPr algn="ctr"/>
            <a:r>
              <a:rPr lang="en-AU" sz="1800" b="1" dirty="0"/>
              <a:t>Prof &amp; </a:t>
            </a:r>
            <a:r>
              <a:rPr lang="en-AU" sz="1800" b="1" dirty="0" err="1"/>
              <a:t>mgr’l</a:t>
            </a:r>
            <a:endParaRPr lang="en-AU" sz="1800" b="1" dirty="0"/>
          </a:p>
        </p:txBody>
      </p:sp>
      <p:sp>
        <p:nvSpPr>
          <p:cNvPr id="10" name="TextBox 9">
            <a:extLst>
              <a:ext uri="{FF2B5EF4-FFF2-40B4-BE49-F238E27FC236}">
                <a16:creationId xmlns:a16="http://schemas.microsoft.com/office/drawing/2014/main" id="{09EEB867-A82D-804A-B1B6-10E4EC306BAC}"/>
              </a:ext>
            </a:extLst>
          </p:cNvPr>
          <p:cNvSpPr txBox="1"/>
          <p:nvPr/>
        </p:nvSpPr>
        <p:spPr>
          <a:xfrm>
            <a:off x="6579262" y="860780"/>
            <a:ext cx="2185214" cy="646331"/>
          </a:xfrm>
          <a:prstGeom prst="rect">
            <a:avLst/>
          </a:prstGeom>
          <a:noFill/>
        </p:spPr>
        <p:txBody>
          <a:bodyPr wrap="none" rtlCol="0">
            <a:spAutoFit/>
          </a:bodyPr>
          <a:lstStyle/>
          <a:p>
            <a:pPr algn="ctr"/>
            <a:r>
              <a:rPr lang="en-AU" sz="1800" b="1" dirty="0"/>
              <a:t>Growth in</a:t>
            </a:r>
          </a:p>
          <a:p>
            <a:pPr algn="ctr"/>
            <a:r>
              <a:rPr lang="en-AU" sz="1800" b="1" dirty="0"/>
              <a:t>underemployment</a:t>
            </a:r>
          </a:p>
        </p:txBody>
      </p:sp>
    </p:spTree>
    <p:extLst>
      <p:ext uri="{BB962C8B-B14F-4D97-AF65-F5344CB8AC3E}">
        <p14:creationId xmlns:p14="http://schemas.microsoft.com/office/powerpoint/2010/main" val="3765256041"/>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FC036-26D5-854E-AE4A-EF17CC602D75}"/>
              </a:ext>
            </a:extLst>
          </p:cNvPr>
          <p:cNvSpPr>
            <a:spLocks noGrp="1"/>
          </p:cNvSpPr>
          <p:nvPr>
            <p:ph type="title"/>
          </p:nvPr>
        </p:nvSpPr>
        <p:spPr/>
        <p:txBody>
          <a:bodyPr/>
          <a:lstStyle/>
          <a:p>
            <a:endParaRPr lang="en-AU"/>
          </a:p>
        </p:txBody>
      </p:sp>
      <p:sp>
        <p:nvSpPr>
          <p:cNvPr id="4" name="Text Placeholder 3">
            <a:extLst>
              <a:ext uri="{FF2B5EF4-FFF2-40B4-BE49-F238E27FC236}">
                <a16:creationId xmlns:a16="http://schemas.microsoft.com/office/drawing/2014/main" id="{885AEC4C-768A-3742-95EF-B6A8238E972E}"/>
              </a:ext>
            </a:extLst>
          </p:cNvPr>
          <p:cNvSpPr>
            <a:spLocks noGrp="1"/>
          </p:cNvSpPr>
          <p:nvPr>
            <p:ph type="body" sz="quarter" idx="11"/>
          </p:nvPr>
        </p:nvSpPr>
        <p:spPr/>
        <p:txBody>
          <a:bodyPr/>
          <a:lstStyle/>
          <a:p>
            <a:endParaRPr lang="en-AU"/>
          </a:p>
        </p:txBody>
      </p:sp>
      <p:graphicFrame>
        <p:nvGraphicFramePr>
          <p:cNvPr id="11" name="Chart Placeholder 10">
            <a:extLst>
              <a:ext uri="{FF2B5EF4-FFF2-40B4-BE49-F238E27FC236}">
                <a16:creationId xmlns:a16="http://schemas.microsoft.com/office/drawing/2014/main" id="{6823E5C5-00D1-684B-A3BB-33133E3A21A0}"/>
              </a:ext>
            </a:extLst>
          </p:cNvPr>
          <p:cNvGraphicFramePr>
            <a:graphicFrameLocks noGrp="1"/>
          </p:cNvGraphicFramePr>
          <p:nvPr>
            <p:ph type="chart" sz="quarter" idx="12"/>
            <p:extLst>
              <p:ext uri="{D42A27DB-BD31-4B8C-83A1-F6EECF244321}">
                <p14:modId xmlns:p14="http://schemas.microsoft.com/office/powerpoint/2010/main" val="4214306916"/>
              </p:ext>
            </p:extLst>
          </p:nvPr>
        </p:nvGraphicFramePr>
        <p:xfrm>
          <a:off x="679139" y="1350493"/>
          <a:ext cx="4850150" cy="526294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Placeholder 10">
            <a:extLst>
              <a:ext uri="{FF2B5EF4-FFF2-40B4-BE49-F238E27FC236}">
                <a16:creationId xmlns:a16="http://schemas.microsoft.com/office/drawing/2014/main" id="{2D03E86A-6D93-B444-A353-B0F7F34848B9}"/>
              </a:ext>
            </a:extLst>
          </p:cNvPr>
          <p:cNvGraphicFramePr>
            <a:graphicFrameLocks/>
          </p:cNvGraphicFramePr>
          <p:nvPr>
            <p:extLst>
              <p:ext uri="{D42A27DB-BD31-4B8C-83A1-F6EECF244321}">
                <p14:modId xmlns:p14="http://schemas.microsoft.com/office/powerpoint/2010/main" val="1849369393"/>
              </p:ext>
            </p:extLst>
          </p:nvPr>
        </p:nvGraphicFramePr>
        <p:xfrm>
          <a:off x="5560729" y="1256764"/>
          <a:ext cx="3215748" cy="5356673"/>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8">
            <a:extLst>
              <a:ext uri="{FF2B5EF4-FFF2-40B4-BE49-F238E27FC236}">
                <a16:creationId xmlns:a16="http://schemas.microsoft.com/office/drawing/2014/main" id="{0F0EE8B1-51EA-384A-844F-724DE556BD80}"/>
              </a:ext>
            </a:extLst>
          </p:cNvPr>
          <p:cNvSpPr txBox="1"/>
          <p:nvPr/>
        </p:nvSpPr>
        <p:spPr>
          <a:xfrm>
            <a:off x="2639182" y="847804"/>
            <a:ext cx="1569660" cy="369332"/>
          </a:xfrm>
          <a:prstGeom prst="rect">
            <a:avLst/>
          </a:prstGeom>
          <a:noFill/>
        </p:spPr>
        <p:txBody>
          <a:bodyPr wrap="none" rtlCol="0">
            <a:spAutoFit/>
          </a:bodyPr>
          <a:lstStyle/>
          <a:p>
            <a:pPr algn="ctr"/>
            <a:r>
              <a:rPr lang="en-AU" sz="1800" b="1" dirty="0"/>
              <a:t>Employment</a:t>
            </a:r>
          </a:p>
        </p:txBody>
      </p:sp>
      <p:sp>
        <p:nvSpPr>
          <p:cNvPr id="10" name="TextBox 9">
            <a:extLst>
              <a:ext uri="{FF2B5EF4-FFF2-40B4-BE49-F238E27FC236}">
                <a16:creationId xmlns:a16="http://schemas.microsoft.com/office/drawing/2014/main" id="{09EEB867-A82D-804A-B1B6-10E4EC306BAC}"/>
              </a:ext>
            </a:extLst>
          </p:cNvPr>
          <p:cNvSpPr txBox="1"/>
          <p:nvPr/>
        </p:nvSpPr>
        <p:spPr>
          <a:xfrm>
            <a:off x="5854930" y="988263"/>
            <a:ext cx="2210863" cy="369332"/>
          </a:xfrm>
          <a:prstGeom prst="rect">
            <a:avLst/>
          </a:prstGeom>
          <a:noFill/>
        </p:spPr>
        <p:txBody>
          <a:bodyPr wrap="none" rtlCol="0">
            <a:spAutoFit/>
          </a:bodyPr>
          <a:lstStyle/>
          <a:p>
            <a:pPr algn="ctr"/>
            <a:r>
              <a:rPr lang="en-AU" sz="1800" b="1" dirty="0"/>
              <a:t>Underemployment</a:t>
            </a:r>
          </a:p>
        </p:txBody>
      </p:sp>
      <p:sp>
        <p:nvSpPr>
          <p:cNvPr id="3" name="TextBox 2">
            <a:extLst>
              <a:ext uri="{FF2B5EF4-FFF2-40B4-BE49-F238E27FC236}">
                <a16:creationId xmlns:a16="http://schemas.microsoft.com/office/drawing/2014/main" id="{F0328866-52B0-7F43-8F46-731236103698}"/>
              </a:ext>
            </a:extLst>
          </p:cNvPr>
          <p:cNvSpPr txBox="1"/>
          <p:nvPr/>
        </p:nvSpPr>
        <p:spPr>
          <a:xfrm>
            <a:off x="4209096" y="6544780"/>
            <a:ext cx="3856697" cy="369332"/>
          </a:xfrm>
          <a:prstGeom prst="rect">
            <a:avLst/>
          </a:prstGeom>
          <a:noFill/>
        </p:spPr>
        <p:txBody>
          <a:bodyPr wrap="none" rtlCol="0">
            <a:spAutoFit/>
          </a:bodyPr>
          <a:lstStyle/>
          <a:p>
            <a:pPr algn="l"/>
            <a:r>
              <a:rPr lang="en-AU" sz="1800" dirty="0"/>
              <a:t>Average annual growth (2006-2011)</a:t>
            </a:r>
          </a:p>
        </p:txBody>
      </p:sp>
    </p:spTree>
    <p:extLst>
      <p:ext uri="{BB962C8B-B14F-4D97-AF65-F5344CB8AC3E}">
        <p14:creationId xmlns:p14="http://schemas.microsoft.com/office/powerpoint/2010/main" val="115125974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endParaRPr lang="en-AU" dirty="0"/>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 women aged 25-34</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ext uri="{D42A27DB-BD31-4B8C-83A1-F6EECF244321}">
                <p14:modId xmlns:p14="http://schemas.microsoft.com/office/powerpoint/2010/main" val="1753889982"/>
              </p:ext>
            </p:extLst>
          </p:nvPr>
        </p:nvGraphicFramePr>
        <p:xfrm>
          <a:off x="647699" y="1179424"/>
          <a:ext cx="8172773" cy="498104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113077DF-2D5D-074F-A0E5-35683861A367}"/>
              </a:ext>
            </a:extLst>
          </p:cNvPr>
          <p:cNvSpPr txBox="1"/>
          <p:nvPr/>
        </p:nvSpPr>
        <p:spPr>
          <a:xfrm>
            <a:off x="5478592" y="1121843"/>
            <a:ext cx="732824" cy="276999"/>
          </a:xfrm>
          <a:prstGeom prst="rect">
            <a:avLst/>
          </a:prstGeom>
          <a:noFill/>
        </p:spPr>
        <p:txBody>
          <a:bodyPr wrap="square" rtlCol="0">
            <a:spAutoFit/>
          </a:bodyPr>
          <a:lstStyle/>
          <a:p>
            <a:pPr algn="l"/>
            <a:r>
              <a:rPr lang="en-AU" sz="1200" dirty="0">
                <a:solidFill>
                  <a:schemeClr val="accent4"/>
                </a:solidFill>
              </a:rPr>
              <a:t>2006</a:t>
            </a:r>
          </a:p>
        </p:txBody>
      </p:sp>
      <p:sp>
        <p:nvSpPr>
          <p:cNvPr id="8" name="TextBox 7">
            <a:extLst>
              <a:ext uri="{FF2B5EF4-FFF2-40B4-BE49-F238E27FC236}">
                <a16:creationId xmlns:a16="http://schemas.microsoft.com/office/drawing/2014/main" id="{E0BB1ED6-9753-5F40-81E6-7CB2C08FAF2C}"/>
              </a:ext>
            </a:extLst>
          </p:cNvPr>
          <p:cNvSpPr txBox="1"/>
          <p:nvPr/>
        </p:nvSpPr>
        <p:spPr>
          <a:xfrm>
            <a:off x="5630992" y="1274243"/>
            <a:ext cx="732824" cy="276999"/>
          </a:xfrm>
          <a:prstGeom prst="rect">
            <a:avLst/>
          </a:prstGeom>
          <a:noFill/>
        </p:spPr>
        <p:txBody>
          <a:bodyPr wrap="square" rtlCol="0">
            <a:spAutoFit/>
          </a:bodyPr>
          <a:lstStyle/>
          <a:p>
            <a:pPr algn="l"/>
            <a:r>
              <a:rPr lang="en-AU" sz="1200" dirty="0">
                <a:solidFill>
                  <a:schemeClr val="accent1"/>
                </a:solidFill>
              </a:rPr>
              <a:t>2011</a:t>
            </a:r>
          </a:p>
        </p:txBody>
      </p:sp>
      <p:sp>
        <p:nvSpPr>
          <p:cNvPr id="9" name="TextBox 8">
            <a:extLst>
              <a:ext uri="{FF2B5EF4-FFF2-40B4-BE49-F238E27FC236}">
                <a16:creationId xmlns:a16="http://schemas.microsoft.com/office/drawing/2014/main" id="{C9FA65A0-F86F-F54F-9CBF-AEDE0114D2BB}"/>
              </a:ext>
            </a:extLst>
          </p:cNvPr>
          <p:cNvSpPr txBox="1"/>
          <p:nvPr/>
        </p:nvSpPr>
        <p:spPr>
          <a:xfrm>
            <a:off x="5783392" y="1426643"/>
            <a:ext cx="732824" cy="276999"/>
          </a:xfrm>
          <a:prstGeom prst="rect">
            <a:avLst/>
          </a:prstGeom>
          <a:noFill/>
        </p:spPr>
        <p:txBody>
          <a:bodyPr wrap="square" rtlCol="0">
            <a:spAutoFit/>
          </a:bodyPr>
          <a:lstStyle/>
          <a:p>
            <a:pPr algn="l"/>
            <a:r>
              <a:rPr lang="en-AU" sz="1200" dirty="0">
                <a:solidFill>
                  <a:schemeClr val="tx2"/>
                </a:solidFill>
              </a:rPr>
              <a:t>2016</a:t>
            </a:r>
          </a:p>
        </p:txBody>
      </p:sp>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2967479" cy="369332"/>
          </a:xfrm>
          <a:prstGeom prst="rect">
            <a:avLst/>
          </a:prstGeom>
          <a:noFill/>
        </p:spPr>
        <p:txBody>
          <a:bodyPr wrap="none" rtlCol="0">
            <a:spAutoFit/>
          </a:bodyPr>
          <a:lstStyle/>
          <a:p>
            <a:pPr algn="l"/>
            <a:r>
              <a:rPr lang="en-AU" sz="1800" dirty="0"/>
              <a:t>Gross income ($2016 ‘000)</a:t>
            </a:r>
          </a:p>
        </p:txBody>
      </p:sp>
      <p:sp>
        <p:nvSpPr>
          <p:cNvPr id="11" name="TextBox 10">
            <a:extLst>
              <a:ext uri="{FF2B5EF4-FFF2-40B4-BE49-F238E27FC236}">
                <a16:creationId xmlns:a16="http://schemas.microsoft.com/office/drawing/2014/main" id="{E328568F-43DC-1C4A-808A-11ACA756BF3F}"/>
              </a:ext>
            </a:extLst>
          </p:cNvPr>
          <p:cNvSpPr txBox="1"/>
          <p:nvPr/>
        </p:nvSpPr>
        <p:spPr>
          <a:xfrm>
            <a:off x="3402385" y="2723817"/>
            <a:ext cx="569387" cy="369332"/>
          </a:xfrm>
          <a:prstGeom prst="rect">
            <a:avLst/>
          </a:prstGeom>
          <a:noFill/>
        </p:spPr>
        <p:txBody>
          <a:bodyPr wrap="none" rtlCol="0">
            <a:spAutoFit/>
          </a:bodyPr>
          <a:lstStyle/>
          <a:p>
            <a:pPr algn="l"/>
            <a:r>
              <a:rPr lang="en-AU" sz="1800" dirty="0">
                <a:solidFill>
                  <a:schemeClr val="tx2"/>
                </a:solidFill>
              </a:rPr>
              <a:t>30</a:t>
            </a:r>
            <a:r>
              <a:rPr lang="en-AU" sz="1800" baseline="30000" dirty="0">
                <a:solidFill>
                  <a:schemeClr val="tx2"/>
                </a:solidFill>
              </a:rPr>
              <a:t>th</a:t>
            </a:r>
            <a:endParaRPr lang="en-AU" sz="1800" dirty="0">
              <a:solidFill>
                <a:schemeClr val="tx2"/>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5508104" y="2731644"/>
            <a:ext cx="633507" cy="369332"/>
          </a:xfrm>
          <a:prstGeom prst="rect">
            <a:avLst/>
          </a:prstGeom>
          <a:noFill/>
        </p:spPr>
        <p:txBody>
          <a:bodyPr wrap="none" rtlCol="0">
            <a:spAutoFit/>
          </a:bodyPr>
          <a:lstStyle/>
          <a:p>
            <a:pPr algn="l"/>
            <a:r>
              <a:rPr lang="en-AU" sz="1800" dirty="0">
                <a:solidFill>
                  <a:schemeClr val="tx2"/>
                </a:solidFill>
              </a:rPr>
              <a:t>70</a:t>
            </a:r>
            <a:r>
              <a:rPr lang="en-AU" sz="1800" baseline="30000" dirty="0">
                <a:solidFill>
                  <a:schemeClr val="tx2"/>
                </a:solidFill>
              </a:rPr>
              <a:t>th</a:t>
            </a:r>
            <a:r>
              <a:rPr lang="en-AU" sz="1800" dirty="0">
                <a:solidFill>
                  <a:schemeClr val="tx2"/>
                </a:solidFill>
              </a:rPr>
              <a:t> </a:t>
            </a:r>
          </a:p>
        </p:txBody>
      </p:sp>
    </p:spTree>
    <p:extLst>
      <p:ext uri="{BB962C8B-B14F-4D97-AF65-F5344CB8AC3E}">
        <p14:creationId xmlns:p14="http://schemas.microsoft.com/office/powerpoint/2010/main" val="23534553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endParaRPr lang="en-AU" dirty="0"/>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 men aged 25-34</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ext uri="{D42A27DB-BD31-4B8C-83A1-F6EECF244321}">
                <p14:modId xmlns:p14="http://schemas.microsoft.com/office/powerpoint/2010/main" val="383846514"/>
              </p:ext>
            </p:extLst>
          </p:nvPr>
        </p:nvGraphicFramePr>
        <p:xfrm>
          <a:off x="647699" y="1179424"/>
          <a:ext cx="8172773" cy="498104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113077DF-2D5D-074F-A0E5-35683861A367}"/>
              </a:ext>
            </a:extLst>
          </p:cNvPr>
          <p:cNvSpPr txBox="1"/>
          <p:nvPr/>
        </p:nvSpPr>
        <p:spPr>
          <a:xfrm>
            <a:off x="5478592" y="1121843"/>
            <a:ext cx="732824" cy="276999"/>
          </a:xfrm>
          <a:prstGeom prst="rect">
            <a:avLst/>
          </a:prstGeom>
          <a:noFill/>
        </p:spPr>
        <p:txBody>
          <a:bodyPr wrap="square" rtlCol="0">
            <a:spAutoFit/>
          </a:bodyPr>
          <a:lstStyle/>
          <a:p>
            <a:pPr algn="l"/>
            <a:r>
              <a:rPr lang="en-AU" sz="1200" dirty="0">
                <a:solidFill>
                  <a:schemeClr val="accent4"/>
                </a:solidFill>
              </a:rPr>
              <a:t>2006</a:t>
            </a:r>
          </a:p>
        </p:txBody>
      </p:sp>
      <p:sp>
        <p:nvSpPr>
          <p:cNvPr id="8" name="TextBox 7">
            <a:extLst>
              <a:ext uri="{FF2B5EF4-FFF2-40B4-BE49-F238E27FC236}">
                <a16:creationId xmlns:a16="http://schemas.microsoft.com/office/drawing/2014/main" id="{E0BB1ED6-9753-5F40-81E6-7CB2C08FAF2C}"/>
              </a:ext>
            </a:extLst>
          </p:cNvPr>
          <p:cNvSpPr txBox="1"/>
          <p:nvPr/>
        </p:nvSpPr>
        <p:spPr>
          <a:xfrm>
            <a:off x="5630992" y="1274243"/>
            <a:ext cx="732824" cy="276999"/>
          </a:xfrm>
          <a:prstGeom prst="rect">
            <a:avLst/>
          </a:prstGeom>
          <a:noFill/>
        </p:spPr>
        <p:txBody>
          <a:bodyPr wrap="square" rtlCol="0">
            <a:spAutoFit/>
          </a:bodyPr>
          <a:lstStyle/>
          <a:p>
            <a:pPr algn="l"/>
            <a:r>
              <a:rPr lang="en-AU" sz="1200" dirty="0">
                <a:solidFill>
                  <a:schemeClr val="accent1"/>
                </a:solidFill>
              </a:rPr>
              <a:t>2011</a:t>
            </a:r>
          </a:p>
        </p:txBody>
      </p:sp>
      <p:sp>
        <p:nvSpPr>
          <p:cNvPr id="9" name="TextBox 8">
            <a:extLst>
              <a:ext uri="{FF2B5EF4-FFF2-40B4-BE49-F238E27FC236}">
                <a16:creationId xmlns:a16="http://schemas.microsoft.com/office/drawing/2014/main" id="{C9FA65A0-F86F-F54F-9CBF-AEDE0114D2BB}"/>
              </a:ext>
            </a:extLst>
          </p:cNvPr>
          <p:cNvSpPr txBox="1"/>
          <p:nvPr/>
        </p:nvSpPr>
        <p:spPr>
          <a:xfrm>
            <a:off x="5783392" y="1426643"/>
            <a:ext cx="732824" cy="276999"/>
          </a:xfrm>
          <a:prstGeom prst="rect">
            <a:avLst/>
          </a:prstGeom>
          <a:noFill/>
        </p:spPr>
        <p:txBody>
          <a:bodyPr wrap="square" rtlCol="0">
            <a:spAutoFit/>
          </a:bodyPr>
          <a:lstStyle/>
          <a:p>
            <a:pPr algn="l"/>
            <a:r>
              <a:rPr lang="en-AU" sz="1200" dirty="0">
                <a:solidFill>
                  <a:schemeClr val="tx2"/>
                </a:solidFill>
              </a:rPr>
              <a:t>2016</a:t>
            </a:r>
          </a:p>
        </p:txBody>
      </p:sp>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2967479" cy="369332"/>
          </a:xfrm>
          <a:prstGeom prst="rect">
            <a:avLst/>
          </a:prstGeom>
          <a:noFill/>
        </p:spPr>
        <p:txBody>
          <a:bodyPr wrap="none" rtlCol="0">
            <a:spAutoFit/>
          </a:bodyPr>
          <a:lstStyle/>
          <a:p>
            <a:pPr algn="l"/>
            <a:r>
              <a:rPr lang="en-AU" sz="1800" dirty="0"/>
              <a:t>Gross income ($2016 ‘000)</a:t>
            </a:r>
          </a:p>
        </p:txBody>
      </p:sp>
      <p:sp>
        <p:nvSpPr>
          <p:cNvPr id="11" name="TextBox 10">
            <a:extLst>
              <a:ext uri="{FF2B5EF4-FFF2-40B4-BE49-F238E27FC236}">
                <a16:creationId xmlns:a16="http://schemas.microsoft.com/office/drawing/2014/main" id="{E328568F-43DC-1C4A-808A-11ACA756BF3F}"/>
              </a:ext>
            </a:extLst>
          </p:cNvPr>
          <p:cNvSpPr txBox="1"/>
          <p:nvPr/>
        </p:nvSpPr>
        <p:spPr>
          <a:xfrm>
            <a:off x="3710754" y="2723817"/>
            <a:ext cx="569387" cy="369332"/>
          </a:xfrm>
          <a:prstGeom prst="rect">
            <a:avLst/>
          </a:prstGeom>
          <a:noFill/>
        </p:spPr>
        <p:txBody>
          <a:bodyPr wrap="none" rtlCol="0">
            <a:spAutoFit/>
          </a:bodyPr>
          <a:lstStyle/>
          <a:p>
            <a:pPr algn="l"/>
            <a:r>
              <a:rPr lang="en-AU" sz="1800" dirty="0">
                <a:solidFill>
                  <a:schemeClr val="tx2"/>
                </a:solidFill>
              </a:rPr>
              <a:t>30</a:t>
            </a:r>
            <a:r>
              <a:rPr lang="en-AU" sz="1800" baseline="30000" dirty="0">
                <a:solidFill>
                  <a:schemeClr val="tx2"/>
                </a:solidFill>
              </a:rPr>
              <a:t>th</a:t>
            </a:r>
            <a:endParaRPr lang="en-AU" sz="1800" dirty="0">
              <a:solidFill>
                <a:schemeClr val="tx2"/>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6047062" y="2731644"/>
            <a:ext cx="633507" cy="369332"/>
          </a:xfrm>
          <a:prstGeom prst="rect">
            <a:avLst/>
          </a:prstGeom>
          <a:noFill/>
        </p:spPr>
        <p:txBody>
          <a:bodyPr wrap="none" rtlCol="0">
            <a:spAutoFit/>
          </a:bodyPr>
          <a:lstStyle/>
          <a:p>
            <a:pPr algn="l"/>
            <a:r>
              <a:rPr lang="en-AU" sz="1800" dirty="0">
                <a:solidFill>
                  <a:schemeClr val="tx2"/>
                </a:solidFill>
              </a:rPr>
              <a:t>70</a:t>
            </a:r>
            <a:r>
              <a:rPr lang="en-AU" sz="1800" baseline="30000" dirty="0">
                <a:solidFill>
                  <a:schemeClr val="tx2"/>
                </a:solidFill>
              </a:rPr>
              <a:t>th</a:t>
            </a:r>
            <a:r>
              <a:rPr lang="en-AU" sz="1800" dirty="0">
                <a:solidFill>
                  <a:schemeClr val="tx2"/>
                </a:solidFill>
              </a:rPr>
              <a:t> </a:t>
            </a:r>
          </a:p>
        </p:txBody>
      </p:sp>
      <p:sp>
        <p:nvSpPr>
          <p:cNvPr id="10" name="TextBox 9">
            <a:extLst>
              <a:ext uri="{FF2B5EF4-FFF2-40B4-BE49-F238E27FC236}">
                <a16:creationId xmlns:a16="http://schemas.microsoft.com/office/drawing/2014/main" id="{1D2842FC-1BD7-0645-8BCA-499D33DD231B}"/>
              </a:ext>
            </a:extLst>
          </p:cNvPr>
          <p:cNvSpPr txBox="1"/>
          <p:nvPr/>
        </p:nvSpPr>
        <p:spPr>
          <a:xfrm>
            <a:off x="211052" y="1268760"/>
            <a:ext cx="9046066" cy="369332"/>
          </a:xfrm>
          <a:prstGeom prst="rect">
            <a:avLst/>
          </a:prstGeom>
          <a:solidFill>
            <a:srgbClr val="FFFF00"/>
          </a:solidFill>
        </p:spPr>
        <p:txBody>
          <a:bodyPr wrap="none" rtlCol="0">
            <a:spAutoFit/>
          </a:bodyPr>
          <a:lstStyle/>
          <a:p>
            <a:pPr algn="l"/>
            <a:r>
              <a:rPr lang="en-AU" sz="1800" dirty="0"/>
              <a:t>60</a:t>
            </a:r>
            <a:r>
              <a:rPr lang="en-AU" sz="1800" baseline="30000" dirty="0"/>
              <a:t>th</a:t>
            </a:r>
            <a:r>
              <a:rPr lang="en-AU" sz="1800" dirty="0"/>
              <a:t> might be more consistent but not particularly informative for the top end discussion</a:t>
            </a:r>
          </a:p>
        </p:txBody>
      </p:sp>
    </p:spTree>
    <p:extLst>
      <p:ext uri="{BB962C8B-B14F-4D97-AF65-F5344CB8AC3E}">
        <p14:creationId xmlns:p14="http://schemas.microsoft.com/office/powerpoint/2010/main" val="7585806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endParaRPr lang="en-AU" dirty="0"/>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 women (lifetime)</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ext uri="{D42A27DB-BD31-4B8C-83A1-F6EECF244321}">
                <p14:modId xmlns:p14="http://schemas.microsoft.com/office/powerpoint/2010/main" val="161407034"/>
              </p:ext>
            </p:extLst>
          </p:nvPr>
        </p:nvGraphicFramePr>
        <p:xfrm>
          <a:off x="647699" y="1179424"/>
          <a:ext cx="8172773" cy="498104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113077DF-2D5D-074F-A0E5-35683861A367}"/>
              </a:ext>
            </a:extLst>
          </p:cNvPr>
          <p:cNvSpPr txBox="1"/>
          <p:nvPr/>
        </p:nvSpPr>
        <p:spPr>
          <a:xfrm>
            <a:off x="5478592" y="1121843"/>
            <a:ext cx="732824" cy="276999"/>
          </a:xfrm>
          <a:prstGeom prst="rect">
            <a:avLst/>
          </a:prstGeom>
          <a:noFill/>
        </p:spPr>
        <p:txBody>
          <a:bodyPr wrap="square" rtlCol="0">
            <a:spAutoFit/>
          </a:bodyPr>
          <a:lstStyle/>
          <a:p>
            <a:pPr algn="l"/>
            <a:r>
              <a:rPr lang="en-AU" sz="1200" dirty="0">
                <a:solidFill>
                  <a:schemeClr val="accent4"/>
                </a:solidFill>
              </a:rPr>
              <a:t>2006</a:t>
            </a:r>
          </a:p>
        </p:txBody>
      </p:sp>
      <p:sp>
        <p:nvSpPr>
          <p:cNvPr id="8" name="TextBox 7">
            <a:extLst>
              <a:ext uri="{FF2B5EF4-FFF2-40B4-BE49-F238E27FC236}">
                <a16:creationId xmlns:a16="http://schemas.microsoft.com/office/drawing/2014/main" id="{E0BB1ED6-9753-5F40-81E6-7CB2C08FAF2C}"/>
              </a:ext>
            </a:extLst>
          </p:cNvPr>
          <p:cNvSpPr txBox="1"/>
          <p:nvPr/>
        </p:nvSpPr>
        <p:spPr>
          <a:xfrm>
            <a:off x="5630992" y="1274243"/>
            <a:ext cx="732824" cy="276999"/>
          </a:xfrm>
          <a:prstGeom prst="rect">
            <a:avLst/>
          </a:prstGeom>
          <a:noFill/>
        </p:spPr>
        <p:txBody>
          <a:bodyPr wrap="square" rtlCol="0">
            <a:spAutoFit/>
          </a:bodyPr>
          <a:lstStyle/>
          <a:p>
            <a:pPr algn="l"/>
            <a:r>
              <a:rPr lang="en-AU" sz="1200" dirty="0">
                <a:solidFill>
                  <a:schemeClr val="accent1"/>
                </a:solidFill>
              </a:rPr>
              <a:t>2011</a:t>
            </a:r>
          </a:p>
        </p:txBody>
      </p:sp>
      <p:sp>
        <p:nvSpPr>
          <p:cNvPr id="9" name="TextBox 8">
            <a:extLst>
              <a:ext uri="{FF2B5EF4-FFF2-40B4-BE49-F238E27FC236}">
                <a16:creationId xmlns:a16="http://schemas.microsoft.com/office/drawing/2014/main" id="{C9FA65A0-F86F-F54F-9CBF-AEDE0114D2BB}"/>
              </a:ext>
            </a:extLst>
          </p:cNvPr>
          <p:cNvSpPr txBox="1"/>
          <p:nvPr/>
        </p:nvSpPr>
        <p:spPr>
          <a:xfrm>
            <a:off x="5783392" y="1426643"/>
            <a:ext cx="732824" cy="276999"/>
          </a:xfrm>
          <a:prstGeom prst="rect">
            <a:avLst/>
          </a:prstGeom>
          <a:noFill/>
        </p:spPr>
        <p:txBody>
          <a:bodyPr wrap="square" rtlCol="0">
            <a:spAutoFit/>
          </a:bodyPr>
          <a:lstStyle/>
          <a:p>
            <a:pPr algn="l"/>
            <a:r>
              <a:rPr lang="en-AU" sz="1200" dirty="0">
                <a:solidFill>
                  <a:schemeClr val="tx2"/>
                </a:solidFill>
              </a:rPr>
              <a:t>2016</a:t>
            </a:r>
          </a:p>
        </p:txBody>
      </p:sp>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3121367" cy="369332"/>
          </a:xfrm>
          <a:prstGeom prst="rect">
            <a:avLst/>
          </a:prstGeom>
          <a:noFill/>
        </p:spPr>
        <p:txBody>
          <a:bodyPr wrap="none" rtlCol="0">
            <a:spAutoFit/>
          </a:bodyPr>
          <a:lstStyle/>
          <a:p>
            <a:pPr algn="l"/>
            <a:r>
              <a:rPr lang="en-AU" sz="1800" dirty="0"/>
              <a:t>Gross income ($2016million)</a:t>
            </a:r>
          </a:p>
        </p:txBody>
      </p:sp>
      <p:sp>
        <p:nvSpPr>
          <p:cNvPr id="11" name="TextBox 10">
            <a:extLst>
              <a:ext uri="{FF2B5EF4-FFF2-40B4-BE49-F238E27FC236}">
                <a16:creationId xmlns:a16="http://schemas.microsoft.com/office/drawing/2014/main" id="{E328568F-43DC-1C4A-808A-11ACA756BF3F}"/>
              </a:ext>
            </a:extLst>
          </p:cNvPr>
          <p:cNvSpPr txBox="1"/>
          <p:nvPr/>
        </p:nvSpPr>
        <p:spPr>
          <a:xfrm>
            <a:off x="3402385" y="2723817"/>
            <a:ext cx="569387" cy="369332"/>
          </a:xfrm>
          <a:prstGeom prst="rect">
            <a:avLst/>
          </a:prstGeom>
          <a:noFill/>
        </p:spPr>
        <p:txBody>
          <a:bodyPr wrap="none" rtlCol="0">
            <a:spAutoFit/>
          </a:bodyPr>
          <a:lstStyle/>
          <a:p>
            <a:pPr algn="l"/>
            <a:r>
              <a:rPr lang="en-AU" sz="1800" dirty="0">
                <a:solidFill>
                  <a:schemeClr val="tx2"/>
                </a:solidFill>
              </a:rPr>
              <a:t>30</a:t>
            </a:r>
            <a:r>
              <a:rPr lang="en-AU" sz="1800" baseline="30000" dirty="0">
                <a:solidFill>
                  <a:schemeClr val="tx2"/>
                </a:solidFill>
              </a:rPr>
              <a:t>th</a:t>
            </a:r>
            <a:endParaRPr lang="en-AU" sz="1800" dirty="0">
              <a:solidFill>
                <a:schemeClr val="tx2"/>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5508104" y="2731644"/>
            <a:ext cx="633507" cy="369332"/>
          </a:xfrm>
          <a:prstGeom prst="rect">
            <a:avLst/>
          </a:prstGeom>
          <a:noFill/>
        </p:spPr>
        <p:txBody>
          <a:bodyPr wrap="none" rtlCol="0">
            <a:spAutoFit/>
          </a:bodyPr>
          <a:lstStyle/>
          <a:p>
            <a:pPr algn="l"/>
            <a:r>
              <a:rPr lang="en-AU" sz="1800" dirty="0">
                <a:solidFill>
                  <a:schemeClr val="tx2"/>
                </a:solidFill>
              </a:rPr>
              <a:t>70</a:t>
            </a:r>
            <a:r>
              <a:rPr lang="en-AU" sz="1800" baseline="30000" dirty="0">
                <a:solidFill>
                  <a:schemeClr val="tx2"/>
                </a:solidFill>
              </a:rPr>
              <a:t>th</a:t>
            </a:r>
            <a:r>
              <a:rPr lang="en-AU" sz="1800" dirty="0">
                <a:solidFill>
                  <a:schemeClr val="tx2"/>
                </a:solidFill>
              </a:rPr>
              <a:t> </a:t>
            </a:r>
          </a:p>
        </p:txBody>
      </p:sp>
    </p:spTree>
    <p:extLst>
      <p:ext uri="{BB962C8B-B14F-4D97-AF65-F5344CB8AC3E}">
        <p14:creationId xmlns:p14="http://schemas.microsoft.com/office/powerpoint/2010/main" val="1841344504"/>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endParaRPr lang="en-AU" dirty="0"/>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 men (lifetime)</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ext uri="{D42A27DB-BD31-4B8C-83A1-F6EECF244321}">
                <p14:modId xmlns:p14="http://schemas.microsoft.com/office/powerpoint/2010/main" val="820446323"/>
              </p:ext>
            </p:extLst>
          </p:nvPr>
        </p:nvGraphicFramePr>
        <p:xfrm>
          <a:off x="647699" y="1179424"/>
          <a:ext cx="8172773" cy="498104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113077DF-2D5D-074F-A0E5-35683861A367}"/>
              </a:ext>
            </a:extLst>
          </p:cNvPr>
          <p:cNvSpPr txBox="1"/>
          <p:nvPr/>
        </p:nvSpPr>
        <p:spPr>
          <a:xfrm>
            <a:off x="5478592" y="1121843"/>
            <a:ext cx="732824" cy="276999"/>
          </a:xfrm>
          <a:prstGeom prst="rect">
            <a:avLst/>
          </a:prstGeom>
          <a:noFill/>
        </p:spPr>
        <p:txBody>
          <a:bodyPr wrap="square" rtlCol="0">
            <a:spAutoFit/>
          </a:bodyPr>
          <a:lstStyle/>
          <a:p>
            <a:pPr algn="l"/>
            <a:r>
              <a:rPr lang="en-AU" sz="1200" dirty="0">
                <a:solidFill>
                  <a:schemeClr val="accent4"/>
                </a:solidFill>
              </a:rPr>
              <a:t>2006</a:t>
            </a:r>
          </a:p>
        </p:txBody>
      </p:sp>
      <p:sp>
        <p:nvSpPr>
          <p:cNvPr id="8" name="TextBox 7">
            <a:extLst>
              <a:ext uri="{FF2B5EF4-FFF2-40B4-BE49-F238E27FC236}">
                <a16:creationId xmlns:a16="http://schemas.microsoft.com/office/drawing/2014/main" id="{E0BB1ED6-9753-5F40-81E6-7CB2C08FAF2C}"/>
              </a:ext>
            </a:extLst>
          </p:cNvPr>
          <p:cNvSpPr txBox="1"/>
          <p:nvPr/>
        </p:nvSpPr>
        <p:spPr>
          <a:xfrm>
            <a:off x="5630992" y="1274243"/>
            <a:ext cx="732824" cy="276999"/>
          </a:xfrm>
          <a:prstGeom prst="rect">
            <a:avLst/>
          </a:prstGeom>
          <a:noFill/>
        </p:spPr>
        <p:txBody>
          <a:bodyPr wrap="square" rtlCol="0">
            <a:spAutoFit/>
          </a:bodyPr>
          <a:lstStyle/>
          <a:p>
            <a:pPr algn="l"/>
            <a:r>
              <a:rPr lang="en-AU" sz="1200" dirty="0">
                <a:solidFill>
                  <a:schemeClr val="accent1"/>
                </a:solidFill>
              </a:rPr>
              <a:t>2011</a:t>
            </a:r>
          </a:p>
        </p:txBody>
      </p:sp>
      <p:sp>
        <p:nvSpPr>
          <p:cNvPr id="9" name="TextBox 8">
            <a:extLst>
              <a:ext uri="{FF2B5EF4-FFF2-40B4-BE49-F238E27FC236}">
                <a16:creationId xmlns:a16="http://schemas.microsoft.com/office/drawing/2014/main" id="{C9FA65A0-F86F-F54F-9CBF-AEDE0114D2BB}"/>
              </a:ext>
            </a:extLst>
          </p:cNvPr>
          <p:cNvSpPr txBox="1"/>
          <p:nvPr/>
        </p:nvSpPr>
        <p:spPr>
          <a:xfrm>
            <a:off x="5783392" y="1426643"/>
            <a:ext cx="732824" cy="276999"/>
          </a:xfrm>
          <a:prstGeom prst="rect">
            <a:avLst/>
          </a:prstGeom>
          <a:noFill/>
        </p:spPr>
        <p:txBody>
          <a:bodyPr wrap="square" rtlCol="0">
            <a:spAutoFit/>
          </a:bodyPr>
          <a:lstStyle/>
          <a:p>
            <a:pPr algn="l"/>
            <a:r>
              <a:rPr lang="en-AU" sz="1200" dirty="0">
                <a:solidFill>
                  <a:schemeClr val="tx2"/>
                </a:solidFill>
              </a:rPr>
              <a:t>2016</a:t>
            </a:r>
          </a:p>
        </p:txBody>
      </p:sp>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2929007" cy="369332"/>
          </a:xfrm>
          <a:prstGeom prst="rect">
            <a:avLst/>
          </a:prstGeom>
          <a:noFill/>
        </p:spPr>
        <p:txBody>
          <a:bodyPr wrap="none" rtlCol="0">
            <a:spAutoFit/>
          </a:bodyPr>
          <a:lstStyle/>
          <a:p>
            <a:pPr algn="l"/>
            <a:r>
              <a:rPr lang="en-AU" sz="1800" dirty="0"/>
              <a:t>Net income ($2016 million)</a:t>
            </a:r>
          </a:p>
        </p:txBody>
      </p:sp>
      <p:sp>
        <p:nvSpPr>
          <p:cNvPr id="11" name="TextBox 10">
            <a:extLst>
              <a:ext uri="{FF2B5EF4-FFF2-40B4-BE49-F238E27FC236}">
                <a16:creationId xmlns:a16="http://schemas.microsoft.com/office/drawing/2014/main" id="{E328568F-43DC-1C4A-808A-11ACA756BF3F}"/>
              </a:ext>
            </a:extLst>
          </p:cNvPr>
          <p:cNvSpPr txBox="1"/>
          <p:nvPr/>
        </p:nvSpPr>
        <p:spPr>
          <a:xfrm>
            <a:off x="3710754" y="2723817"/>
            <a:ext cx="569387" cy="369332"/>
          </a:xfrm>
          <a:prstGeom prst="rect">
            <a:avLst/>
          </a:prstGeom>
          <a:noFill/>
        </p:spPr>
        <p:txBody>
          <a:bodyPr wrap="none" rtlCol="0">
            <a:spAutoFit/>
          </a:bodyPr>
          <a:lstStyle/>
          <a:p>
            <a:pPr algn="l"/>
            <a:r>
              <a:rPr lang="en-AU" sz="1800" dirty="0">
                <a:solidFill>
                  <a:schemeClr val="tx2"/>
                </a:solidFill>
              </a:rPr>
              <a:t>30</a:t>
            </a:r>
            <a:r>
              <a:rPr lang="en-AU" sz="1800" baseline="30000" dirty="0">
                <a:solidFill>
                  <a:schemeClr val="tx2"/>
                </a:solidFill>
              </a:rPr>
              <a:t>th</a:t>
            </a:r>
            <a:endParaRPr lang="en-AU" sz="1800" dirty="0">
              <a:solidFill>
                <a:schemeClr val="tx2"/>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6047062" y="2731644"/>
            <a:ext cx="633507" cy="369332"/>
          </a:xfrm>
          <a:prstGeom prst="rect">
            <a:avLst/>
          </a:prstGeom>
          <a:noFill/>
        </p:spPr>
        <p:txBody>
          <a:bodyPr wrap="none" rtlCol="0">
            <a:spAutoFit/>
          </a:bodyPr>
          <a:lstStyle/>
          <a:p>
            <a:pPr algn="l"/>
            <a:r>
              <a:rPr lang="en-AU" sz="1800" dirty="0">
                <a:solidFill>
                  <a:schemeClr val="tx2"/>
                </a:solidFill>
              </a:rPr>
              <a:t>70</a:t>
            </a:r>
            <a:r>
              <a:rPr lang="en-AU" sz="1800" baseline="30000" dirty="0">
                <a:solidFill>
                  <a:schemeClr val="tx2"/>
                </a:solidFill>
              </a:rPr>
              <a:t>th</a:t>
            </a:r>
            <a:r>
              <a:rPr lang="en-AU" sz="1800" dirty="0">
                <a:solidFill>
                  <a:schemeClr val="tx2"/>
                </a:solidFill>
              </a:rPr>
              <a:t> </a:t>
            </a:r>
          </a:p>
        </p:txBody>
      </p:sp>
    </p:spTree>
    <p:extLst>
      <p:ext uri="{BB962C8B-B14F-4D97-AF65-F5344CB8AC3E}">
        <p14:creationId xmlns:p14="http://schemas.microsoft.com/office/powerpoint/2010/main" val="1656721210"/>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endParaRPr lang="en-AU" dirty="0"/>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 women aged 25-34</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ext uri="{D42A27DB-BD31-4B8C-83A1-F6EECF244321}">
                <p14:modId xmlns:p14="http://schemas.microsoft.com/office/powerpoint/2010/main" val="3630778301"/>
              </p:ext>
            </p:extLst>
          </p:nvPr>
        </p:nvGraphicFramePr>
        <p:xfrm>
          <a:off x="647699" y="1179424"/>
          <a:ext cx="8172773" cy="4981049"/>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2710999" cy="369332"/>
          </a:xfrm>
          <a:prstGeom prst="rect">
            <a:avLst/>
          </a:prstGeom>
          <a:noFill/>
        </p:spPr>
        <p:txBody>
          <a:bodyPr wrap="none" rtlCol="0">
            <a:spAutoFit/>
          </a:bodyPr>
          <a:lstStyle/>
          <a:p>
            <a:pPr algn="l"/>
            <a:r>
              <a:rPr lang="en-AU" sz="1800" dirty="0"/>
              <a:t>Net income ($2016 ‘000)</a:t>
            </a:r>
          </a:p>
        </p:txBody>
      </p:sp>
      <p:sp>
        <p:nvSpPr>
          <p:cNvPr id="11" name="TextBox 10">
            <a:extLst>
              <a:ext uri="{FF2B5EF4-FFF2-40B4-BE49-F238E27FC236}">
                <a16:creationId xmlns:a16="http://schemas.microsoft.com/office/drawing/2014/main" id="{E328568F-43DC-1C4A-808A-11ACA756BF3F}"/>
              </a:ext>
            </a:extLst>
          </p:cNvPr>
          <p:cNvSpPr txBox="1"/>
          <p:nvPr/>
        </p:nvSpPr>
        <p:spPr>
          <a:xfrm>
            <a:off x="3423210" y="2636912"/>
            <a:ext cx="569387" cy="369332"/>
          </a:xfrm>
          <a:prstGeom prst="rect">
            <a:avLst/>
          </a:prstGeom>
          <a:noFill/>
        </p:spPr>
        <p:txBody>
          <a:bodyPr wrap="none" rtlCol="0">
            <a:spAutoFit/>
          </a:bodyPr>
          <a:lstStyle/>
          <a:p>
            <a:pPr algn="l"/>
            <a:r>
              <a:rPr lang="en-AU" sz="1800" dirty="0">
                <a:solidFill>
                  <a:schemeClr val="accent5"/>
                </a:solidFill>
              </a:rPr>
              <a:t>30</a:t>
            </a:r>
            <a:r>
              <a:rPr lang="en-AU" sz="1800" baseline="30000" dirty="0">
                <a:solidFill>
                  <a:schemeClr val="accent5"/>
                </a:solidFill>
              </a:rPr>
              <a:t>th</a:t>
            </a:r>
            <a:endParaRPr lang="en-AU" sz="1800" dirty="0">
              <a:solidFill>
                <a:schemeClr val="accent5"/>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5456274" y="2636912"/>
            <a:ext cx="633507" cy="369332"/>
          </a:xfrm>
          <a:prstGeom prst="rect">
            <a:avLst/>
          </a:prstGeom>
          <a:noFill/>
        </p:spPr>
        <p:txBody>
          <a:bodyPr wrap="none" rtlCol="0">
            <a:spAutoFit/>
          </a:bodyPr>
          <a:lstStyle/>
          <a:p>
            <a:pPr algn="l"/>
            <a:r>
              <a:rPr lang="en-AU" sz="1800" dirty="0">
                <a:solidFill>
                  <a:schemeClr val="accent5"/>
                </a:solidFill>
              </a:rPr>
              <a:t>70</a:t>
            </a:r>
            <a:r>
              <a:rPr lang="en-AU" sz="1800" baseline="30000" dirty="0">
                <a:solidFill>
                  <a:schemeClr val="accent5"/>
                </a:solidFill>
              </a:rPr>
              <a:t>th</a:t>
            </a:r>
            <a:r>
              <a:rPr lang="en-AU" sz="1800" dirty="0">
                <a:solidFill>
                  <a:schemeClr val="accent5"/>
                </a:solidFill>
              </a:rPr>
              <a:t> </a:t>
            </a:r>
          </a:p>
        </p:txBody>
      </p:sp>
    </p:spTree>
    <p:extLst>
      <p:ext uri="{BB962C8B-B14F-4D97-AF65-F5344CB8AC3E}">
        <p14:creationId xmlns:p14="http://schemas.microsoft.com/office/powerpoint/2010/main" val="1607184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7644D-106F-0A45-A946-0A7B421A767F}"/>
              </a:ext>
            </a:extLst>
          </p:cNvPr>
          <p:cNvSpPr>
            <a:spLocks noGrp="1"/>
          </p:cNvSpPr>
          <p:nvPr>
            <p:ph type="title"/>
          </p:nvPr>
        </p:nvSpPr>
        <p:spPr>
          <a:xfrm>
            <a:off x="647700" y="518119"/>
            <a:ext cx="6381750" cy="276999"/>
          </a:xfrm>
        </p:spPr>
        <p:txBody>
          <a:bodyPr/>
          <a:lstStyle/>
          <a:p>
            <a:r>
              <a:rPr lang="en-AU" dirty="0"/>
              <a:t>A similar story for net income</a:t>
            </a:r>
          </a:p>
        </p:txBody>
      </p:sp>
      <p:sp>
        <p:nvSpPr>
          <p:cNvPr id="3" name="Text Placeholder 2">
            <a:extLst>
              <a:ext uri="{FF2B5EF4-FFF2-40B4-BE49-F238E27FC236}">
                <a16:creationId xmlns:a16="http://schemas.microsoft.com/office/drawing/2014/main" id="{0290F734-BF36-284B-838C-DC45347CA813}"/>
              </a:ext>
            </a:extLst>
          </p:cNvPr>
          <p:cNvSpPr>
            <a:spLocks noGrp="1"/>
          </p:cNvSpPr>
          <p:nvPr>
            <p:ph type="body" sz="quarter" idx="10"/>
          </p:nvPr>
        </p:nvSpPr>
        <p:spPr/>
        <p:txBody>
          <a:bodyPr/>
          <a:lstStyle/>
          <a:p>
            <a:r>
              <a:rPr lang="en-AU" dirty="0"/>
              <a:t>Net income, median person aged 25-34, $2016 ‘100k</a:t>
            </a:r>
          </a:p>
        </p:txBody>
      </p:sp>
      <p:sp>
        <p:nvSpPr>
          <p:cNvPr id="4" name="Text Placeholder 3">
            <a:extLst>
              <a:ext uri="{FF2B5EF4-FFF2-40B4-BE49-F238E27FC236}">
                <a16:creationId xmlns:a16="http://schemas.microsoft.com/office/drawing/2014/main" id="{B3B7741F-8C4D-D449-AB58-4CC775DFA356}"/>
              </a:ext>
            </a:extLst>
          </p:cNvPr>
          <p:cNvSpPr>
            <a:spLocks noGrp="1"/>
          </p:cNvSpPr>
          <p:nvPr>
            <p:ph type="body" sz="quarter" idx="11"/>
          </p:nvPr>
        </p:nvSpPr>
        <p:spPr>
          <a:xfrm>
            <a:off x="647699" y="6544780"/>
            <a:ext cx="7681653" cy="307777"/>
          </a:xfrm>
        </p:spPr>
        <p:txBody>
          <a:bodyPr/>
          <a:lstStyle/>
          <a:p>
            <a:endParaRPr lang="en-AU"/>
          </a:p>
        </p:txBody>
      </p:sp>
      <p:graphicFrame>
        <p:nvGraphicFramePr>
          <p:cNvPr id="15" name="Chart Placeholder 14">
            <a:extLst>
              <a:ext uri="{FF2B5EF4-FFF2-40B4-BE49-F238E27FC236}">
                <a16:creationId xmlns:a16="http://schemas.microsoft.com/office/drawing/2014/main" id="{3FA6A017-13EC-DF4E-8E75-D5E7989318E6}"/>
              </a:ext>
            </a:extLst>
          </p:cNvPr>
          <p:cNvGraphicFramePr>
            <a:graphicFrameLocks noGrp="1"/>
          </p:cNvGraphicFramePr>
          <p:nvPr>
            <p:ph type="chart" sz="quarter" idx="12"/>
            <p:extLst>
              <p:ext uri="{D42A27DB-BD31-4B8C-83A1-F6EECF244321}">
                <p14:modId xmlns:p14="http://schemas.microsoft.com/office/powerpoint/2010/main" val="1883913441"/>
              </p:ext>
            </p:extLst>
          </p:nvPr>
        </p:nvGraphicFramePr>
        <p:xfrm>
          <a:off x="557213" y="1169987"/>
          <a:ext cx="8172450" cy="4972127"/>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E98F1190-40E1-0341-BF18-C72BE038E85D}"/>
              </a:ext>
            </a:extLst>
          </p:cNvPr>
          <p:cNvSpPr txBox="1"/>
          <p:nvPr/>
        </p:nvSpPr>
        <p:spPr>
          <a:xfrm>
            <a:off x="2339752" y="6228020"/>
            <a:ext cx="1014060" cy="369332"/>
          </a:xfrm>
          <a:prstGeom prst="rect">
            <a:avLst/>
          </a:prstGeom>
          <a:noFill/>
        </p:spPr>
        <p:txBody>
          <a:bodyPr wrap="none" rtlCol="0">
            <a:spAutoFit/>
          </a:bodyPr>
          <a:lstStyle/>
          <a:p>
            <a:r>
              <a:rPr lang="en-AU" sz="1800" b="1" dirty="0"/>
              <a:t>Women</a:t>
            </a:r>
          </a:p>
        </p:txBody>
      </p:sp>
      <p:sp>
        <p:nvSpPr>
          <p:cNvPr id="11" name="TextBox 10">
            <a:extLst>
              <a:ext uri="{FF2B5EF4-FFF2-40B4-BE49-F238E27FC236}">
                <a16:creationId xmlns:a16="http://schemas.microsoft.com/office/drawing/2014/main" id="{478F02EF-1A03-6A46-B1E7-D47FC6EB6084}"/>
              </a:ext>
            </a:extLst>
          </p:cNvPr>
          <p:cNvSpPr txBox="1"/>
          <p:nvPr/>
        </p:nvSpPr>
        <p:spPr>
          <a:xfrm>
            <a:off x="6373941" y="6228020"/>
            <a:ext cx="646331" cy="369332"/>
          </a:xfrm>
          <a:prstGeom prst="rect">
            <a:avLst/>
          </a:prstGeom>
          <a:noFill/>
        </p:spPr>
        <p:txBody>
          <a:bodyPr wrap="none" rtlCol="0">
            <a:spAutoFit/>
          </a:bodyPr>
          <a:lstStyle/>
          <a:p>
            <a:r>
              <a:rPr lang="en-AU" sz="1800" b="1" dirty="0"/>
              <a:t>Men</a:t>
            </a:r>
          </a:p>
        </p:txBody>
      </p:sp>
      <p:sp>
        <p:nvSpPr>
          <p:cNvPr id="12" name="Left Bracket 11">
            <a:extLst>
              <a:ext uri="{FF2B5EF4-FFF2-40B4-BE49-F238E27FC236}">
                <a16:creationId xmlns:a16="http://schemas.microsoft.com/office/drawing/2014/main" id="{466C979A-0B3B-724D-A34B-569BEEC420E0}"/>
              </a:ext>
            </a:extLst>
          </p:cNvPr>
          <p:cNvSpPr/>
          <p:nvPr/>
        </p:nvSpPr>
        <p:spPr bwMode="auto">
          <a:xfrm rot="16200000">
            <a:off x="6660232" y="4485933"/>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3" name="Left Bracket 12">
            <a:extLst>
              <a:ext uri="{FF2B5EF4-FFF2-40B4-BE49-F238E27FC236}">
                <a16:creationId xmlns:a16="http://schemas.microsoft.com/office/drawing/2014/main" id="{39A6EAEE-54FC-7B45-857A-18DB871BB81F}"/>
              </a:ext>
            </a:extLst>
          </p:cNvPr>
          <p:cNvSpPr/>
          <p:nvPr/>
        </p:nvSpPr>
        <p:spPr bwMode="auto">
          <a:xfrm rot="16200000">
            <a:off x="2853445" y="4479755"/>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4" name="TextBox 13">
            <a:extLst>
              <a:ext uri="{FF2B5EF4-FFF2-40B4-BE49-F238E27FC236}">
                <a16:creationId xmlns:a16="http://schemas.microsoft.com/office/drawing/2014/main" id="{6C6E91BA-ACD3-6A4B-950B-907652A5CE54}"/>
              </a:ext>
            </a:extLst>
          </p:cNvPr>
          <p:cNvSpPr txBox="1"/>
          <p:nvPr/>
        </p:nvSpPr>
        <p:spPr>
          <a:xfrm>
            <a:off x="971600" y="1412776"/>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16" name="TextBox 15">
            <a:extLst>
              <a:ext uri="{FF2B5EF4-FFF2-40B4-BE49-F238E27FC236}">
                <a16:creationId xmlns:a16="http://schemas.microsoft.com/office/drawing/2014/main" id="{7A9177AB-6238-E04D-9834-E096FF6EC95D}"/>
              </a:ext>
            </a:extLst>
          </p:cNvPr>
          <p:cNvSpPr txBox="1"/>
          <p:nvPr/>
        </p:nvSpPr>
        <p:spPr>
          <a:xfrm>
            <a:off x="1533987" y="1412776"/>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1" name="TextBox 20">
            <a:extLst>
              <a:ext uri="{FF2B5EF4-FFF2-40B4-BE49-F238E27FC236}">
                <a16:creationId xmlns:a16="http://schemas.microsoft.com/office/drawing/2014/main" id="{39DFC313-8E21-DA4F-B7E7-DCC241C8BEC7}"/>
              </a:ext>
            </a:extLst>
          </p:cNvPr>
          <p:cNvSpPr txBox="1"/>
          <p:nvPr/>
        </p:nvSpPr>
        <p:spPr>
          <a:xfrm>
            <a:off x="2083614" y="1412776"/>
            <a:ext cx="697627" cy="369332"/>
          </a:xfrm>
          <a:prstGeom prst="rect">
            <a:avLst/>
          </a:prstGeom>
          <a:noFill/>
        </p:spPr>
        <p:txBody>
          <a:bodyPr wrap="none" rtlCol="0">
            <a:spAutoFit/>
          </a:bodyPr>
          <a:lstStyle/>
          <a:p>
            <a:pPr algn="l"/>
            <a:r>
              <a:rPr lang="en-AU" sz="1800" b="1" dirty="0">
                <a:solidFill>
                  <a:schemeClr val="tx2"/>
                </a:solidFill>
              </a:rPr>
              <a:t>2016</a:t>
            </a:r>
          </a:p>
        </p:txBody>
      </p:sp>
      <p:sp>
        <p:nvSpPr>
          <p:cNvPr id="17" name="TextBox 16">
            <a:extLst>
              <a:ext uri="{FF2B5EF4-FFF2-40B4-BE49-F238E27FC236}">
                <a16:creationId xmlns:a16="http://schemas.microsoft.com/office/drawing/2014/main" id="{9BA4F5A0-FD78-9F41-A6CD-97180E5448A5}"/>
              </a:ext>
            </a:extLst>
          </p:cNvPr>
          <p:cNvSpPr txBox="1"/>
          <p:nvPr/>
        </p:nvSpPr>
        <p:spPr>
          <a:xfrm>
            <a:off x="1979148" y="3389094"/>
            <a:ext cx="845103" cy="369332"/>
          </a:xfrm>
          <a:prstGeom prst="rect">
            <a:avLst/>
          </a:prstGeom>
          <a:noFill/>
        </p:spPr>
        <p:txBody>
          <a:bodyPr wrap="none" rtlCol="0">
            <a:spAutoFit/>
          </a:bodyPr>
          <a:lstStyle/>
          <a:p>
            <a:pPr algn="l"/>
            <a:r>
              <a:rPr lang="en-AU" sz="1800" dirty="0"/>
              <a:t>+3.5%</a:t>
            </a:r>
          </a:p>
        </p:txBody>
      </p:sp>
      <p:cxnSp>
        <p:nvCxnSpPr>
          <p:cNvPr id="18" name="Curved Connector 17">
            <a:extLst>
              <a:ext uri="{FF2B5EF4-FFF2-40B4-BE49-F238E27FC236}">
                <a16:creationId xmlns:a16="http://schemas.microsoft.com/office/drawing/2014/main" id="{443F57E3-191D-5A4C-8D08-429D3A2E504E}"/>
              </a:ext>
            </a:extLst>
          </p:cNvPr>
          <p:cNvCxnSpPr>
            <a:cxnSpLocks/>
          </p:cNvCxnSpPr>
          <p:nvPr/>
        </p:nvCxnSpPr>
        <p:spPr bwMode="auto">
          <a:xfrm>
            <a:off x="1979148" y="3789040"/>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19" name="TextBox 18">
            <a:extLst>
              <a:ext uri="{FF2B5EF4-FFF2-40B4-BE49-F238E27FC236}">
                <a16:creationId xmlns:a16="http://schemas.microsoft.com/office/drawing/2014/main" id="{9E1614B8-5B77-D449-B2D3-8DC87F9F16D0}"/>
              </a:ext>
            </a:extLst>
          </p:cNvPr>
          <p:cNvSpPr txBox="1"/>
          <p:nvPr/>
        </p:nvSpPr>
        <p:spPr>
          <a:xfrm>
            <a:off x="5786883" y="2741022"/>
            <a:ext cx="659155" cy="369332"/>
          </a:xfrm>
          <a:prstGeom prst="rect">
            <a:avLst/>
          </a:prstGeom>
          <a:noFill/>
        </p:spPr>
        <p:txBody>
          <a:bodyPr wrap="none" rtlCol="0">
            <a:spAutoFit/>
          </a:bodyPr>
          <a:lstStyle/>
          <a:p>
            <a:pPr algn="l"/>
            <a:r>
              <a:rPr lang="en-AU" sz="1800" dirty="0"/>
              <a:t>- 3%</a:t>
            </a:r>
          </a:p>
        </p:txBody>
      </p:sp>
      <p:cxnSp>
        <p:nvCxnSpPr>
          <p:cNvPr id="20" name="Curved Connector 19">
            <a:extLst>
              <a:ext uri="{FF2B5EF4-FFF2-40B4-BE49-F238E27FC236}">
                <a16:creationId xmlns:a16="http://schemas.microsoft.com/office/drawing/2014/main" id="{566219CA-D6FC-D248-B3C7-D6D7EDF3DD5C}"/>
              </a:ext>
            </a:extLst>
          </p:cNvPr>
          <p:cNvCxnSpPr>
            <a:cxnSpLocks/>
          </p:cNvCxnSpPr>
          <p:nvPr/>
        </p:nvCxnSpPr>
        <p:spPr bwMode="auto">
          <a:xfrm>
            <a:off x="5786883" y="3140968"/>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22" name="TextBox 21">
            <a:extLst>
              <a:ext uri="{FF2B5EF4-FFF2-40B4-BE49-F238E27FC236}">
                <a16:creationId xmlns:a16="http://schemas.microsoft.com/office/drawing/2014/main" id="{CE2A3A13-DDED-2248-97A6-7382482BCB47}"/>
              </a:ext>
            </a:extLst>
          </p:cNvPr>
          <p:cNvSpPr txBox="1"/>
          <p:nvPr/>
        </p:nvSpPr>
        <p:spPr>
          <a:xfrm>
            <a:off x="7700023" y="1988840"/>
            <a:ext cx="659155" cy="369332"/>
          </a:xfrm>
          <a:prstGeom prst="rect">
            <a:avLst/>
          </a:prstGeom>
          <a:noFill/>
        </p:spPr>
        <p:txBody>
          <a:bodyPr wrap="none" rtlCol="0">
            <a:spAutoFit/>
          </a:bodyPr>
          <a:lstStyle/>
          <a:p>
            <a:pPr algn="l"/>
            <a:r>
              <a:rPr lang="en-AU" sz="1800" dirty="0"/>
              <a:t>- 6%</a:t>
            </a:r>
          </a:p>
        </p:txBody>
      </p:sp>
      <p:cxnSp>
        <p:nvCxnSpPr>
          <p:cNvPr id="23" name="Curved Connector 22">
            <a:extLst>
              <a:ext uri="{FF2B5EF4-FFF2-40B4-BE49-F238E27FC236}">
                <a16:creationId xmlns:a16="http://schemas.microsoft.com/office/drawing/2014/main" id="{AA5B699C-0639-A949-B854-1D731E8C1542}"/>
              </a:ext>
            </a:extLst>
          </p:cNvPr>
          <p:cNvCxnSpPr>
            <a:cxnSpLocks/>
          </p:cNvCxnSpPr>
          <p:nvPr/>
        </p:nvCxnSpPr>
        <p:spPr bwMode="auto">
          <a:xfrm>
            <a:off x="7700023" y="2388786"/>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24" name="TextBox 23">
            <a:extLst>
              <a:ext uri="{FF2B5EF4-FFF2-40B4-BE49-F238E27FC236}">
                <a16:creationId xmlns:a16="http://schemas.microsoft.com/office/drawing/2014/main" id="{E07B80D7-7CEE-C34B-B451-652023EC92E7}"/>
              </a:ext>
            </a:extLst>
          </p:cNvPr>
          <p:cNvSpPr txBox="1"/>
          <p:nvPr/>
        </p:nvSpPr>
        <p:spPr>
          <a:xfrm>
            <a:off x="3707904" y="2555612"/>
            <a:ext cx="652743" cy="369332"/>
          </a:xfrm>
          <a:prstGeom prst="rect">
            <a:avLst/>
          </a:prstGeom>
          <a:noFill/>
        </p:spPr>
        <p:txBody>
          <a:bodyPr wrap="none" rtlCol="0">
            <a:spAutoFit/>
          </a:bodyPr>
          <a:lstStyle/>
          <a:p>
            <a:pPr algn="l"/>
            <a:r>
              <a:rPr lang="en-AU" sz="1800" dirty="0"/>
              <a:t>+1%</a:t>
            </a:r>
          </a:p>
        </p:txBody>
      </p:sp>
      <p:cxnSp>
        <p:nvCxnSpPr>
          <p:cNvPr id="25" name="Curved Connector 24">
            <a:extLst>
              <a:ext uri="{FF2B5EF4-FFF2-40B4-BE49-F238E27FC236}">
                <a16:creationId xmlns:a16="http://schemas.microsoft.com/office/drawing/2014/main" id="{FE235358-FE19-744D-B6E6-DD377A65BF2A}"/>
              </a:ext>
            </a:extLst>
          </p:cNvPr>
          <p:cNvCxnSpPr>
            <a:cxnSpLocks/>
          </p:cNvCxnSpPr>
          <p:nvPr/>
        </p:nvCxnSpPr>
        <p:spPr bwMode="auto">
          <a:xfrm>
            <a:off x="3707904" y="2955558"/>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2035937780"/>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r>
              <a:rPr lang="en-AU" dirty="0"/>
              <a:t> </a:t>
            </a:r>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 men aged 25-34</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ext uri="{D42A27DB-BD31-4B8C-83A1-F6EECF244321}">
                <p14:modId xmlns:p14="http://schemas.microsoft.com/office/powerpoint/2010/main" val="3755291390"/>
              </p:ext>
            </p:extLst>
          </p:nvPr>
        </p:nvGraphicFramePr>
        <p:xfrm>
          <a:off x="647699" y="1179424"/>
          <a:ext cx="8172773" cy="4981049"/>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2710999" cy="369332"/>
          </a:xfrm>
          <a:prstGeom prst="rect">
            <a:avLst/>
          </a:prstGeom>
          <a:noFill/>
        </p:spPr>
        <p:txBody>
          <a:bodyPr wrap="none" rtlCol="0">
            <a:spAutoFit/>
          </a:bodyPr>
          <a:lstStyle/>
          <a:p>
            <a:pPr algn="l"/>
            <a:r>
              <a:rPr lang="en-AU" sz="1800" dirty="0"/>
              <a:t>Net income ($2016 ‘000)</a:t>
            </a:r>
          </a:p>
        </p:txBody>
      </p:sp>
      <p:sp>
        <p:nvSpPr>
          <p:cNvPr id="11" name="TextBox 10">
            <a:extLst>
              <a:ext uri="{FF2B5EF4-FFF2-40B4-BE49-F238E27FC236}">
                <a16:creationId xmlns:a16="http://schemas.microsoft.com/office/drawing/2014/main" id="{E328568F-43DC-1C4A-808A-11ACA756BF3F}"/>
              </a:ext>
            </a:extLst>
          </p:cNvPr>
          <p:cNvSpPr txBox="1"/>
          <p:nvPr/>
        </p:nvSpPr>
        <p:spPr>
          <a:xfrm>
            <a:off x="3423210" y="2636912"/>
            <a:ext cx="569387" cy="369332"/>
          </a:xfrm>
          <a:prstGeom prst="rect">
            <a:avLst/>
          </a:prstGeom>
          <a:noFill/>
        </p:spPr>
        <p:txBody>
          <a:bodyPr wrap="none" rtlCol="0">
            <a:spAutoFit/>
          </a:bodyPr>
          <a:lstStyle/>
          <a:p>
            <a:pPr algn="l"/>
            <a:r>
              <a:rPr lang="en-AU" sz="1800" dirty="0">
                <a:solidFill>
                  <a:schemeClr val="accent5"/>
                </a:solidFill>
              </a:rPr>
              <a:t>30</a:t>
            </a:r>
            <a:r>
              <a:rPr lang="en-AU" sz="1800" baseline="30000" dirty="0">
                <a:solidFill>
                  <a:schemeClr val="accent5"/>
                </a:solidFill>
              </a:rPr>
              <a:t>th</a:t>
            </a:r>
            <a:endParaRPr lang="en-AU" sz="1800" dirty="0">
              <a:solidFill>
                <a:schemeClr val="accent5"/>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5882709" y="2636912"/>
            <a:ext cx="633507" cy="369332"/>
          </a:xfrm>
          <a:prstGeom prst="rect">
            <a:avLst/>
          </a:prstGeom>
          <a:noFill/>
        </p:spPr>
        <p:txBody>
          <a:bodyPr wrap="none" rtlCol="0">
            <a:spAutoFit/>
          </a:bodyPr>
          <a:lstStyle/>
          <a:p>
            <a:pPr algn="l"/>
            <a:r>
              <a:rPr lang="en-AU" sz="1800" dirty="0">
                <a:solidFill>
                  <a:schemeClr val="accent5"/>
                </a:solidFill>
              </a:rPr>
              <a:t>70</a:t>
            </a:r>
            <a:r>
              <a:rPr lang="en-AU" sz="1800" baseline="30000" dirty="0">
                <a:solidFill>
                  <a:schemeClr val="accent5"/>
                </a:solidFill>
              </a:rPr>
              <a:t>th</a:t>
            </a:r>
            <a:r>
              <a:rPr lang="en-AU" sz="1800" dirty="0">
                <a:solidFill>
                  <a:schemeClr val="accent5"/>
                </a:solidFill>
              </a:rPr>
              <a:t> </a:t>
            </a:r>
          </a:p>
        </p:txBody>
      </p:sp>
    </p:spTree>
    <p:extLst>
      <p:ext uri="{BB962C8B-B14F-4D97-AF65-F5344CB8AC3E}">
        <p14:creationId xmlns:p14="http://schemas.microsoft.com/office/powerpoint/2010/main" val="1544929289"/>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endParaRPr lang="en-AU" dirty="0"/>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 aged 25-34, 2016</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ext uri="{D42A27DB-BD31-4B8C-83A1-F6EECF244321}">
                <p14:modId xmlns:p14="http://schemas.microsoft.com/office/powerpoint/2010/main" val="2790077136"/>
              </p:ext>
            </p:extLst>
          </p:nvPr>
        </p:nvGraphicFramePr>
        <p:xfrm>
          <a:off x="647700" y="1415015"/>
          <a:ext cx="4716388" cy="4745458"/>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2710999" cy="369332"/>
          </a:xfrm>
          <a:prstGeom prst="rect">
            <a:avLst/>
          </a:prstGeom>
          <a:noFill/>
        </p:spPr>
        <p:txBody>
          <a:bodyPr wrap="none" rtlCol="0">
            <a:spAutoFit/>
          </a:bodyPr>
          <a:lstStyle/>
          <a:p>
            <a:pPr algn="l"/>
            <a:r>
              <a:rPr lang="en-AU" sz="1800" dirty="0"/>
              <a:t>Net income ($2016 ‘000)</a:t>
            </a:r>
          </a:p>
        </p:txBody>
      </p:sp>
      <p:sp>
        <p:nvSpPr>
          <p:cNvPr id="11" name="TextBox 10">
            <a:extLst>
              <a:ext uri="{FF2B5EF4-FFF2-40B4-BE49-F238E27FC236}">
                <a16:creationId xmlns:a16="http://schemas.microsoft.com/office/drawing/2014/main" id="{E328568F-43DC-1C4A-808A-11ACA756BF3F}"/>
              </a:ext>
            </a:extLst>
          </p:cNvPr>
          <p:cNvSpPr txBox="1"/>
          <p:nvPr/>
        </p:nvSpPr>
        <p:spPr>
          <a:xfrm>
            <a:off x="2051720" y="2636912"/>
            <a:ext cx="569387" cy="369332"/>
          </a:xfrm>
          <a:prstGeom prst="rect">
            <a:avLst/>
          </a:prstGeom>
          <a:noFill/>
        </p:spPr>
        <p:txBody>
          <a:bodyPr wrap="none" rtlCol="0">
            <a:spAutoFit/>
          </a:bodyPr>
          <a:lstStyle/>
          <a:p>
            <a:pPr algn="l"/>
            <a:r>
              <a:rPr lang="en-AU" sz="1800" dirty="0">
                <a:solidFill>
                  <a:schemeClr val="accent5"/>
                </a:solidFill>
              </a:rPr>
              <a:t>30</a:t>
            </a:r>
            <a:r>
              <a:rPr lang="en-AU" sz="1800" baseline="30000" dirty="0">
                <a:solidFill>
                  <a:schemeClr val="accent5"/>
                </a:solidFill>
              </a:rPr>
              <a:t>th</a:t>
            </a:r>
            <a:endParaRPr lang="en-AU" sz="1800" dirty="0">
              <a:solidFill>
                <a:schemeClr val="accent5"/>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3578453" y="2699628"/>
            <a:ext cx="633507" cy="369332"/>
          </a:xfrm>
          <a:prstGeom prst="rect">
            <a:avLst/>
          </a:prstGeom>
          <a:noFill/>
        </p:spPr>
        <p:txBody>
          <a:bodyPr wrap="none" rtlCol="0">
            <a:spAutoFit/>
          </a:bodyPr>
          <a:lstStyle/>
          <a:p>
            <a:pPr algn="l"/>
            <a:r>
              <a:rPr lang="en-AU" sz="1800" dirty="0">
                <a:solidFill>
                  <a:schemeClr val="accent5"/>
                </a:solidFill>
              </a:rPr>
              <a:t>70</a:t>
            </a:r>
            <a:r>
              <a:rPr lang="en-AU" sz="1800" baseline="30000" dirty="0">
                <a:solidFill>
                  <a:schemeClr val="accent5"/>
                </a:solidFill>
              </a:rPr>
              <a:t>th</a:t>
            </a:r>
            <a:r>
              <a:rPr lang="en-AU" sz="1800" dirty="0">
                <a:solidFill>
                  <a:schemeClr val="accent5"/>
                </a:solidFill>
              </a:rPr>
              <a:t> </a:t>
            </a:r>
          </a:p>
        </p:txBody>
      </p:sp>
      <p:graphicFrame>
        <p:nvGraphicFramePr>
          <p:cNvPr id="9" name="Chart 8">
            <a:extLst>
              <a:ext uri="{FF2B5EF4-FFF2-40B4-BE49-F238E27FC236}">
                <a16:creationId xmlns:a16="http://schemas.microsoft.com/office/drawing/2014/main" id="{F17C1283-6622-2E49-A6CA-94C5FEB4F3FC}"/>
              </a:ext>
            </a:extLst>
          </p:cNvPr>
          <p:cNvGraphicFramePr/>
          <p:nvPr>
            <p:extLst>
              <p:ext uri="{D42A27DB-BD31-4B8C-83A1-F6EECF244321}">
                <p14:modId xmlns:p14="http://schemas.microsoft.com/office/powerpoint/2010/main" val="4160248970"/>
              </p:ext>
            </p:extLst>
          </p:nvPr>
        </p:nvGraphicFramePr>
        <p:xfrm>
          <a:off x="4488525" y="1412776"/>
          <a:ext cx="4608512" cy="4745458"/>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B175AE5B-FCBB-754E-9F7B-F1BC508E3CFC}"/>
              </a:ext>
            </a:extLst>
          </p:cNvPr>
          <p:cNvSpPr txBox="1"/>
          <p:nvPr/>
        </p:nvSpPr>
        <p:spPr>
          <a:xfrm>
            <a:off x="3005894" y="1130660"/>
            <a:ext cx="975588" cy="369332"/>
          </a:xfrm>
          <a:prstGeom prst="rect">
            <a:avLst/>
          </a:prstGeom>
          <a:noFill/>
        </p:spPr>
        <p:txBody>
          <a:bodyPr wrap="none" rtlCol="0">
            <a:spAutoFit/>
          </a:bodyPr>
          <a:lstStyle/>
          <a:p>
            <a:pPr algn="l"/>
            <a:r>
              <a:rPr lang="en-AU" sz="1800" dirty="0"/>
              <a:t>Women</a:t>
            </a:r>
          </a:p>
        </p:txBody>
      </p:sp>
      <p:sp>
        <p:nvSpPr>
          <p:cNvPr id="13" name="TextBox 12">
            <a:extLst>
              <a:ext uri="{FF2B5EF4-FFF2-40B4-BE49-F238E27FC236}">
                <a16:creationId xmlns:a16="http://schemas.microsoft.com/office/drawing/2014/main" id="{66C8B043-CCB0-8A4D-ACEF-F53B0E60C050}"/>
              </a:ext>
            </a:extLst>
          </p:cNvPr>
          <p:cNvSpPr txBox="1"/>
          <p:nvPr/>
        </p:nvSpPr>
        <p:spPr>
          <a:xfrm>
            <a:off x="6602789" y="1130660"/>
            <a:ext cx="633507" cy="369332"/>
          </a:xfrm>
          <a:prstGeom prst="rect">
            <a:avLst/>
          </a:prstGeom>
          <a:noFill/>
        </p:spPr>
        <p:txBody>
          <a:bodyPr wrap="none" rtlCol="0">
            <a:spAutoFit/>
          </a:bodyPr>
          <a:lstStyle/>
          <a:p>
            <a:pPr algn="l"/>
            <a:r>
              <a:rPr lang="en-AU" sz="1800" dirty="0"/>
              <a:t>Men</a:t>
            </a:r>
          </a:p>
        </p:txBody>
      </p:sp>
    </p:spTree>
    <p:extLst>
      <p:ext uri="{BB962C8B-B14F-4D97-AF65-F5344CB8AC3E}">
        <p14:creationId xmlns:p14="http://schemas.microsoft.com/office/powerpoint/2010/main" val="197155282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r>
              <a:rPr lang="en-AU" dirty="0"/>
              <a:t> </a:t>
            </a:r>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 men</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ext uri="{D42A27DB-BD31-4B8C-83A1-F6EECF244321}">
                <p14:modId xmlns:p14="http://schemas.microsoft.com/office/powerpoint/2010/main" val="1486061734"/>
              </p:ext>
            </p:extLst>
          </p:nvPr>
        </p:nvGraphicFramePr>
        <p:xfrm>
          <a:off x="647699" y="1179424"/>
          <a:ext cx="8172773" cy="4981049"/>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3724096" cy="369332"/>
          </a:xfrm>
          <a:prstGeom prst="rect">
            <a:avLst/>
          </a:prstGeom>
          <a:noFill/>
        </p:spPr>
        <p:txBody>
          <a:bodyPr wrap="none" rtlCol="0">
            <a:spAutoFit/>
          </a:bodyPr>
          <a:lstStyle/>
          <a:p>
            <a:pPr algn="l"/>
            <a:r>
              <a:rPr lang="en-AU" sz="1800" dirty="0"/>
              <a:t>Net lifetime income ($2016 million)</a:t>
            </a:r>
          </a:p>
        </p:txBody>
      </p:sp>
      <p:sp>
        <p:nvSpPr>
          <p:cNvPr id="11" name="TextBox 10">
            <a:extLst>
              <a:ext uri="{FF2B5EF4-FFF2-40B4-BE49-F238E27FC236}">
                <a16:creationId xmlns:a16="http://schemas.microsoft.com/office/drawing/2014/main" id="{E328568F-43DC-1C4A-808A-11ACA756BF3F}"/>
              </a:ext>
            </a:extLst>
          </p:cNvPr>
          <p:cNvSpPr txBox="1"/>
          <p:nvPr/>
        </p:nvSpPr>
        <p:spPr>
          <a:xfrm>
            <a:off x="3423210" y="2636912"/>
            <a:ext cx="569387" cy="369332"/>
          </a:xfrm>
          <a:prstGeom prst="rect">
            <a:avLst/>
          </a:prstGeom>
          <a:noFill/>
        </p:spPr>
        <p:txBody>
          <a:bodyPr wrap="none" rtlCol="0">
            <a:spAutoFit/>
          </a:bodyPr>
          <a:lstStyle/>
          <a:p>
            <a:pPr algn="l"/>
            <a:r>
              <a:rPr lang="en-AU" sz="1800" dirty="0">
                <a:solidFill>
                  <a:schemeClr val="accent5"/>
                </a:solidFill>
              </a:rPr>
              <a:t>30</a:t>
            </a:r>
            <a:r>
              <a:rPr lang="en-AU" sz="1800" baseline="30000" dirty="0">
                <a:solidFill>
                  <a:schemeClr val="accent5"/>
                </a:solidFill>
              </a:rPr>
              <a:t>th</a:t>
            </a:r>
            <a:endParaRPr lang="en-AU" sz="1800" dirty="0">
              <a:solidFill>
                <a:schemeClr val="accent5"/>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6175853" y="2636912"/>
            <a:ext cx="633507" cy="369332"/>
          </a:xfrm>
          <a:prstGeom prst="rect">
            <a:avLst/>
          </a:prstGeom>
          <a:noFill/>
        </p:spPr>
        <p:txBody>
          <a:bodyPr wrap="none" rtlCol="0">
            <a:spAutoFit/>
          </a:bodyPr>
          <a:lstStyle/>
          <a:p>
            <a:pPr algn="l"/>
            <a:r>
              <a:rPr lang="en-AU" sz="1800" dirty="0">
                <a:solidFill>
                  <a:schemeClr val="accent5"/>
                </a:solidFill>
              </a:rPr>
              <a:t>70</a:t>
            </a:r>
            <a:r>
              <a:rPr lang="en-AU" sz="1800" baseline="30000" dirty="0">
                <a:solidFill>
                  <a:schemeClr val="accent5"/>
                </a:solidFill>
              </a:rPr>
              <a:t>th</a:t>
            </a:r>
            <a:r>
              <a:rPr lang="en-AU" sz="1800" dirty="0">
                <a:solidFill>
                  <a:schemeClr val="accent5"/>
                </a:solidFill>
              </a:rPr>
              <a:t> </a:t>
            </a:r>
          </a:p>
        </p:txBody>
      </p:sp>
    </p:spTree>
    <p:extLst>
      <p:ext uri="{BB962C8B-B14F-4D97-AF65-F5344CB8AC3E}">
        <p14:creationId xmlns:p14="http://schemas.microsoft.com/office/powerpoint/2010/main" val="1273648919"/>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r>
              <a:rPr lang="en-AU" dirty="0"/>
              <a:t> </a:t>
            </a:r>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 women</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nvPr>
        </p:nvGraphicFramePr>
        <p:xfrm>
          <a:off x="647699" y="1179424"/>
          <a:ext cx="8172773" cy="4981049"/>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3724096" cy="369332"/>
          </a:xfrm>
          <a:prstGeom prst="rect">
            <a:avLst/>
          </a:prstGeom>
          <a:noFill/>
        </p:spPr>
        <p:txBody>
          <a:bodyPr wrap="none" rtlCol="0">
            <a:spAutoFit/>
          </a:bodyPr>
          <a:lstStyle/>
          <a:p>
            <a:pPr algn="l"/>
            <a:r>
              <a:rPr lang="en-AU" sz="1800" dirty="0"/>
              <a:t>Net lifetime income ($2016 million)</a:t>
            </a:r>
          </a:p>
        </p:txBody>
      </p:sp>
      <p:sp>
        <p:nvSpPr>
          <p:cNvPr id="11" name="TextBox 10">
            <a:extLst>
              <a:ext uri="{FF2B5EF4-FFF2-40B4-BE49-F238E27FC236}">
                <a16:creationId xmlns:a16="http://schemas.microsoft.com/office/drawing/2014/main" id="{E328568F-43DC-1C4A-808A-11ACA756BF3F}"/>
              </a:ext>
            </a:extLst>
          </p:cNvPr>
          <p:cNvSpPr txBox="1"/>
          <p:nvPr/>
        </p:nvSpPr>
        <p:spPr>
          <a:xfrm>
            <a:off x="3423210" y="2636912"/>
            <a:ext cx="569387" cy="369332"/>
          </a:xfrm>
          <a:prstGeom prst="rect">
            <a:avLst/>
          </a:prstGeom>
          <a:noFill/>
        </p:spPr>
        <p:txBody>
          <a:bodyPr wrap="none" rtlCol="0">
            <a:spAutoFit/>
          </a:bodyPr>
          <a:lstStyle/>
          <a:p>
            <a:pPr algn="l"/>
            <a:r>
              <a:rPr lang="en-AU" sz="1800" dirty="0">
                <a:solidFill>
                  <a:schemeClr val="accent5"/>
                </a:solidFill>
              </a:rPr>
              <a:t>30</a:t>
            </a:r>
            <a:r>
              <a:rPr lang="en-AU" sz="1800" baseline="30000" dirty="0">
                <a:solidFill>
                  <a:schemeClr val="accent5"/>
                </a:solidFill>
              </a:rPr>
              <a:t>th</a:t>
            </a:r>
            <a:endParaRPr lang="en-AU" sz="1800" dirty="0">
              <a:solidFill>
                <a:schemeClr val="accent5"/>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6175853" y="2636912"/>
            <a:ext cx="633507" cy="369332"/>
          </a:xfrm>
          <a:prstGeom prst="rect">
            <a:avLst/>
          </a:prstGeom>
          <a:noFill/>
        </p:spPr>
        <p:txBody>
          <a:bodyPr wrap="none" rtlCol="0">
            <a:spAutoFit/>
          </a:bodyPr>
          <a:lstStyle/>
          <a:p>
            <a:pPr algn="l"/>
            <a:r>
              <a:rPr lang="en-AU" sz="1800" dirty="0">
                <a:solidFill>
                  <a:schemeClr val="accent5"/>
                </a:solidFill>
              </a:rPr>
              <a:t>70</a:t>
            </a:r>
            <a:r>
              <a:rPr lang="en-AU" sz="1800" baseline="30000" dirty="0">
                <a:solidFill>
                  <a:schemeClr val="accent5"/>
                </a:solidFill>
              </a:rPr>
              <a:t>th</a:t>
            </a:r>
            <a:r>
              <a:rPr lang="en-AU" sz="1800" dirty="0">
                <a:solidFill>
                  <a:schemeClr val="accent5"/>
                </a:solidFill>
              </a:rPr>
              <a:t> </a:t>
            </a:r>
          </a:p>
        </p:txBody>
      </p:sp>
    </p:spTree>
    <p:extLst>
      <p:ext uri="{BB962C8B-B14F-4D97-AF65-F5344CB8AC3E}">
        <p14:creationId xmlns:p14="http://schemas.microsoft.com/office/powerpoint/2010/main" val="3231399800"/>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2BD9BE01-D444-8440-9642-23865A99D68C}"/>
              </a:ext>
            </a:extLst>
          </p:cNvPr>
          <p:cNvGraphicFramePr/>
          <p:nvPr>
            <p:extLst>
              <p:ext uri="{D42A27DB-BD31-4B8C-83A1-F6EECF244321}">
                <p14:modId xmlns:p14="http://schemas.microsoft.com/office/powerpoint/2010/main" val="1246259600"/>
              </p:ext>
            </p:extLst>
          </p:nvPr>
        </p:nvGraphicFramePr>
        <p:xfrm>
          <a:off x="4638156" y="1386468"/>
          <a:ext cx="4321880" cy="4774005"/>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id="{A4DA8E2D-4D5B-D44B-B181-5661A21C4948}"/>
              </a:ext>
            </a:extLst>
          </p:cNvPr>
          <p:cNvSpPr>
            <a:spLocks noGrp="1"/>
          </p:cNvSpPr>
          <p:nvPr>
            <p:ph type="title"/>
          </p:nvPr>
        </p:nvSpPr>
        <p:spPr/>
        <p:txBody>
          <a:bodyPr/>
          <a:lstStyle/>
          <a:p>
            <a:r>
              <a:rPr lang="en-AU" dirty="0"/>
              <a:t> </a:t>
            </a:r>
          </a:p>
        </p:txBody>
      </p:sp>
      <p:sp>
        <p:nvSpPr>
          <p:cNvPr id="3" name="Text Placeholder 2">
            <a:extLst>
              <a:ext uri="{FF2B5EF4-FFF2-40B4-BE49-F238E27FC236}">
                <a16:creationId xmlns:a16="http://schemas.microsoft.com/office/drawing/2014/main" id="{00655FC3-58B4-1D43-9BEA-A074F805D87F}"/>
              </a:ext>
            </a:extLst>
          </p:cNvPr>
          <p:cNvSpPr>
            <a:spLocks noGrp="1"/>
          </p:cNvSpPr>
          <p:nvPr>
            <p:ph type="body" sz="quarter" idx="10"/>
          </p:nvPr>
        </p:nvSpPr>
        <p:spPr/>
        <p:txBody>
          <a:bodyPr/>
          <a:lstStyle/>
          <a:p>
            <a:r>
              <a:rPr lang="en-AU" dirty="0"/>
              <a:t>30</a:t>
            </a:r>
            <a:r>
              <a:rPr lang="en-AU" baseline="30000" dirty="0"/>
              <a:t>th</a:t>
            </a:r>
            <a:r>
              <a:rPr lang="en-AU" dirty="0"/>
              <a:t>-70</a:t>
            </a:r>
            <a:r>
              <a:rPr lang="en-AU" baseline="30000" dirty="0"/>
              <a:t>th</a:t>
            </a:r>
            <a:r>
              <a:rPr lang="en-AU" dirty="0"/>
              <a:t> percentile</a:t>
            </a:r>
          </a:p>
        </p:txBody>
      </p:sp>
      <p:sp>
        <p:nvSpPr>
          <p:cNvPr id="4" name="Text Placeholder 3">
            <a:extLst>
              <a:ext uri="{FF2B5EF4-FFF2-40B4-BE49-F238E27FC236}">
                <a16:creationId xmlns:a16="http://schemas.microsoft.com/office/drawing/2014/main" id="{BC9A83BF-919E-FF46-9785-535703D2CBEA}"/>
              </a:ext>
            </a:extLst>
          </p:cNvPr>
          <p:cNvSpPr>
            <a:spLocks noGrp="1"/>
          </p:cNvSpPr>
          <p:nvPr>
            <p:ph type="body" sz="quarter" idx="11"/>
          </p:nvPr>
        </p:nvSpPr>
        <p:spPr/>
        <p:txBody>
          <a:bodyPr/>
          <a:lstStyle/>
          <a:p>
            <a:endParaRPr lang="en-AU"/>
          </a:p>
        </p:txBody>
      </p:sp>
      <p:graphicFrame>
        <p:nvGraphicFramePr>
          <p:cNvPr id="6" name="Chart 5">
            <a:extLst>
              <a:ext uri="{FF2B5EF4-FFF2-40B4-BE49-F238E27FC236}">
                <a16:creationId xmlns:a16="http://schemas.microsoft.com/office/drawing/2014/main" id="{80821FBD-5779-6C4C-8D68-C8D092CD3BE7}"/>
              </a:ext>
            </a:extLst>
          </p:cNvPr>
          <p:cNvGraphicFramePr/>
          <p:nvPr>
            <p:extLst>
              <p:ext uri="{D42A27DB-BD31-4B8C-83A1-F6EECF244321}">
                <p14:modId xmlns:p14="http://schemas.microsoft.com/office/powerpoint/2010/main" val="3412902205"/>
              </p:ext>
            </p:extLst>
          </p:nvPr>
        </p:nvGraphicFramePr>
        <p:xfrm>
          <a:off x="647699" y="1466724"/>
          <a:ext cx="4860405" cy="4693749"/>
        </p:xfrm>
        <a:graphic>
          <a:graphicData uri="http://schemas.openxmlformats.org/drawingml/2006/chart">
            <c:chart xmlns:c="http://schemas.openxmlformats.org/drawingml/2006/chart" xmlns:r="http://schemas.openxmlformats.org/officeDocument/2006/relationships" r:id="rId4"/>
          </a:graphicData>
        </a:graphic>
      </p:graphicFrame>
      <p:sp>
        <p:nvSpPr>
          <p:cNvPr id="5" name="TextBox 4">
            <a:extLst>
              <a:ext uri="{FF2B5EF4-FFF2-40B4-BE49-F238E27FC236}">
                <a16:creationId xmlns:a16="http://schemas.microsoft.com/office/drawing/2014/main" id="{70C6393F-398C-0849-85AE-E47C038D3BA5}"/>
              </a:ext>
            </a:extLst>
          </p:cNvPr>
          <p:cNvSpPr txBox="1"/>
          <p:nvPr/>
        </p:nvSpPr>
        <p:spPr>
          <a:xfrm>
            <a:off x="3707904" y="6175447"/>
            <a:ext cx="3724096" cy="369332"/>
          </a:xfrm>
          <a:prstGeom prst="rect">
            <a:avLst/>
          </a:prstGeom>
          <a:noFill/>
        </p:spPr>
        <p:txBody>
          <a:bodyPr wrap="none" rtlCol="0">
            <a:spAutoFit/>
          </a:bodyPr>
          <a:lstStyle/>
          <a:p>
            <a:pPr algn="l"/>
            <a:r>
              <a:rPr lang="en-AU" sz="1800" dirty="0"/>
              <a:t>Net lifetime income ($2016 million)</a:t>
            </a:r>
          </a:p>
        </p:txBody>
      </p:sp>
      <p:sp>
        <p:nvSpPr>
          <p:cNvPr id="11" name="TextBox 10">
            <a:extLst>
              <a:ext uri="{FF2B5EF4-FFF2-40B4-BE49-F238E27FC236}">
                <a16:creationId xmlns:a16="http://schemas.microsoft.com/office/drawing/2014/main" id="{E328568F-43DC-1C4A-808A-11ACA756BF3F}"/>
              </a:ext>
            </a:extLst>
          </p:cNvPr>
          <p:cNvSpPr txBox="1"/>
          <p:nvPr/>
        </p:nvSpPr>
        <p:spPr>
          <a:xfrm>
            <a:off x="2180665" y="2761468"/>
            <a:ext cx="569387" cy="369332"/>
          </a:xfrm>
          <a:prstGeom prst="rect">
            <a:avLst/>
          </a:prstGeom>
          <a:noFill/>
        </p:spPr>
        <p:txBody>
          <a:bodyPr wrap="none" rtlCol="0">
            <a:spAutoFit/>
          </a:bodyPr>
          <a:lstStyle/>
          <a:p>
            <a:pPr algn="l"/>
            <a:r>
              <a:rPr lang="en-AU" sz="1800" dirty="0">
                <a:solidFill>
                  <a:schemeClr val="accent5"/>
                </a:solidFill>
              </a:rPr>
              <a:t>30</a:t>
            </a:r>
            <a:r>
              <a:rPr lang="en-AU" sz="1800" baseline="30000" dirty="0">
                <a:solidFill>
                  <a:schemeClr val="accent5"/>
                </a:solidFill>
              </a:rPr>
              <a:t>th</a:t>
            </a:r>
            <a:endParaRPr lang="en-AU" sz="1800" dirty="0">
              <a:solidFill>
                <a:schemeClr val="accent5"/>
              </a:solidFill>
            </a:endParaRPr>
          </a:p>
        </p:txBody>
      </p:sp>
      <p:sp>
        <p:nvSpPr>
          <p:cNvPr id="12" name="TextBox 11">
            <a:extLst>
              <a:ext uri="{FF2B5EF4-FFF2-40B4-BE49-F238E27FC236}">
                <a16:creationId xmlns:a16="http://schemas.microsoft.com/office/drawing/2014/main" id="{2A85E414-49DC-D541-87F3-84C787AD511C}"/>
              </a:ext>
            </a:extLst>
          </p:cNvPr>
          <p:cNvSpPr txBox="1"/>
          <p:nvPr/>
        </p:nvSpPr>
        <p:spPr>
          <a:xfrm>
            <a:off x="3809849" y="2759352"/>
            <a:ext cx="633507" cy="369332"/>
          </a:xfrm>
          <a:prstGeom prst="rect">
            <a:avLst/>
          </a:prstGeom>
          <a:noFill/>
        </p:spPr>
        <p:txBody>
          <a:bodyPr wrap="none" rtlCol="0">
            <a:spAutoFit/>
          </a:bodyPr>
          <a:lstStyle/>
          <a:p>
            <a:pPr algn="l"/>
            <a:r>
              <a:rPr lang="en-AU" sz="1800" dirty="0">
                <a:solidFill>
                  <a:schemeClr val="accent5"/>
                </a:solidFill>
              </a:rPr>
              <a:t>70</a:t>
            </a:r>
            <a:r>
              <a:rPr lang="en-AU" sz="1800" baseline="30000" dirty="0">
                <a:solidFill>
                  <a:schemeClr val="accent5"/>
                </a:solidFill>
              </a:rPr>
              <a:t>th</a:t>
            </a:r>
            <a:r>
              <a:rPr lang="en-AU" sz="1800" dirty="0">
                <a:solidFill>
                  <a:schemeClr val="accent5"/>
                </a:solidFill>
              </a:rPr>
              <a:t> </a:t>
            </a:r>
          </a:p>
        </p:txBody>
      </p:sp>
      <p:cxnSp>
        <p:nvCxnSpPr>
          <p:cNvPr id="17" name="Straight Connector 16">
            <a:extLst>
              <a:ext uri="{FF2B5EF4-FFF2-40B4-BE49-F238E27FC236}">
                <a16:creationId xmlns:a16="http://schemas.microsoft.com/office/drawing/2014/main" id="{C0DD567E-5BE7-F747-86AC-0E7D439CCA32}"/>
              </a:ext>
            </a:extLst>
          </p:cNvPr>
          <p:cNvCxnSpPr>
            <a:cxnSpLocks/>
          </p:cNvCxnSpPr>
          <p:nvPr/>
        </p:nvCxnSpPr>
        <p:spPr bwMode="auto">
          <a:xfrm>
            <a:off x="5009910" y="5652047"/>
            <a:ext cx="118654" cy="0"/>
          </a:xfrm>
          <a:prstGeom prst="line">
            <a:avLst/>
          </a:prstGeom>
          <a:solidFill>
            <a:schemeClr val="accent1"/>
          </a:solidFill>
          <a:ln w="9525" cap="flat" cmpd="sng" algn="ctr">
            <a:solidFill>
              <a:schemeClr val="tx1"/>
            </a:solidFill>
            <a:prstDash val="sysDash"/>
            <a:round/>
            <a:headEnd type="none" w="med" len="med"/>
            <a:tailEnd type="none" w="med" len="med"/>
          </a:ln>
          <a:effectLst/>
        </p:spPr>
      </p:cxnSp>
      <p:cxnSp>
        <p:nvCxnSpPr>
          <p:cNvPr id="19" name="Straight Connector 18">
            <a:extLst>
              <a:ext uri="{FF2B5EF4-FFF2-40B4-BE49-F238E27FC236}">
                <a16:creationId xmlns:a16="http://schemas.microsoft.com/office/drawing/2014/main" id="{CCC8D68B-1250-2142-9210-E67DCE98D707}"/>
              </a:ext>
            </a:extLst>
          </p:cNvPr>
          <p:cNvCxnSpPr>
            <a:cxnSpLocks/>
          </p:cNvCxnSpPr>
          <p:nvPr/>
        </p:nvCxnSpPr>
        <p:spPr bwMode="auto">
          <a:xfrm>
            <a:off x="5012377" y="5503840"/>
            <a:ext cx="184842" cy="0"/>
          </a:xfrm>
          <a:prstGeom prst="line">
            <a:avLst/>
          </a:prstGeom>
          <a:solidFill>
            <a:schemeClr val="accent1"/>
          </a:solidFill>
          <a:ln w="9525" cap="flat" cmpd="sng" algn="ctr">
            <a:solidFill>
              <a:schemeClr val="tx1"/>
            </a:solidFill>
            <a:prstDash val="sysDash"/>
            <a:round/>
            <a:headEnd type="none" w="med" len="med"/>
            <a:tailEnd type="none" w="med" len="med"/>
          </a:ln>
          <a:effectLst/>
        </p:spPr>
      </p:cxnSp>
      <p:cxnSp>
        <p:nvCxnSpPr>
          <p:cNvPr id="26" name="Straight Connector 25">
            <a:extLst>
              <a:ext uri="{FF2B5EF4-FFF2-40B4-BE49-F238E27FC236}">
                <a16:creationId xmlns:a16="http://schemas.microsoft.com/office/drawing/2014/main" id="{55EF621A-C6D2-4A4E-AE30-59FF8674D845}"/>
              </a:ext>
            </a:extLst>
          </p:cNvPr>
          <p:cNvCxnSpPr>
            <a:cxnSpLocks/>
          </p:cNvCxnSpPr>
          <p:nvPr/>
        </p:nvCxnSpPr>
        <p:spPr bwMode="auto">
          <a:xfrm flipV="1">
            <a:off x="5088070" y="5437986"/>
            <a:ext cx="174013" cy="290022"/>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61" name="Straight Connector 60">
            <a:extLst>
              <a:ext uri="{FF2B5EF4-FFF2-40B4-BE49-F238E27FC236}">
                <a16:creationId xmlns:a16="http://schemas.microsoft.com/office/drawing/2014/main" id="{E721AF42-3A92-C647-8D18-17CEF7E1DBB6}"/>
              </a:ext>
            </a:extLst>
          </p:cNvPr>
          <p:cNvCxnSpPr>
            <a:cxnSpLocks/>
          </p:cNvCxnSpPr>
          <p:nvPr/>
        </p:nvCxnSpPr>
        <p:spPr bwMode="auto">
          <a:xfrm>
            <a:off x="8550452" y="5332506"/>
            <a:ext cx="118654" cy="0"/>
          </a:xfrm>
          <a:prstGeom prst="line">
            <a:avLst/>
          </a:prstGeom>
          <a:solidFill>
            <a:schemeClr val="accent1"/>
          </a:solidFill>
          <a:ln w="9525" cap="flat" cmpd="sng" algn="ctr">
            <a:solidFill>
              <a:schemeClr val="tx1"/>
            </a:solidFill>
            <a:prstDash val="sysDash"/>
            <a:round/>
            <a:headEnd type="none" w="med" len="med"/>
            <a:tailEnd type="none" w="med" len="med"/>
          </a:ln>
          <a:effectLst/>
        </p:spPr>
      </p:cxnSp>
      <p:cxnSp>
        <p:nvCxnSpPr>
          <p:cNvPr id="62" name="Straight Connector 61">
            <a:extLst>
              <a:ext uri="{FF2B5EF4-FFF2-40B4-BE49-F238E27FC236}">
                <a16:creationId xmlns:a16="http://schemas.microsoft.com/office/drawing/2014/main" id="{A6AE2080-E2C6-234D-9AED-AA5AA5080805}"/>
              </a:ext>
            </a:extLst>
          </p:cNvPr>
          <p:cNvCxnSpPr>
            <a:cxnSpLocks/>
          </p:cNvCxnSpPr>
          <p:nvPr/>
        </p:nvCxnSpPr>
        <p:spPr bwMode="auto">
          <a:xfrm>
            <a:off x="8552919" y="5184299"/>
            <a:ext cx="184842" cy="0"/>
          </a:xfrm>
          <a:prstGeom prst="line">
            <a:avLst/>
          </a:prstGeom>
          <a:solidFill>
            <a:schemeClr val="accent1"/>
          </a:solidFill>
          <a:ln w="9525" cap="flat" cmpd="sng" algn="ctr">
            <a:solidFill>
              <a:schemeClr val="tx1"/>
            </a:solidFill>
            <a:prstDash val="sysDash"/>
            <a:round/>
            <a:headEnd type="none" w="med" len="med"/>
            <a:tailEnd type="none" w="med" len="med"/>
          </a:ln>
          <a:effectLst/>
        </p:spPr>
      </p:cxnSp>
      <p:cxnSp>
        <p:nvCxnSpPr>
          <p:cNvPr id="63" name="Straight Connector 62">
            <a:extLst>
              <a:ext uri="{FF2B5EF4-FFF2-40B4-BE49-F238E27FC236}">
                <a16:creationId xmlns:a16="http://schemas.microsoft.com/office/drawing/2014/main" id="{F66A43C0-AAA5-1A48-A358-A1471F410D13}"/>
              </a:ext>
            </a:extLst>
          </p:cNvPr>
          <p:cNvCxnSpPr>
            <a:cxnSpLocks/>
          </p:cNvCxnSpPr>
          <p:nvPr/>
        </p:nvCxnSpPr>
        <p:spPr bwMode="auto">
          <a:xfrm flipV="1">
            <a:off x="8628612" y="5118445"/>
            <a:ext cx="174013" cy="290022"/>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64" name="TextBox 63">
            <a:extLst>
              <a:ext uri="{FF2B5EF4-FFF2-40B4-BE49-F238E27FC236}">
                <a16:creationId xmlns:a16="http://schemas.microsoft.com/office/drawing/2014/main" id="{911DDC9E-4938-E441-B72A-DBE744F0769A}"/>
              </a:ext>
            </a:extLst>
          </p:cNvPr>
          <p:cNvSpPr txBox="1"/>
          <p:nvPr/>
        </p:nvSpPr>
        <p:spPr>
          <a:xfrm>
            <a:off x="2691105" y="1097392"/>
            <a:ext cx="1014060" cy="369332"/>
          </a:xfrm>
          <a:prstGeom prst="rect">
            <a:avLst/>
          </a:prstGeom>
          <a:noFill/>
        </p:spPr>
        <p:txBody>
          <a:bodyPr wrap="none" rtlCol="0">
            <a:spAutoFit/>
          </a:bodyPr>
          <a:lstStyle/>
          <a:p>
            <a:pPr algn="l"/>
            <a:r>
              <a:rPr lang="en-AU" sz="1800" b="1" dirty="0"/>
              <a:t>Women</a:t>
            </a:r>
          </a:p>
        </p:txBody>
      </p:sp>
      <p:sp>
        <p:nvSpPr>
          <p:cNvPr id="65" name="TextBox 64">
            <a:extLst>
              <a:ext uri="{FF2B5EF4-FFF2-40B4-BE49-F238E27FC236}">
                <a16:creationId xmlns:a16="http://schemas.microsoft.com/office/drawing/2014/main" id="{D06F1A6E-25D6-B543-B685-D2EBA1EAEED1}"/>
              </a:ext>
            </a:extLst>
          </p:cNvPr>
          <p:cNvSpPr txBox="1"/>
          <p:nvPr/>
        </p:nvSpPr>
        <p:spPr>
          <a:xfrm>
            <a:off x="6805989" y="1098468"/>
            <a:ext cx="646331" cy="369332"/>
          </a:xfrm>
          <a:prstGeom prst="rect">
            <a:avLst/>
          </a:prstGeom>
          <a:noFill/>
        </p:spPr>
        <p:txBody>
          <a:bodyPr wrap="none" rtlCol="0">
            <a:spAutoFit/>
          </a:bodyPr>
          <a:lstStyle/>
          <a:p>
            <a:pPr algn="l"/>
            <a:r>
              <a:rPr lang="en-AU" sz="1800" b="1" dirty="0"/>
              <a:t>Men</a:t>
            </a:r>
          </a:p>
        </p:txBody>
      </p:sp>
      <p:sp>
        <p:nvSpPr>
          <p:cNvPr id="66" name="TextBox 65">
            <a:extLst>
              <a:ext uri="{FF2B5EF4-FFF2-40B4-BE49-F238E27FC236}">
                <a16:creationId xmlns:a16="http://schemas.microsoft.com/office/drawing/2014/main" id="{BA658352-A6D0-F847-8A60-9926CF82EC48}"/>
              </a:ext>
            </a:extLst>
          </p:cNvPr>
          <p:cNvSpPr txBox="1"/>
          <p:nvPr/>
        </p:nvSpPr>
        <p:spPr>
          <a:xfrm>
            <a:off x="4188335" y="3019102"/>
            <a:ext cx="941283" cy="369332"/>
          </a:xfrm>
          <a:prstGeom prst="rect">
            <a:avLst/>
          </a:prstGeom>
          <a:noFill/>
        </p:spPr>
        <p:txBody>
          <a:bodyPr wrap="none" rtlCol="0">
            <a:spAutoFit/>
          </a:bodyPr>
          <a:lstStyle/>
          <a:p>
            <a:pPr algn="l"/>
            <a:r>
              <a:rPr lang="en-AU" sz="1800" dirty="0"/>
              <a:t>Median</a:t>
            </a:r>
          </a:p>
        </p:txBody>
      </p:sp>
      <p:cxnSp>
        <p:nvCxnSpPr>
          <p:cNvPr id="68" name="Straight Arrow Connector 67">
            <a:extLst>
              <a:ext uri="{FF2B5EF4-FFF2-40B4-BE49-F238E27FC236}">
                <a16:creationId xmlns:a16="http://schemas.microsoft.com/office/drawing/2014/main" id="{91FF4D91-CF6F-6046-AF04-CC126FAE2A26}"/>
              </a:ext>
            </a:extLst>
          </p:cNvPr>
          <p:cNvCxnSpPr>
            <a:cxnSpLocks/>
            <a:stCxn id="66" idx="1"/>
          </p:cNvCxnSpPr>
          <p:nvPr/>
        </p:nvCxnSpPr>
        <p:spPr bwMode="auto">
          <a:xfrm flipH="1" flipV="1">
            <a:off x="3335809" y="3059146"/>
            <a:ext cx="852526" cy="14462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74" name="Straight Connector 73">
            <a:extLst>
              <a:ext uri="{FF2B5EF4-FFF2-40B4-BE49-F238E27FC236}">
                <a16:creationId xmlns:a16="http://schemas.microsoft.com/office/drawing/2014/main" id="{9A9D60A1-FEDA-B84E-A00A-69E916CB8ACE}"/>
              </a:ext>
            </a:extLst>
          </p:cNvPr>
          <p:cNvCxnSpPr>
            <a:cxnSpLocks/>
          </p:cNvCxnSpPr>
          <p:nvPr/>
        </p:nvCxnSpPr>
        <p:spPr bwMode="auto">
          <a:xfrm>
            <a:off x="8550452" y="5654042"/>
            <a:ext cx="118654" cy="0"/>
          </a:xfrm>
          <a:prstGeom prst="line">
            <a:avLst/>
          </a:prstGeom>
          <a:solidFill>
            <a:schemeClr val="accent1"/>
          </a:solidFill>
          <a:ln w="9525" cap="flat" cmpd="sng" algn="ctr">
            <a:solidFill>
              <a:schemeClr val="tx1"/>
            </a:solidFill>
            <a:prstDash val="sysDash"/>
            <a:round/>
            <a:headEnd type="none" w="med" len="med"/>
            <a:tailEnd type="none" w="med" len="med"/>
          </a:ln>
          <a:effectLst/>
        </p:spPr>
      </p:cxnSp>
      <p:cxnSp>
        <p:nvCxnSpPr>
          <p:cNvPr id="75" name="Straight Connector 74">
            <a:extLst>
              <a:ext uri="{FF2B5EF4-FFF2-40B4-BE49-F238E27FC236}">
                <a16:creationId xmlns:a16="http://schemas.microsoft.com/office/drawing/2014/main" id="{F4C88C67-49B3-6C44-8101-60A10BF45361}"/>
              </a:ext>
            </a:extLst>
          </p:cNvPr>
          <p:cNvCxnSpPr>
            <a:cxnSpLocks/>
          </p:cNvCxnSpPr>
          <p:nvPr/>
        </p:nvCxnSpPr>
        <p:spPr bwMode="auto">
          <a:xfrm>
            <a:off x="8552919" y="5505835"/>
            <a:ext cx="184842" cy="0"/>
          </a:xfrm>
          <a:prstGeom prst="line">
            <a:avLst/>
          </a:prstGeom>
          <a:solidFill>
            <a:schemeClr val="accent1"/>
          </a:solidFill>
          <a:ln w="9525" cap="flat" cmpd="sng" algn="ctr">
            <a:solidFill>
              <a:schemeClr val="tx1"/>
            </a:solidFill>
            <a:prstDash val="sysDash"/>
            <a:round/>
            <a:headEnd type="none" w="med" len="med"/>
            <a:tailEnd type="none" w="med" len="med"/>
          </a:ln>
          <a:effectLst/>
        </p:spPr>
      </p:cxnSp>
      <p:cxnSp>
        <p:nvCxnSpPr>
          <p:cNvPr id="76" name="Straight Connector 75">
            <a:extLst>
              <a:ext uri="{FF2B5EF4-FFF2-40B4-BE49-F238E27FC236}">
                <a16:creationId xmlns:a16="http://schemas.microsoft.com/office/drawing/2014/main" id="{126D91E0-D9B4-8B4F-AC2E-938034FE46D7}"/>
              </a:ext>
            </a:extLst>
          </p:cNvPr>
          <p:cNvCxnSpPr>
            <a:cxnSpLocks/>
          </p:cNvCxnSpPr>
          <p:nvPr/>
        </p:nvCxnSpPr>
        <p:spPr bwMode="auto">
          <a:xfrm flipV="1">
            <a:off x="8628612" y="5439981"/>
            <a:ext cx="174013" cy="290022"/>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3963683773"/>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54B00-135F-4D4F-A2AE-62E40A5850A2}"/>
              </a:ext>
            </a:extLst>
          </p:cNvPr>
          <p:cNvSpPr>
            <a:spLocks noGrp="1"/>
          </p:cNvSpPr>
          <p:nvPr>
            <p:ph type="title"/>
          </p:nvPr>
        </p:nvSpPr>
        <p:spPr>
          <a:xfrm>
            <a:off x="647700" y="-35879"/>
            <a:ext cx="6381750" cy="830997"/>
          </a:xfrm>
        </p:spPr>
        <p:txBody>
          <a:bodyPr/>
          <a:lstStyle/>
          <a:p>
            <a:r>
              <a:rPr lang="en-AU" dirty="0"/>
              <a:t>Most women in other health did rehabilitation. Not many men did other health. Those who did tended to have done ‘human movement’</a:t>
            </a:r>
          </a:p>
        </p:txBody>
      </p:sp>
      <p:sp>
        <p:nvSpPr>
          <p:cNvPr id="3" name="Text Placeholder 2">
            <a:extLst>
              <a:ext uri="{FF2B5EF4-FFF2-40B4-BE49-F238E27FC236}">
                <a16:creationId xmlns:a16="http://schemas.microsoft.com/office/drawing/2014/main" id="{4D1D61F5-F68E-EB41-9571-BA5320790C0A}"/>
              </a:ext>
            </a:extLst>
          </p:cNvPr>
          <p:cNvSpPr>
            <a:spLocks noGrp="1"/>
          </p:cNvSpPr>
          <p:nvPr>
            <p:ph type="body" sz="quarter" idx="10"/>
          </p:nvPr>
        </p:nvSpPr>
        <p:spPr>
          <a:xfrm>
            <a:off x="647701" y="891425"/>
            <a:ext cx="7980911" cy="276999"/>
          </a:xfrm>
        </p:spPr>
        <p:txBody>
          <a:bodyPr/>
          <a:lstStyle/>
          <a:p>
            <a:r>
              <a:rPr lang="en-AU" dirty="0"/>
              <a:t>Number of 25-34 year old bachelor graduates in other health, 2016</a:t>
            </a:r>
          </a:p>
        </p:txBody>
      </p:sp>
      <p:sp>
        <p:nvSpPr>
          <p:cNvPr id="4" name="Text Placeholder 3">
            <a:extLst>
              <a:ext uri="{FF2B5EF4-FFF2-40B4-BE49-F238E27FC236}">
                <a16:creationId xmlns:a16="http://schemas.microsoft.com/office/drawing/2014/main" id="{2DB59751-46DA-EB47-9E63-4E6A5CFBEA1C}"/>
              </a:ext>
            </a:extLst>
          </p:cNvPr>
          <p:cNvSpPr>
            <a:spLocks noGrp="1"/>
          </p:cNvSpPr>
          <p:nvPr>
            <p:ph type="body" sz="quarter" idx="11"/>
          </p:nvPr>
        </p:nvSpPr>
        <p:spPr/>
        <p:txBody>
          <a:bodyPr/>
          <a:lstStyle/>
          <a:p>
            <a:endParaRPr lang="en-AU"/>
          </a:p>
        </p:txBody>
      </p:sp>
      <p:graphicFrame>
        <p:nvGraphicFramePr>
          <p:cNvPr id="6" name="Chart Placeholder 5">
            <a:extLst>
              <a:ext uri="{FF2B5EF4-FFF2-40B4-BE49-F238E27FC236}">
                <a16:creationId xmlns:a16="http://schemas.microsoft.com/office/drawing/2014/main" id="{DEB8C666-0220-9140-B8B3-5B9DAA044185}"/>
              </a:ext>
            </a:extLst>
          </p:cNvPr>
          <p:cNvGraphicFramePr>
            <a:graphicFrameLocks noGrp="1"/>
          </p:cNvGraphicFramePr>
          <p:nvPr>
            <p:ph type="chart" sz="quarter" idx="12"/>
            <p:extLst>
              <p:ext uri="{D42A27DB-BD31-4B8C-83A1-F6EECF244321}">
                <p14:modId xmlns:p14="http://schemas.microsoft.com/office/powerpoint/2010/main" val="2719616926"/>
              </p:ext>
            </p:extLst>
          </p:nvPr>
        </p:nvGraphicFramePr>
        <p:xfrm>
          <a:off x="557213" y="1169988"/>
          <a:ext cx="8335268"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FEB91160-FEA3-A54E-8B17-1FA763E53BB9}"/>
              </a:ext>
            </a:extLst>
          </p:cNvPr>
          <p:cNvSpPr txBox="1"/>
          <p:nvPr/>
        </p:nvSpPr>
        <p:spPr>
          <a:xfrm>
            <a:off x="4176063" y="2348708"/>
            <a:ext cx="1080120" cy="369332"/>
          </a:xfrm>
          <a:prstGeom prst="rect">
            <a:avLst/>
          </a:prstGeom>
          <a:noFill/>
        </p:spPr>
        <p:txBody>
          <a:bodyPr wrap="square" rtlCol="0">
            <a:spAutoFit/>
          </a:bodyPr>
          <a:lstStyle/>
          <a:p>
            <a:pPr algn="l"/>
            <a:r>
              <a:rPr lang="en-US" sz="1800" b="1" dirty="0">
                <a:solidFill>
                  <a:schemeClr val="accent2"/>
                </a:solidFill>
              </a:rPr>
              <a:t>Male</a:t>
            </a:r>
          </a:p>
        </p:txBody>
      </p:sp>
      <p:sp>
        <p:nvSpPr>
          <p:cNvPr id="14" name="TextBox 13">
            <a:extLst>
              <a:ext uri="{FF2B5EF4-FFF2-40B4-BE49-F238E27FC236}">
                <a16:creationId xmlns:a16="http://schemas.microsoft.com/office/drawing/2014/main" id="{A3891A35-29DE-F348-B9BF-97A7BB469B18}"/>
              </a:ext>
            </a:extLst>
          </p:cNvPr>
          <p:cNvSpPr txBox="1"/>
          <p:nvPr/>
        </p:nvSpPr>
        <p:spPr>
          <a:xfrm>
            <a:off x="5076056" y="2554059"/>
            <a:ext cx="1080120" cy="369332"/>
          </a:xfrm>
          <a:prstGeom prst="rect">
            <a:avLst/>
          </a:prstGeom>
          <a:solidFill>
            <a:schemeClr val="bg1"/>
          </a:solidFill>
        </p:spPr>
        <p:txBody>
          <a:bodyPr wrap="square" rtlCol="0">
            <a:spAutoFit/>
          </a:bodyPr>
          <a:lstStyle/>
          <a:p>
            <a:pPr algn="l"/>
            <a:r>
              <a:rPr lang="en-US" sz="1800" b="1" dirty="0">
                <a:solidFill>
                  <a:schemeClr val="accent1"/>
                </a:solidFill>
              </a:rPr>
              <a:t>Female</a:t>
            </a:r>
          </a:p>
        </p:txBody>
      </p:sp>
      <p:sp>
        <p:nvSpPr>
          <p:cNvPr id="15" name="TextBox 14">
            <a:extLst>
              <a:ext uri="{FF2B5EF4-FFF2-40B4-BE49-F238E27FC236}">
                <a16:creationId xmlns:a16="http://schemas.microsoft.com/office/drawing/2014/main" id="{2C319E42-7D63-8A4F-B8BD-600730996CF4}"/>
              </a:ext>
            </a:extLst>
          </p:cNvPr>
          <p:cNvSpPr txBox="1"/>
          <p:nvPr/>
        </p:nvSpPr>
        <p:spPr>
          <a:xfrm>
            <a:off x="4869490" y="5157192"/>
            <a:ext cx="1689354" cy="523220"/>
          </a:xfrm>
          <a:prstGeom prst="rect">
            <a:avLst/>
          </a:prstGeom>
          <a:solidFill>
            <a:schemeClr val="bg1"/>
          </a:solidFill>
        </p:spPr>
        <p:txBody>
          <a:bodyPr wrap="square" rtlCol="0">
            <a:spAutoFit/>
          </a:bodyPr>
          <a:lstStyle/>
          <a:p>
            <a:pPr algn="l"/>
            <a:r>
              <a:rPr lang="en-US" sz="1400" dirty="0">
                <a:solidFill>
                  <a:schemeClr val="accent2"/>
                </a:solidFill>
              </a:rPr>
              <a:t>Mostly in human movement (sports)</a:t>
            </a:r>
          </a:p>
        </p:txBody>
      </p:sp>
      <p:cxnSp>
        <p:nvCxnSpPr>
          <p:cNvPr id="9" name="Straight Connector 8">
            <a:extLst>
              <a:ext uri="{FF2B5EF4-FFF2-40B4-BE49-F238E27FC236}">
                <a16:creationId xmlns:a16="http://schemas.microsoft.com/office/drawing/2014/main" id="{60D7BF32-A8A3-0C4A-B277-2141FAD457CA}"/>
              </a:ext>
            </a:extLst>
          </p:cNvPr>
          <p:cNvCxnSpPr/>
          <p:nvPr/>
        </p:nvCxnSpPr>
        <p:spPr bwMode="auto">
          <a:xfrm flipV="1">
            <a:off x="4644008" y="5621867"/>
            <a:ext cx="255370" cy="58545"/>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7" name="TextBox 16">
            <a:extLst>
              <a:ext uri="{FF2B5EF4-FFF2-40B4-BE49-F238E27FC236}">
                <a16:creationId xmlns:a16="http://schemas.microsoft.com/office/drawing/2014/main" id="{3A847956-D52E-4C4B-96BA-29EF696F63D4}"/>
              </a:ext>
            </a:extLst>
          </p:cNvPr>
          <p:cNvSpPr txBox="1"/>
          <p:nvPr/>
        </p:nvSpPr>
        <p:spPr>
          <a:xfrm>
            <a:off x="5724128" y="5808648"/>
            <a:ext cx="2629650" cy="307777"/>
          </a:xfrm>
          <a:prstGeom prst="rect">
            <a:avLst/>
          </a:prstGeom>
          <a:solidFill>
            <a:schemeClr val="bg1"/>
          </a:solidFill>
        </p:spPr>
        <p:txBody>
          <a:bodyPr wrap="square" rtlCol="0">
            <a:spAutoFit/>
          </a:bodyPr>
          <a:lstStyle/>
          <a:p>
            <a:pPr algn="l"/>
            <a:r>
              <a:rPr lang="en-US" sz="1400" dirty="0">
                <a:solidFill>
                  <a:schemeClr val="accent1"/>
                </a:solidFill>
              </a:rPr>
              <a:t>Mostly in nutrition and dietetics</a:t>
            </a:r>
          </a:p>
        </p:txBody>
      </p:sp>
      <p:cxnSp>
        <p:nvCxnSpPr>
          <p:cNvPr id="18" name="Straight Connector 17">
            <a:extLst>
              <a:ext uri="{FF2B5EF4-FFF2-40B4-BE49-F238E27FC236}">
                <a16:creationId xmlns:a16="http://schemas.microsoft.com/office/drawing/2014/main" id="{1150C794-C272-7B44-B9D5-24B75E01CB1F}"/>
              </a:ext>
            </a:extLst>
          </p:cNvPr>
          <p:cNvCxnSpPr>
            <a:cxnSpLocks/>
            <a:endCxn id="17" idx="1"/>
          </p:cNvCxnSpPr>
          <p:nvPr/>
        </p:nvCxnSpPr>
        <p:spPr bwMode="auto">
          <a:xfrm>
            <a:off x="5439875" y="5956990"/>
            <a:ext cx="284253" cy="5547"/>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1028928880"/>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57B07-463A-F344-A74D-C4749B94A834}"/>
              </a:ext>
            </a:extLst>
          </p:cNvPr>
          <p:cNvSpPr>
            <a:spLocks noGrp="1"/>
          </p:cNvSpPr>
          <p:nvPr>
            <p:ph type="title"/>
          </p:nvPr>
        </p:nvSpPr>
        <p:spPr/>
        <p:txBody>
          <a:bodyPr/>
          <a:lstStyle/>
          <a:p>
            <a:r>
              <a:rPr lang="en-AU" dirty="0"/>
              <a:t>Students in Census sample 2016</a:t>
            </a:r>
          </a:p>
        </p:txBody>
      </p:sp>
      <p:sp>
        <p:nvSpPr>
          <p:cNvPr id="3" name="Text Placeholder 2">
            <a:extLst>
              <a:ext uri="{FF2B5EF4-FFF2-40B4-BE49-F238E27FC236}">
                <a16:creationId xmlns:a16="http://schemas.microsoft.com/office/drawing/2014/main" id="{06DEB0D2-14A3-8545-B1D3-06154E15FEB4}"/>
              </a:ext>
            </a:extLst>
          </p:cNvPr>
          <p:cNvSpPr>
            <a:spLocks noGrp="1"/>
          </p:cNvSpPr>
          <p:nvPr>
            <p:ph type="body" sz="quarter" idx="10"/>
          </p:nvPr>
        </p:nvSpPr>
        <p:spPr/>
        <p:txBody>
          <a:bodyPr/>
          <a:lstStyle/>
          <a:p>
            <a:r>
              <a:rPr lang="en-AU" dirty="0"/>
              <a:t>Number of male graduates by discipline</a:t>
            </a:r>
          </a:p>
        </p:txBody>
      </p:sp>
      <p:sp>
        <p:nvSpPr>
          <p:cNvPr id="4" name="Text Placeholder 3">
            <a:extLst>
              <a:ext uri="{FF2B5EF4-FFF2-40B4-BE49-F238E27FC236}">
                <a16:creationId xmlns:a16="http://schemas.microsoft.com/office/drawing/2014/main" id="{BB7D7EE0-2B8B-EB43-AFF6-759AF73FF57A}"/>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FC8719F3-F97A-1945-A443-944EB0FAE7FE}"/>
              </a:ext>
            </a:extLst>
          </p:cNvPr>
          <p:cNvGraphicFramePr>
            <a:graphicFrameLocks noGrp="1"/>
          </p:cNvGraphicFramePr>
          <p:nvPr>
            <p:ph type="chart" sz="quarter" idx="12"/>
            <p:extLst>
              <p:ext uri="{D42A27DB-BD31-4B8C-83A1-F6EECF244321}">
                <p14:modId xmlns:p14="http://schemas.microsoft.com/office/powerpoint/2010/main" val="3485943490"/>
              </p:ext>
            </p:extLst>
          </p:nvPr>
        </p:nvGraphicFramePr>
        <p:xfrm>
          <a:off x="647700" y="1075276"/>
          <a:ext cx="7497060" cy="5450068"/>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EB447B7F-D51D-BB44-98DE-5BF935FBF94C}"/>
              </a:ext>
            </a:extLst>
          </p:cNvPr>
          <p:cNvSpPr txBox="1"/>
          <p:nvPr/>
        </p:nvSpPr>
        <p:spPr>
          <a:xfrm>
            <a:off x="7924000" y="4140446"/>
            <a:ext cx="1499232" cy="307777"/>
          </a:xfrm>
          <a:prstGeom prst="rect">
            <a:avLst/>
          </a:prstGeom>
          <a:noFill/>
        </p:spPr>
        <p:txBody>
          <a:bodyPr wrap="square" rtlCol="0">
            <a:spAutoFit/>
          </a:bodyPr>
          <a:lstStyle/>
          <a:p>
            <a:pPr algn="l"/>
            <a:r>
              <a:rPr lang="en-US" sz="1400" b="1" dirty="0">
                <a:solidFill>
                  <a:schemeClr val="accent3"/>
                </a:solidFill>
              </a:rPr>
              <a:t>Commerce</a:t>
            </a:r>
          </a:p>
        </p:txBody>
      </p:sp>
      <p:sp>
        <p:nvSpPr>
          <p:cNvPr id="8" name="TextBox 7">
            <a:extLst>
              <a:ext uri="{FF2B5EF4-FFF2-40B4-BE49-F238E27FC236}">
                <a16:creationId xmlns:a16="http://schemas.microsoft.com/office/drawing/2014/main" id="{4F30E07B-0114-BE43-9F09-B7871F39C76E}"/>
              </a:ext>
            </a:extLst>
          </p:cNvPr>
          <p:cNvSpPr txBox="1"/>
          <p:nvPr/>
        </p:nvSpPr>
        <p:spPr>
          <a:xfrm>
            <a:off x="7919398" y="4420604"/>
            <a:ext cx="1499232" cy="307777"/>
          </a:xfrm>
          <a:prstGeom prst="rect">
            <a:avLst/>
          </a:prstGeom>
          <a:noFill/>
        </p:spPr>
        <p:txBody>
          <a:bodyPr wrap="square" rtlCol="0">
            <a:spAutoFit/>
          </a:bodyPr>
          <a:lstStyle/>
          <a:p>
            <a:pPr algn="l"/>
            <a:r>
              <a:rPr lang="en-US" sz="1400" b="1" dirty="0">
                <a:solidFill>
                  <a:schemeClr val="bg2"/>
                </a:solidFill>
              </a:rPr>
              <a:t>Engineering</a:t>
            </a:r>
          </a:p>
        </p:txBody>
      </p:sp>
      <p:sp>
        <p:nvSpPr>
          <p:cNvPr id="9" name="TextBox 8">
            <a:extLst>
              <a:ext uri="{FF2B5EF4-FFF2-40B4-BE49-F238E27FC236}">
                <a16:creationId xmlns:a16="http://schemas.microsoft.com/office/drawing/2014/main" id="{B5B05544-E3BC-0642-888E-88CA8F925826}"/>
              </a:ext>
            </a:extLst>
          </p:cNvPr>
          <p:cNvSpPr txBox="1"/>
          <p:nvPr/>
        </p:nvSpPr>
        <p:spPr>
          <a:xfrm>
            <a:off x="7920280" y="4700762"/>
            <a:ext cx="1499232" cy="307777"/>
          </a:xfrm>
          <a:prstGeom prst="rect">
            <a:avLst/>
          </a:prstGeom>
          <a:noFill/>
        </p:spPr>
        <p:txBody>
          <a:bodyPr wrap="square" rtlCol="0">
            <a:spAutoFit/>
          </a:bodyPr>
          <a:lstStyle/>
          <a:p>
            <a:pPr algn="l"/>
            <a:r>
              <a:rPr lang="en-US" sz="1400" b="1" dirty="0">
                <a:solidFill>
                  <a:schemeClr val="tx2"/>
                </a:solidFill>
              </a:rPr>
              <a:t>Education</a:t>
            </a:r>
          </a:p>
        </p:txBody>
      </p:sp>
      <p:sp>
        <p:nvSpPr>
          <p:cNvPr id="12" name="TextBox 11">
            <a:extLst>
              <a:ext uri="{FF2B5EF4-FFF2-40B4-BE49-F238E27FC236}">
                <a16:creationId xmlns:a16="http://schemas.microsoft.com/office/drawing/2014/main" id="{8E49AA76-C4AF-5046-A58F-61B9AF2C48AD}"/>
              </a:ext>
            </a:extLst>
          </p:cNvPr>
          <p:cNvSpPr txBox="1"/>
          <p:nvPr/>
        </p:nvSpPr>
        <p:spPr>
          <a:xfrm>
            <a:off x="7919398" y="5179006"/>
            <a:ext cx="1499232" cy="307777"/>
          </a:xfrm>
          <a:prstGeom prst="rect">
            <a:avLst/>
          </a:prstGeom>
          <a:noFill/>
        </p:spPr>
        <p:txBody>
          <a:bodyPr wrap="square" rtlCol="0">
            <a:spAutoFit/>
          </a:bodyPr>
          <a:lstStyle/>
          <a:p>
            <a:pPr algn="l"/>
            <a:r>
              <a:rPr lang="en-US" sz="1400" b="1" dirty="0">
                <a:solidFill>
                  <a:schemeClr val="accent2"/>
                </a:solidFill>
              </a:rPr>
              <a:t>Science</a:t>
            </a:r>
          </a:p>
        </p:txBody>
      </p:sp>
      <p:sp>
        <p:nvSpPr>
          <p:cNvPr id="13" name="TextBox 12">
            <a:extLst>
              <a:ext uri="{FF2B5EF4-FFF2-40B4-BE49-F238E27FC236}">
                <a16:creationId xmlns:a16="http://schemas.microsoft.com/office/drawing/2014/main" id="{226A71E4-6954-004E-9EB4-54345B8A6CD6}"/>
              </a:ext>
            </a:extLst>
          </p:cNvPr>
          <p:cNvSpPr txBox="1"/>
          <p:nvPr/>
        </p:nvSpPr>
        <p:spPr>
          <a:xfrm>
            <a:off x="7923987" y="5595196"/>
            <a:ext cx="1499232" cy="307777"/>
          </a:xfrm>
          <a:prstGeom prst="rect">
            <a:avLst/>
          </a:prstGeom>
          <a:noFill/>
        </p:spPr>
        <p:txBody>
          <a:bodyPr wrap="square" rtlCol="0">
            <a:spAutoFit/>
          </a:bodyPr>
          <a:lstStyle/>
          <a:p>
            <a:pPr algn="l"/>
            <a:r>
              <a:rPr lang="en-US" sz="1400" b="1" dirty="0">
                <a:solidFill>
                  <a:schemeClr val="accent4"/>
                </a:solidFill>
              </a:rPr>
              <a:t>Other health </a:t>
            </a:r>
          </a:p>
        </p:txBody>
      </p:sp>
      <p:sp>
        <p:nvSpPr>
          <p:cNvPr id="14" name="TextBox 13">
            <a:extLst>
              <a:ext uri="{FF2B5EF4-FFF2-40B4-BE49-F238E27FC236}">
                <a16:creationId xmlns:a16="http://schemas.microsoft.com/office/drawing/2014/main" id="{8E34D49F-0B01-8C4E-89C4-E8CF911BACCF}"/>
              </a:ext>
            </a:extLst>
          </p:cNvPr>
          <p:cNvSpPr txBox="1"/>
          <p:nvPr/>
        </p:nvSpPr>
        <p:spPr>
          <a:xfrm>
            <a:off x="7919398" y="5811220"/>
            <a:ext cx="1499232" cy="307777"/>
          </a:xfrm>
          <a:prstGeom prst="rect">
            <a:avLst/>
          </a:prstGeom>
          <a:noFill/>
        </p:spPr>
        <p:txBody>
          <a:bodyPr wrap="square" rtlCol="0">
            <a:spAutoFit/>
          </a:bodyPr>
          <a:lstStyle/>
          <a:p>
            <a:pPr algn="l"/>
            <a:r>
              <a:rPr lang="en-US" sz="1400" b="1" dirty="0">
                <a:solidFill>
                  <a:schemeClr val="accent1"/>
                </a:solidFill>
              </a:rPr>
              <a:t>IT</a:t>
            </a:r>
          </a:p>
        </p:txBody>
      </p:sp>
      <p:sp>
        <p:nvSpPr>
          <p:cNvPr id="15" name="TextBox 14">
            <a:extLst>
              <a:ext uri="{FF2B5EF4-FFF2-40B4-BE49-F238E27FC236}">
                <a16:creationId xmlns:a16="http://schemas.microsoft.com/office/drawing/2014/main" id="{3CA1F5D6-451D-1141-840D-CE087D295FDC}"/>
              </a:ext>
            </a:extLst>
          </p:cNvPr>
          <p:cNvSpPr txBox="1"/>
          <p:nvPr/>
        </p:nvSpPr>
        <p:spPr>
          <a:xfrm>
            <a:off x="7920138" y="5392585"/>
            <a:ext cx="1499232" cy="307777"/>
          </a:xfrm>
          <a:prstGeom prst="rect">
            <a:avLst/>
          </a:prstGeom>
          <a:noFill/>
        </p:spPr>
        <p:txBody>
          <a:bodyPr wrap="square" rtlCol="0">
            <a:spAutoFit/>
          </a:bodyPr>
          <a:lstStyle/>
          <a:p>
            <a:pPr algn="l"/>
            <a:r>
              <a:rPr lang="en-US" sz="1400" i="1" dirty="0">
                <a:solidFill>
                  <a:schemeClr val="accent6">
                    <a:lumMod val="60000"/>
                    <a:lumOff val="40000"/>
                  </a:schemeClr>
                </a:solidFill>
              </a:rPr>
              <a:t>Other fields</a:t>
            </a:r>
          </a:p>
        </p:txBody>
      </p:sp>
    </p:spTree>
    <p:extLst>
      <p:ext uri="{BB962C8B-B14F-4D97-AF65-F5344CB8AC3E}">
        <p14:creationId xmlns:p14="http://schemas.microsoft.com/office/powerpoint/2010/main" val="104685473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57B07-463A-F344-A74D-C4749B94A834}"/>
              </a:ext>
            </a:extLst>
          </p:cNvPr>
          <p:cNvSpPr>
            <a:spLocks noGrp="1"/>
          </p:cNvSpPr>
          <p:nvPr>
            <p:ph type="title"/>
          </p:nvPr>
        </p:nvSpPr>
        <p:spPr/>
        <p:txBody>
          <a:bodyPr/>
          <a:lstStyle/>
          <a:p>
            <a:r>
              <a:rPr lang="en-AU" dirty="0"/>
              <a:t>Students in Census sample 2016</a:t>
            </a:r>
          </a:p>
        </p:txBody>
      </p:sp>
      <p:sp>
        <p:nvSpPr>
          <p:cNvPr id="3" name="Text Placeholder 2">
            <a:extLst>
              <a:ext uri="{FF2B5EF4-FFF2-40B4-BE49-F238E27FC236}">
                <a16:creationId xmlns:a16="http://schemas.microsoft.com/office/drawing/2014/main" id="{06DEB0D2-14A3-8545-B1D3-06154E15FEB4}"/>
              </a:ext>
            </a:extLst>
          </p:cNvPr>
          <p:cNvSpPr>
            <a:spLocks noGrp="1"/>
          </p:cNvSpPr>
          <p:nvPr>
            <p:ph type="body" sz="quarter" idx="10"/>
          </p:nvPr>
        </p:nvSpPr>
        <p:spPr/>
        <p:txBody>
          <a:bodyPr/>
          <a:lstStyle/>
          <a:p>
            <a:r>
              <a:rPr lang="en-AU" dirty="0"/>
              <a:t>Number of female graduates by discipline</a:t>
            </a:r>
          </a:p>
        </p:txBody>
      </p:sp>
      <p:sp>
        <p:nvSpPr>
          <p:cNvPr id="4" name="Text Placeholder 3">
            <a:extLst>
              <a:ext uri="{FF2B5EF4-FFF2-40B4-BE49-F238E27FC236}">
                <a16:creationId xmlns:a16="http://schemas.microsoft.com/office/drawing/2014/main" id="{BB7D7EE0-2B8B-EB43-AFF6-759AF73FF57A}"/>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FC8719F3-F97A-1945-A443-944EB0FAE7FE}"/>
              </a:ext>
            </a:extLst>
          </p:cNvPr>
          <p:cNvGraphicFramePr>
            <a:graphicFrameLocks noGrp="1"/>
          </p:cNvGraphicFramePr>
          <p:nvPr>
            <p:ph type="chart" sz="quarter" idx="12"/>
            <p:extLst>
              <p:ext uri="{D42A27DB-BD31-4B8C-83A1-F6EECF244321}">
                <p14:modId xmlns:p14="http://schemas.microsoft.com/office/powerpoint/2010/main" val="776871646"/>
              </p:ext>
            </p:extLst>
          </p:nvPr>
        </p:nvGraphicFramePr>
        <p:xfrm>
          <a:off x="647700" y="1075276"/>
          <a:ext cx="7497060" cy="5450068"/>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EB447B7F-D51D-BB44-98DE-5BF935FBF94C}"/>
              </a:ext>
            </a:extLst>
          </p:cNvPr>
          <p:cNvSpPr txBox="1"/>
          <p:nvPr/>
        </p:nvSpPr>
        <p:spPr>
          <a:xfrm>
            <a:off x="7924000" y="5157192"/>
            <a:ext cx="1499232" cy="307777"/>
          </a:xfrm>
          <a:prstGeom prst="rect">
            <a:avLst/>
          </a:prstGeom>
          <a:noFill/>
        </p:spPr>
        <p:txBody>
          <a:bodyPr wrap="square" rtlCol="0">
            <a:spAutoFit/>
          </a:bodyPr>
          <a:lstStyle/>
          <a:p>
            <a:pPr algn="l"/>
            <a:r>
              <a:rPr lang="en-US" sz="1400" b="1" dirty="0">
                <a:solidFill>
                  <a:schemeClr val="accent3"/>
                </a:solidFill>
              </a:rPr>
              <a:t>Commerce</a:t>
            </a:r>
          </a:p>
        </p:txBody>
      </p:sp>
      <p:sp>
        <p:nvSpPr>
          <p:cNvPr id="8" name="TextBox 7">
            <a:extLst>
              <a:ext uri="{FF2B5EF4-FFF2-40B4-BE49-F238E27FC236}">
                <a16:creationId xmlns:a16="http://schemas.microsoft.com/office/drawing/2014/main" id="{4F30E07B-0114-BE43-9F09-B7871F39C76E}"/>
              </a:ext>
            </a:extLst>
          </p:cNvPr>
          <p:cNvSpPr txBox="1"/>
          <p:nvPr/>
        </p:nvSpPr>
        <p:spPr>
          <a:xfrm>
            <a:off x="7919398" y="4221088"/>
            <a:ext cx="1499232" cy="307777"/>
          </a:xfrm>
          <a:prstGeom prst="rect">
            <a:avLst/>
          </a:prstGeom>
          <a:noFill/>
        </p:spPr>
        <p:txBody>
          <a:bodyPr wrap="square" rtlCol="0">
            <a:spAutoFit/>
          </a:bodyPr>
          <a:lstStyle/>
          <a:p>
            <a:pPr algn="l"/>
            <a:r>
              <a:rPr lang="en-US" sz="1400" b="1" dirty="0">
                <a:solidFill>
                  <a:schemeClr val="bg2">
                    <a:lumMod val="60000"/>
                    <a:lumOff val="40000"/>
                  </a:schemeClr>
                </a:solidFill>
              </a:rPr>
              <a:t>Nursing</a:t>
            </a:r>
          </a:p>
        </p:txBody>
      </p:sp>
      <p:sp>
        <p:nvSpPr>
          <p:cNvPr id="9" name="TextBox 8">
            <a:extLst>
              <a:ext uri="{FF2B5EF4-FFF2-40B4-BE49-F238E27FC236}">
                <a16:creationId xmlns:a16="http://schemas.microsoft.com/office/drawing/2014/main" id="{B5B05544-E3BC-0642-888E-88CA8F925826}"/>
              </a:ext>
            </a:extLst>
          </p:cNvPr>
          <p:cNvSpPr txBox="1"/>
          <p:nvPr/>
        </p:nvSpPr>
        <p:spPr>
          <a:xfrm>
            <a:off x="7920280" y="3861048"/>
            <a:ext cx="1499232" cy="307777"/>
          </a:xfrm>
          <a:prstGeom prst="rect">
            <a:avLst/>
          </a:prstGeom>
          <a:noFill/>
        </p:spPr>
        <p:txBody>
          <a:bodyPr wrap="square" rtlCol="0">
            <a:spAutoFit/>
          </a:bodyPr>
          <a:lstStyle/>
          <a:p>
            <a:pPr algn="l"/>
            <a:r>
              <a:rPr lang="en-US" sz="1400" b="1" dirty="0">
                <a:solidFill>
                  <a:schemeClr val="tx2"/>
                </a:solidFill>
              </a:rPr>
              <a:t>Education</a:t>
            </a:r>
          </a:p>
        </p:txBody>
      </p:sp>
      <p:sp>
        <p:nvSpPr>
          <p:cNvPr id="12" name="TextBox 11">
            <a:extLst>
              <a:ext uri="{FF2B5EF4-FFF2-40B4-BE49-F238E27FC236}">
                <a16:creationId xmlns:a16="http://schemas.microsoft.com/office/drawing/2014/main" id="{8E49AA76-C4AF-5046-A58F-61B9AF2C48AD}"/>
              </a:ext>
            </a:extLst>
          </p:cNvPr>
          <p:cNvSpPr txBox="1"/>
          <p:nvPr/>
        </p:nvSpPr>
        <p:spPr>
          <a:xfrm>
            <a:off x="7928360" y="5689548"/>
            <a:ext cx="1499232" cy="307777"/>
          </a:xfrm>
          <a:prstGeom prst="rect">
            <a:avLst/>
          </a:prstGeom>
          <a:noFill/>
        </p:spPr>
        <p:txBody>
          <a:bodyPr wrap="square" rtlCol="0">
            <a:spAutoFit/>
          </a:bodyPr>
          <a:lstStyle/>
          <a:p>
            <a:pPr algn="l"/>
            <a:r>
              <a:rPr lang="en-US" sz="1400" b="1" dirty="0">
                <a:solidFill>
                  <a:schemeClr val="accent2"/>
                </a:solidFill>
              </a:rPr>
              <a:t>Science</a:t>
            </a:r>
          </a:p>
        </p:txBody>
      </p:sp>
      <p:sp>
        <p:nvSpPr>
          <p:cNvPr id="13" name="TextBox 12">
            <a:extLst>
              <a:ext uri="{FF2B5EF4-FFF2-40B4-BE49-F238E27FC236}">
                <a16:creationId xmlns:a16="http://schemas.microsoft.com/office/drawing/2014/main" id="{226A71E4-6954-004E-9EB4-54345B8A6CD6}"/>
              </a:ext>
            </a:extLst>
          </p:cNvPr>
          <p:cNvSpPr txBox="1"/>
          <p:nvPr/>
        </p:nvSpPr>
        <p:spPr>
          <a:xfrm>
            <a:off x="7923987" y="5516595"/>
            <a:ext cx="1499232" cy="307777"/>
          </a:xfrm>
          <a:prstGeom prst="rect">
            <a:avLst/>
          </a:prstGeom>
          <a:noFill/>
        </p:spPr>
        <p:txBody>
          <a:bodyPr wrap="square" rtlCol="0">
            <a:spAutoFit/>
          </a:bodyPr>
          <a:lstStyle/>
          <a:p>
            <a:pPr algn="l"/>
            <a:r>
              <a:rPr lang="en-US" sz="1400" b="1" dirty="0">
                <a:solidFill>
                  <a:schemeClr val="accent4"/>
                </a:solidFill>
              </a:rPr>
              <a:t>Other health </a:t>
            </a:r>
          </a:p>
        </p:txBody>
      </p:sp>
      <p:sp>
        <p:nvSpPr>
          <p:cNvPr id="14" name="TextBox 13">
            <a:extLst>
              <a:ext uri="{FF2B5EF4-FFF2-40B4-BE49-F238E27FC236}">
                <a16:creationId xmlns:a16="http://schemas.microsoft.com/office/drawing/2014/main" id="{8E34D49F-0B01-8C4E-89C4-E8CF911BACCF}"/>
              </a:ext>
            </a:extLst>
          </p:cNvPr>
          <p:cNvSpPr txBox="1"/>
          <p:nvPr/>
        </p:nvSpPr>
        <p:spPr>
          <a:xfrm>
            <a:off x="7928360" y="5336245"/>
            <a:ext cx="1499232" cy="307777"/>
          </a:xfrm>
          <a:prstGeom prst="rect">
            <a:avLst/>
          </a:prstGeom>
          <a:noFill/>
        </p:spPr>
        <p:txBody>
          <a:bodyPr wrap="square" rtlCol="0">
            <a:spAutoFit/>
          </a:bodyPr>
          <a:lstStyle/>
          <a:p>
            <a:pPr algn="l"/>
            <a:r>
              <a:rPr lang="en-US" sz="1400" b="1" dirty="0">
                <a:solidFill>
                  <a:schemeClr val="accent1"/>
                </a:solidFill>
              </a:rPr>
              <a:t>Humanities</a:t>
            </a:r>
          </a:p>
        </p:txBody>
      </p:sp>
      <p:sp>
        <p:nvSpPr>
          <p:cNvPr id="16" name="TextBox 15">
            <a:extLst>
              <a:ext uri="{FF2B5EF4-FFF2-40B4-BE49-F238E27FC236}">
                <a16:creationId xmlns:a16="http://schemas.microsoft.com/office/drawing/2014/main" id="{9FAFE48B-15DB-8F44-9153-16C0DF9B6C26}"/>
              </a:ext>
            </a:extLst>
          </p:cNvPr>
          <p:cNvSpPr txBox="1"/>
          <p:nvPr/>
        </p:nvSpPr>
        <p:spPr>
          <a:xfrm>
            <a:off x="7928360" y="5860072"/>
            <a:ext cx="1499232" cy="307777"/>
          </a:xfrm>
          <a:prstGeom prst="rect">
            <a:avLst/>
          </a:prstGeom>
          <a:noFill/>
        </p:spPr>
        <p:txBody>
          <a:bodyPr wrap="square" rtlCol="0">
            <a:spAutoFit/>
          </a:bodyPr>
          <a:lstStyle/>
          <a:p>
            <a:pPr algn="l"/>
            <a:r>
              <a:rPr lang="en-US" sz="1400" b="1" dirty="0">
                <a:solidFill>
                  <a:schemeClr val="bg2"/>
                </a:solidFill>
              </a:rPr>
              <a:t>Law</a:t>
            </a:r>
          </a:p>
        </p:txBody>
      </p:sp>
      <p:sp>
        <p:nvSpPr>
          <p:cNvPr id="6" name="Rectangle 5">
            <a:extLst>
              <a:ext uri="{FF2B5EF4-FFF2-40B4-BE49-F238E27FC236}">
                <a16:creationId xmlns:a16="http://schemas.microsoft.com/office/drawing/2014/main" id="{6447E8A9-FB84-4543-9D4B-94F3A0405E05}"/>
              </a:ext>
            </a:extLst>
          </p:cNvPr>
          <p:cNvSpPr/>
          <p:nvPr/>
        </p:nvSpPr>
        <p:spPr bwMode="auto">
          <a:xfrm>
            <a:off x="2434471" y="5679933"/>
            <a:ext cx="789134" cy="189497"/>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200" b="0" i="1" u="none" strike="noStrike" cap="none" normalizeH="0" baseline="0" dirty="0">
                <a:ln>
                  <a:noFill/>
                </a:ln>
                <a:solidFill>
                  <a:schemeClr val="accent6">
                    <a:lumMod val="60000"/>
                    <a:lumOff val="40000"/>
                  </a:schemeClr>
                </a:solidFill>
                <a:effectLst/>
                <a:latin typeface="Arial" charset="0"/>
                <a:ea typeface="ＭＳ Ｐゴシック" pitchFamily="34" charset="-128"/>
              </a:rPr>
              <a:t>Other fields</a:t>
            </a:r>
          </a:p>
        </p:txBody>
      </p:sp>
    </p:spTree>
    <p:extLst>
      <p:ext uri="{BB962C8B-B14F-4D97-AF65-F5344CB8AC3E}">
        <p14:creationId xmlns:p14="http://schemas.microsoft.com/office/powerpoint/2010/main" val="1565210414"/>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85716-46F8-8E41-930A-9525185BC286}"/>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92867D6D-8B6D-F64B-8D66-B5573B774400}"/>
              </a:ext>
            </a:extLst>
          </p:cNvPr>
          <p:cNvSpPr>
            <a:spLocks noGrp="1"/>
          </p:cNvSpPr>
          <p:nvPr>
            <p:ph type="body" sz="quarter" idx="10"/>
          </p:nvPr>
        </p:nvSpPr>
        <p:spPr/>
        <p:txBody>
          <a:bodyPr/>
          <a:lstStyle/>
          <a:p>
            <a:r>
              <a:rPr lang="en-AU" dirty="0"/>
              <a:t>Income distribution of men aged between 25-34, 2016</a:t>
            </a:r>
          </a:p>
        </p:txBody>
      </p:sp>
      <p:sp>
        <p:nvSpPr>
          <p:cNvPr id="4" name="Text Placeholder 3">
            <a:extLst>
              <a:ext uri="{FF2B5EF4-FFF2-40B4-BE49-F238E27FC236}">
                <a16:creationId xmlns:a16="http://schemas.microsoft.com/office/drawing/2014/main" id="{68FF9AB5-16C6-C444-9E84-53B886D12FD4}"/>
              </a:ext>
            </a:extLst>
          </p:cNvPr>
          <p:cNvSpPr>
            <a:spLocks noGrp="1"/>
          </p:cNvSpPr>
          <p:nvPr>
            <p:ph type="body" sz="quarter" idx="11"/>
          </p:nvPr>
        </p:nvSpPr>
        <p:spPr/>
        <p:txBody>
          <a:bodyPr/>
          <a:lstStyle/>
          <a:p>
            <a:endParaRPr lang="en-AU"/>
          </a:p>
        </p:txBody>
      </p:sp>
      <p:graphicFrame>
        <p:nvGraphicFramePr>
          <p:cNvPr id="6" name="Chart Placeholder 5">
            <a:extLst>
              <a:ext uri="{FF2B5EF4-FFF2-40B4-BE49-F238E27FC236}">
                <a16:creationId xmlns:a16="http://schemas.microsoft.com/office/drawing/2014/main" id="{589B444A-9918-2A43-B804-EEB64038A41D}"/>
              </a:ext>
            </a:extLst>
          </p:cNvPr>
          <p:cNvGraphicFramePr>
            <a:graphicFrameLocks noGrp="1"/>
          </p:cNvGraphicFramePr>
          <p:nvPr>
            <p:ph type="chart" sz="quarter" idx="12"/>
            <p:extLst>
              <p:ext uri="{D42A27DB-BD31-4B8C-83A1-F6EECF244321}">
                <p14:modId xmlns:p14="http://schemas.microsoft.com/office/powerpoint/2010/main" val="3277254411"/>
              </p:ext>
            </p:extLst>
          </p:nvPr>
        </p:nvGraphicFramePr>
        <p:xfrm>
          <a:off x="334017" y="1169988"/>
          <a:ext cx="8301238" cy="2763068"/>
        </p:xfrm>
        <a:graphic>
          <a:graphicData uri="http://schemas.openxmlformats.org/drawingml/2006/chart">
            <c:chart xmlns:c="http://schemas.openxmlformats.org/drawingml/2006/chart" xmlns:r="http://schemas.openxmlformats.org/officeDocument/2006/relationships" r:id="rId3"/>
          </a:graphicData>
        </a:graphic>
      </p:graphicFrame>
      <p:grpSp>
        <p:nvGrpSpPr>
          <p:cNvPr id="18" name="Group 17">
            <a:extLst>
              <a:ext uri="{FF2B5EF4-FFF2-40B4-BE49-F238E27FC236}">
                <a16:creationId xmlns:a16="http://schemas.microsoft.com/office/drawing/2014/main" id="{A42D2BB4-E0D4-FD4E-9601-2656AB81B924}"/>
              </a:ext>
            </a:extLst>
          </p:cNvPr>
          <p:cNvGrpSpPr/>
          <p:nvPr/>
        </p:nvGrpSpPr>
        <p:grpSpPr>
          <a:xfrm>
            <a:off x="3006664" y="3639351"/>
            <a:ext cx="3877565" cy="367383"/>
            <a:chOff x="4844129" y="1486355"/>
            <a:chExt cx="3877565" cy="384017"/>
          </a:xfrm>
        </p:grpSpPr>
        <p:sp>
          <p:nvSpPr>
            <p:cNvPr id="8" name="TextBox 7">
              <a:extLst>
                <a:ext uri="{FF2B5EF4-FFF2-40B4-BE49-F238E27FC236}">
                  <a16:creationId xmlns:a16="http://schemas.microsoft.com/office/drawing/2014/main" id="{D0991E6E-2D24-5040-9201-45A40C30C52B}"/>
                </a:ext>
              </a:extLst>
            </p:cNvPr>
            <p:cNvSpPr txBox="1"/>
            <p:nvPr/>
          </p:nvSpPr>
          <p:spPr>
            <a:xfrm>
              <a:off x="4844129" y="1486357"/>
              <a:ext cx="387462" cy="383868"/>
            </a:xfrm>
            <a:prstGeom prst="rect">
              <a:avLst/>
            </a:prstGeom>
            <a:solidFill>
              <a:srgbClr val="FFECB2">
                <a:alpha val="89804"/>
              </a:srgbClr>
            </a:solidFill>
          </p:spPr>
          <p:txBody>
            <a:bodyPr wrap="square" lIns="0" tIns="0" rIns="0" bIns="0" rtlCol="0" anchor="ctr">
              <a:noAutofit/>
            </a:bodyPr>
            <a:lstStyle/>
            <a:p>
              <a:pPr algn="ctr"/>
              <a:r>
                <a:rPr lang="en-US" sz="1200" dirty="0"/>
                <a:t>Zero</a:t>
              </a:r>
            </a:p>
          </p:txBody>
        </p:sp>
        <p:sp>
          <p:nvSpPr>
            <p:cNvPr id="9" name="TextBox 8">
              <a:extLst>
                <a:ext uri="{FF2B5EF4-FFF2-40B4-BE49-F238E27FC236}">
                  <a16:creationId xmlns:a16="http://schemas.microsoft.com/office/drawing/2014/main" id="{57AFEFB4-7906-5C46-8257-7A382751331E}"/>
                </a:ext>
              </a:extLst>
            </p:cNvPr>
            <p:cNvSpPr txBox="1"/>
            <p:nvPr/>
          </p:nvSpPr>
          <p:spPr>
            <a:xfrm>
              <a:off x="7937674" y="1486355"/>
              <a:ext cx="392010" cy="383866"/>
            </a:xfrm>
            <a:prstGeom prst="rect">
              <a:avLst/>
            </a:prstGeom>
            <a:solidFill>
              <a:srgbClr val="621214">
                <a:alpha val="89804"/>
              </a:srgbClr>
            </a:solidFill>
          </p:spPr>
          <p:txBody>
            <a:bodyPr wrap="square" lIns="0" tIns="0" rIns="0" bIns="0" rtlCol="0">
              <a:noAutofit/>
            </a:bodyPr>
            <a:lstStyle/>
            <a:p>
              <a:pPr algn="ctr"/>
              <a:r>
                <a:rPr lang="en-US" sz="1200" dirty="0">
                  <a:solidFill>
                    <a:schemeClr val="bg1"/>
                  </a:solidFill>
                </a:rPr>
                <a:t>2000-2999</a:t>
              </a:r>
            </a:p>
          </p:txBody>
        </p:sp>
        <p:sp>
          <p:nvSpPr>
            <p:cNvPr id="10" name="TextBox 9">
              <a:extLst>
                <a:ext uri="{FF2B5EF4-FFF2-40B4-BE49-F238E27FC236}">
                  <a16:creationId xmlns:a16="http://schemas.microsoft.com/office/drawing/2014/main" id="{0B598A2D-0E70-974C-B00F-6663CB32BD92}"/>
                </a:ext>
              </a:extLst>
            </p:cNvPr>
            <p:cNvSpPr txBox="1"/>
            <p:nvPr/>
          </p:nvSpPr>
          <p:spPr>
            <a:xfrm>
              <a:off x="5231591" y="1486356"/>
              <a:ext cx="387462" cy="383868"/>
            </a:xfrm>
            <a:prstGeom prst="rect">
              <a:avLst/>
            </a:prstGeom>
            <a:solidFill>
              <a:srgbClr val="FFE07F">
                <a:alpha val="89804"/>
              </a:srgbClr>
            </a:solidFill>
          </p:spPr>
          <p:txBody>
            <a:bodyPr wrap="square" lIns="0" tIns="0" rIns="0" bIns="0" rtlCol="0">
              <a:noAutofit/>
            </a:bodyPr>
            <a:lstStyle/>
            <a:p>
              <a:pPr algn="ctr"/>
              <a:r>
                <a:rPr lang="en-US" sz="1200" dirty="0"/>
                <a:t>$1- 499</a:t>
              </a:r>
            </a:p>
          </p:txBody>
        </p:sp>
        <p:sp>
          <p:nvSpPr>
            <p:cNvPr id="11" name="TextBox 10">
              <a:extLst>
                <a:ext uri="{FF2B5EF4-FFF2-40B4-BE49-F238E27FC236}">
                  <a16:creationId xmlns:a16="http://schemas.microsoft.com/office/drawing/2014/main" id="{ACA09C33-5A58-A249-B7EA-B327998E3FBA}"/>
                </a:ext>
              </a:extLst>
            </p:cNvPr>
            <p:cNvSpPr txBox="1"/>
            <p:nvPr/>
          </p:nvSpPr>
          <p:spPr>
            <a:xfrm>
              <a:off x="5619053" y="1486356"/>
              <a:ext cx="387462" cy="383868"/>
            </a:xfrm>
            <a:prstGeom prst="rect">
              <a:avLst/>
            </a:prstGeom>
            <a:solidFill>
              <a:srgbClr val="FFC35A">
                <a:alpha val="80000"/>
              </a:srgbClr>
            </a:solidFill>
          </p:spPr>
          <p:txBody>
            <a:bodyPr wrap="square" lIns="0" tIns="0" rIns="0" bIns="0" rtlCol="0">
              <a:noAutofit/>
            </a:bodyPr>
            <a:lstStyle/>
            <a:p>
              <a:pPr algn="ctr"/>
              <a:r>
                <a:rPr lang="en-US" sz="1200" dirty="0"/>
                <a:t>500- 799</a:t>
              </a:r>
            </a:p>
          </p:txBody>
        </p:sp>
        <p:sp>
          <p:nvSpPr>
            <p:cNvPr id="12" name="TextBox 11">
              <a:extLst>
                <a:ext uri="{FF2B5EF4-FFF2-40B4-BE49-F238E27FC236}">
                  <a16:creationId xmlns:a16="http://schemas.microsoft.com/office/drawing/2014/main" id="{B091392E-23F8-274F-9CF8-F8FBC1F15BF4}"/>
                </a:ext>
              </a:extLst>
            </p:cNvPr>
            <p:cNvSpPr txBox="1"/>
            <p:nvPr/>
          </p:nvSpPr>
          <p:spPr>
            <a:xfrm>
              <a:off x="6006515" y="1486356"/>
              <a:ext cx="387462" cy="383868"/>
            </a:xfrm>
            <a:prstGeom prst="rect">
              <a:avLst/>
            </a:prstGeom>
            <a:solidFill>
              <a:srgbClr val="F68B33">
                <a:alpha val="89804"/>
              </a:srgbClr>
            </a:solidFill>
          </p:spPr>
          <p:txBody>
            <a:bodyPr wrap="square" lIns="0" tIns="0" rIns="0" bIns="0" rtlCol="0">
              <a:noAutofit/>
            </a:bodyPr>
            <a:lstStyle/>
            <a:p>
              <a:pPr algn="ctr"/>
              <a:r>
                <a:rPr lang="en-US" sz="1200" dirty="0">
                  <a:solidFill>
                    <a:schemeClr val="bg1"/>
                  </a:solidFill>
                </a:rPr>
                <a:t>800- 999</a:t>
              </a:r>
            </a:p>
          </p:txBody>
        </p:sp>
        <p:sp>
          <p:nvSpPr>
            <p:cNvPr id="13" name="TextBox 12">
              <a:extLst>
                <a:ext uri="{FF2B5EF4-FFF2-40B4-BE49-F238E27FC236}">
                  <a16:creationId xmlns:a16="http://schemas.microsoft.com/office/drawing/2014/main" id="{33BE2DDF-5304-2445-A87C-43AB8B93C0BC}"/>
                </a:ext>
              </a:extLst>
            </p:cNvPr>
            <p:cNvSpPr txBox="1"/>
            <p:nvPr/>
          </p:nvSpPr>
          <p:spPr>
            <a:xfrm>
              <a:off x="6392933" y="1486504"/>
              <a:ext cx="387462" cy="383868"/>
            </a:xfrm>
            <a:prstGeom prst="rect">
              <a:avLst/>
            </a:prstGeom>
            <a:solidFill>
              <a:srgbClr val="D56509">
                <a:alpha val="89804"/>
              </a:srgbClr>
            </a:solidFill>
          </p:spPr>
          <p:txBody>
            <a:bodyPr wrap="square" lIns="0" tIns="0" rIns="0" bIns="0" rtlCol="0">
              <a:noAutofit/>
            </a:bodyPr>
            <a:lstStyle/>
            <a:p>
              <a:pPr algn="ctr"/>
              <a:r>
                <a:rPr lang="en-US" sz="1200" dirty="0">
                  <a:solidFill>
                    <a:schemeClr val="bg1"/>
                  </a:solidFill>
                </a:rPr>
                <a:t>1000- 1249</a:t>
              </a:r>
            </a:p>
          </p:txBody>
        </p:sp>
        <p:sp>
          <p:nvSpPr>
            <p:cNvPr id="14" name="TextBox 13">
              <a:extLst>
                <a:ext uri="{FF2B5EF4-FFF2-40B4-BE49-F238E27FC236}">
                  <a16:creationId xmlns:a16="http://schemas.microsoft.com/office/drawing/2014/main" id="{BF9007E7-C759-A440-9A6D-820BFECEFDDB}"/>
                </a:ext>
              </a:extLst>
            </p:cNvPr>
            <p:cNvSpPr txBox="1"/>
            <p:nvPr/>
          </p:nvSpPr>
          <p:spPr>
            <a:xfrm>
              <a:off x="6781128" y="1486356"/>
              <a:ext cx="387462" cy="383868"/>
            </a:xfrm>
            <a:prstGeom prst="rect">
              <a:avLst/>
            </a:prstGeom>
            <a:solidFill>
              <a:srgbClr val="D4582A">
                <a:alpha val="89804"/>
              </a:srgbClr>
            </a:solidFill>
          </p:spPr>
          <p:txBody>
            <a:bodyPr wrap="square" lIns="0" tIns="0" rIns="0" bIns="0" rtlCol="0">
              <a:noAutofit/>
            </a:bodyPr>
            <a:lstStyle/>
            <a:p>
              <a:pPr algn="ctr"/>
              <a:r>
                <a:rPr lang="en-US" sz="1200" dirty="0">
                  <a:solidFill>
                    <a:schemeClr val="bg1"/>
                  </a:solidFill>
                </a:rPr>
                <a:t>1250- 1499</a:t>
              </a:r>
            </a:p>
          </p:txBody>
        </p:sp>
        <p:sp>
          <p:nvSpPr>
            <p:cNvPr id="15" name="TextBox 14">
              <a:extLst>
                <a:ext uri="{FF2B5EF4-FFF2-40B4-BE49-F238E27FC236}">
                  <a16:creationId xmlns:a16="http://schemas.microsoft.com/office/drawing/2014/main" id="{19086FD2-ED50-5A4F-857B-14B101F2BE9F}"/>
                </a:ext>
              </a:extLst>
            </p:cNvPr>
            <p:cNvSpPr txBox="1"/>
            <p:nvPr/>
          </p:nvSpPr>
          <p:spPr>
            <a:xfrm>
              <a:off x="7167546" y="1486356"/>
              <a:ext cx="387462" cy="383868"/>
            </a:xfrm>
            <a:prstGeom prst="rect">
              <a:avLst/>
            </a:prstGeom>
            <a:solidFill>
              <a:srgbClr val="DA373B">
                <a:alpha val="89804"/>
              </a:srgbClr>
            </a:solidFill>
          </p:spPr>
          <p:txBody>
            <a:bodyPr wrap="square" lIns="0" tIns="0" rIns="0" bIns="0" rtlCol="0">
              <a:noAutofit/>
            </a:bodyPr>
            <a:lstStyle/>
            <a:p>
              <a:pPr algn="ctr"/>
              <a:r>
                <a:rPr lang="en-US" sz="1200" dirty="0">
                  <a:solidFill>
                    <a:schemeClr val="bg1"/>
                  </a:solidFill>
                </a:rPr>
                <a:t>1500- 1749</a:t>
              </a:r>
            </a:p>
          </p:txBody>
        </p:sp>
        <p:sp>
          <p:nvSpPr>
            <p:cNvPr id="16" name="TextBox 15">
              <a:extLst>
                <a:ext uri="{FF2B5EF4-FFF2-40B4-BE49-F238E27FC236}">
                  <a16:creationId xmlns:a16="http://schemas.microsoft.com/office/drawing/2014/main" id="{DCE0B167-F2DE-7545-98F6-A11368675D93}"/>
                </a:ext>
              </a:extLst>
            </p:cNvPr>
            <p:cNvSpPr txBox="1"/>
            <p:nvPr/>
          </p:nvSpPr>
          <p:spPr>
            <a:xfrm>
              <a:off x="7549857" y="1486356"/>
              <a:ext cx="387462" cy="383868"/>
            </a:xfrm>
            <a:prstGeom prst="rect">
              <a:avLst/>
            </a:prstGeom>
            <a:solidFill>
              <a:srgbClr val="A02226">
                <a:alpha val="89804"/>
              </a:srgbClr>
            </a:solidFill>
          </p:spPr>
          <p:txBody>
            <a:bodyPr wrap="square" lIns="0" tIns="0" rIns="0" bIns="0" rtlCol="0">
              <a:noAutofit/>
            </a:bodyPr>
            <a:lstStyle/>
            <a:p>
              <a:pPr algn="ctr"/>
              <a:r>
                <a:rPr lang="en-US" sz="1200" dirty="0">
                  <a:solidFill>
                    <a:schemeClr val="bg1"/>
                  </a:solidFill>
                </a:rPr>
                <a:t>1750- 1999</a:t>
              </a:r>
            </a:p>
          </p:txBody>
        </p:sp>
        <p:sp>
          <p:nvSpPr>
            <p:cNvPr id="17" name="TextBox 16">
              <a:extLst>
                <a:ext uri="{FF2B5EF4-FFF2-40B4-BE49-F238E27FC236}">
                  <a16:creationId xmlns:a16="http://schemas.microsoft.com/office/drawing/2014/main" id="{A76E3E50-9CC4-9C49-B43F-FBBA6E3C5E7B}"/>
                </a:ext>
              </a:extLst>
            </p:cNvPr>
            <p:cNvSpPr txBox="1"/>
            <p:nvPr/>
          </p:nvSpPr>
          <p:spPr>
            <a:xfrm>
              <a:off x="8329684" y="1486355"/>
              <a:ext cx="392010" cy="383866"/>
            </a:xfrm>
            <a:prstGeom prst="rect">
              <a:avLst/>
            </a:prstGeom>
            <a:solidFill>
              <a:srgbClr val="000000">
                <a:alpha val="89804"/>
              </a:srgbClr>
            </a:solidFill>
          </p:spPr>
          <p:txBody>
            <a:bodyPr wrap="square" lIns="0" tIns="0" rIns="0" bIns="0" rtlCol="0">
              <a:noAutofit/>
            </a:bodyPr>
            <a:lstStyle/>
            <a:p>
              <a:pPr algn="ctr"/>
              <a:r>
                <a:rPr lang="en-US" sz="1200" dirty="0">
                  <a:solidFill>
                    <a:schemeClr val="bg1"/>
                  </a:solidFill>
                </a:rPr>
                <a:t>3000+</a:t>
              </a:r>
            </a:p>
          </p:txBody>
        </p:sp>
      </p:grpSp>
      <p:graphicFrame>
        <p:nvGraphicFramePr>
          <p:cNvPr id="20" name="Chart Placeholder 5">
            <a:extLst>
              <a:ext uri="{FF2B5EF4-FFF2-40B4-BE49-F238E27FC236}">
                <a16:creationId xmlns:a16="http://schemas.microsoft.com/office/drawing/2014/main" id="{E20366D7-B6D0-764F-99AD-072259613A1B}"/>
              </a:ext>
            </a:extLst>
          </p:cNvPr>
          <p:cNvGraphicFramePr>
            <a:graphicFrameLocks/>
          </p:cNvGraphicFramePr>
          <p:nvPr>
            <p:extLst>
              <p:ext uri="{D42A27DB-BD31-4B8C-83A1-F6EECF244321}">
                <p14:modId xmlns:p14="http://schemas.microsoft.com/office/powerpoint/2010/main" val="3448903206"/>
              </p:ext>
            </p:extLst>
          </p:nvPr>
        </p:nvGraphicFramePr>
        <p:xfrm>
          <a:off x="323528" y="3781712"/>
          <a:ext cx="8301238" cy="2763068"/>
        </p:xfrm>
        <a:graphic>
          <a:graphicData uri="http://schemas.openxmlformats.org/drawingml/2006/chart">
            <c:chart xmlns:c="http://schemas.openxmlformats.org/drawingml/2006/chart" xmlns:r="http://schemas.openxmlformats.org/officeDocument/2006/relationships" r:id="rId4"/>
          </a:graphicData>
        </a:graphic>
      </p:graphicFrame>
      <p:sp>
        <p:nvSpPr>
          <p:cNvPr id="22" name="TextBox 21">
            <a:extLst>
              <a:ext uri="{FF2B5EF4-FFF2-40B4-BE49-F238E27FC236}">
                <a16:creationId xmlns:a16="http://schemas.microsoft.com/office/drawing/2014/main" id="{41634DC3-EE78-8A42-8453-B6D7E12E603F}"/>
              </a:ext>
            </a:extLst>
          </p:cNvPr>
          <p:cNvSpPr txBox="1"/>
          <p:nvPr/>
        </p:nvSpPr>
        <p:spPr>
          <a:xfrm>
            <a:off x="1885303" y="3639350"/>
            <a:ext cx="1121251" cy="367240"/>
          </a:xfrm>
          <a:prstGeom prst="rect">
            <a:avLst/>
          </a:prstGeom>
          <a:noFill/>
        </p:spPr>
        <p:txBody>
          <a:bodyPr wrap="square" lIns="0" tIns="0" rIns="0" bIns="0" rtlCol="0" anchor="ctr">
            <a:noAutofit/>
          </a:bodyPr>
          <a:lstStyle/>
          <a:p>
            <a:pPr algn="ctr"/>
            <a:r>
              <a:rPr lang="en-US" sz="1200" dirty="0"/>
              <a:t>Weekly income:</a:t>
            </a:r>
          </a:p>
        </p:txBody>
      </p:sp>
      <p:sp>
        <p:nvSpPr>
          <p:cNvPr id="23" name="TextBox 22">
            <a:extLst>
              <a:ext uri="{FF2B5EF4-FFF2-40B4-BE49-F238E27FC236}">
                <a16:creationId xmlns:a16="http://schemas.microsoft.com/office/drawing/2014/main" id="{67CFF191-1D59-C14F-B9DD-44E53CA5AE76}"/>
              </a:ext>
            </a:extLst>
          </p:cNvPr>
          <p:cNvSpPr txBox="1"/>
          <p:nvPr/>
        </p:nvSpPr>
        <p:spPr>
          <a:xfrm>
            <a:off x="3999918" y="1403926"/>
            <a:ext cx="1121251" cy="367240"/>
          </a:xfrm>
          <a:prstGeom prst="rect">
            <a:avLst/>
          </a:prstGeom>
          <a:noFill/>
        </p:spPr>
        <p:txBody>
          <a:bodyPr wrap="square" lIns="0" tIns="0" rIns="0" bIns="0" rtlCol="0" anchor="ctr">
            <a:noAutofit/>
          </a:bodyPr>
          <a:lstStyle/>
          <a:p>
            <a:pPr algn="ctr"/>
            <a:r>
              <a:rPr lang="en-US" sz="1800" b="1" dirty="0"/>
              <a:t>Male</a:t>
            </a:r>
          </a:p>
        </p:txBody>
      </p:sp>
      <p:sp>
        <p:nvSpPr>
          <p:cNvPr id="24" name="TextBox 23">
            <a:extLst>
              <a:ext uri="{FF2B5EF4-FFF2-40B4-BE49-F238E27FC236}">
                <a16:creationId xmlns:a16="http://schemas.microsoft.com/office/drawing/2014/main" id="{E4AAC227-4E51-D748-8C8E-4ADBCA49684D}"/>
              </a:ext>
            </a:extLst>
          </p:cNvPr>
          <p:cNvSpPr txBox="1"/>
          <p:nvPr/>
        </p:nvSpPr>
        <p:spPr>
          <a:xfrm>
            <a:off x="4004168" y="4033120"/>
            <a:ext cx="1121251" cy="367240"/>
          </a:xfrm>
          <a:prstGeom prst="rect">
            <a:avLst/>
          </a:prstGeom>
          <a:noFill/>
        </p:spPr>
        <p:txBody>
          <a:bodyPr wrap="square" lIns="0" tIns="0" rIns="0" bIns="0" rtlCol="0" anchor="ctr">
            <a:noAutofit/>
          </a:bodyPr>
          <a:lstStyle/>
          <a:p>
            <a:pPr algn="ctr"/>
            <a:r>
              <a:rPr lang="en-US" sz="1800" b="1" dirty="0"/>
              <a:t>Female</a:t>
            </a:r>
          </a:p>
        </p:txBody>
      </p:sp>
    </p:spTree>
    <p:extLst>
      <p:ext uri="{BB962C8B-B14F-4D97-AF65-F5344CB8AC3E}">
        <p14:creationId xmlns:p14="http://schemas.microsoft.com/office/powerpoint/2010/main" val="3478506608"/>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85716-46F8-8E41-930A-9525185BC286}"/>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92867D6D-8B6D-F64B-8D66-B5573B774400}"/>
              </a:ext>
            </a:extLst>
          </p:cNvPr>
          <p:cNvSpPr>
            <a:spLocks noGrp="1"/>
          </p:cNvSpPr>
          <p:nvPr>
            <p:ph type="body" sz="quarter" idx="10"/>
          </p:nvPr>
        </p:nvSpPr>
        <p:spPr/>
        <p:txBody>
          <a:bodyPr/>
          <a:lstStyle/>
          <a:p>
            <a:r>
              <a:rPr lang="en-AU" dirty="0"/>
              <a:t>Income distribution of men aged between 25-34, 2016</a:t>
            </a:r>
          </a:p>
        </p:txBody>
      </p:sp>
      <p:sp>
        <p:nvSpPr>
          <p:cNvPr id="4" name="Text Placeholder 3">
            <a:extLst>
              <a:ext uri="{FF2B5EF4-FFF2-40B4-BE49-F238E27FC236}">
                <a16:creationId xmlns:a16="http://schemas.microsoft.com/office/drawing/2014/main" id="{68FF9AB5-16C6-C444-9E84-53B886D12FD4}"/>
              </a:ext>
            </a:extLst>
          </p:cNvPr>
          <p:cNvSpPr>
            <a:spLocks noGrp="1"/>
          </p:cNvSpPr>
          <p:nvPr>
            <p:ph type="body" sz="quarter" idx="11"/>
          </p:nvPr>
        </p:nvSpPr>
        <p:spPr/>
        <p:txBody>
          <a:bodyPr/>
          <a:lstStyle/>
          <a:p>
            <a:endParaRPr lang="en-AU"/>
          </a:p>
        </p:txBody>
      </p:sp>
      <p:graphicFrame>
        <p:nvGraphicFramePr>
          <p:cNvPr id="6" name="Chart Placeholder 5">
            <a:extLst>
              <a:ext uri="{FF2B5EF4-FFF2-40B4-BE49-F238E27FC236}">
                <a16:creationId xmlns:a16="http://schemas.microsoft.com/office/drawing/2014/main" id="{589B444A-9918-2A43-B804-EEB64038A41D}"/>
              </a:ext>
            </a:extLst>
          </p:cNvPr>
          <p:cNvGraphicFramePr>
            <a:graphicFrameLocks noGrp="1"/>
          </p:cNvGraphicFramePr>
          <p:nvPr>
            <p:ph type="chart" sz="quarter" idx="12"/>
            <p:extLst>
              <p:ext uri="{D42A27DB-BD31-4B8C-83A1-F6EECF244321}">
                <p14:modId xmlns:p14="http://schemas.microsoft.com/office/powerpoint/2010/main" val="1889325012"/>
              </p:ext>
            </p:extLst>
          </p:nvPr>
        </p:nvGraphicFramePr>
        <p:xfrm>
          <a:off x="334017" y="1169988"/>
          <a:ext cx="8301238" cy="276306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0" name="Chart Placeholder 5">
            <a:extLst>
              <a:ext uri="{FF2B5EF4-FFF2-40B4-BE49-F238E27FC236}">
                <a16:creationId xmlns:a16="http://schemas.microsoft.com/office/drawing/2014/main" id="{E20366D7-B6D0-764F-99AD-072259613A1B}"/>
              </a:ext>
            </a:extLst>
          </p:cNvPr>
          <p:cNvGraphicFramePr>
            <a:graphicFrameLocks/>
          </p:cNvGraphicFramePr>
          <p:nvPr>
            <p:extLst>
              <p:ext uri="{D42A27DB-BD31-4B8C-83A1-F6EECF244321}">
                <p14:modId xmlns:p14="http://schemas.microsoft.com/office/powerpoint/2010/main" val="3758065954"/>
              </p:ext>
            </p:extLst>
          </p:nvPr>
        </p:nvGraphicFramePr>
        <p:xfrm>
          <a:off x="323528" y="3781712"/>
          <a:ext cx="8301238" cy="2763068"/>
        </p:xfrm>
        <a:graphic>
          <a:graphicData uri="http://schemas.openxmlformats.org/drawingml/2006/chart">
            <c:chart xmlns:c="http://schemas.openxmlformats.org/drawingml/2006/chart" xmlns:r="http://schemas.openxmlformats.org/officeDocument/2006/relationships" r:id="rId4"/>
          </a:graphicData>
        </a:graphic>
      </p:graphicFrame>
      <p:grpSp>
        <p:nvGrpSpPr>
          <p:cNvPr id="25" name="Group 24">
            <a:extLst>
              <a:ext uri="{FF2B5EF4-FFF2-40B4-BE49-F238E27FC236}">
                <a16:creationId xmlns:a16="http://schemas.microsoft.com/office/drawing/2014/main" id="{611046A3-6076-9C47-9709-87FD34B612B0}"/>
              </a:ext>
            </a:extLst>
          </p:cNvPr>
          <p:cNvGrpSpPr/>
          <p:nvPr/>
        </p:nvGrpSpPr>
        <p:grpSpPr>
          <a:xfrm>
            <a:off x="3006664" y="3639351"/>
            <a:ext cx="3877565" cy="367383"/>
            <a:chOff x="4844129" y="1486355"/>
            <a:chExt cx="3877565" cy="384017"/>
          </a:xfrm>
        </p:grpSpPr>
        <p:sp>
          <p:nvSpPr>
            <p:cNvPr id="26" name="TextBox 25">
              <a:extLst>
                <a:ext uri="{FF2B5EF4-FFF2-40B4-BE49-F238E27FC236}">
                  <a16:creationId xmlns:a16="http://schemas.microsoft.com/office/drawing/2014/main" id="{99DFBE6F-ADD3-544E-AD11-9F599449F126}"/>
                </a:ext>
              </a:extLst>
            </p:cNvPr>
            <p:cNvSpPr txBox="1"/>
            <p:nvPr/>
          </p:nvSpPr>
          <p:spPr>
            <a:xfrm>
              <a:off x="4844129" y="1486357"/>
              <a:ext cx="387462" cy="383868"/>
            </a:xfrm>
            <a:prstGeom prst="rect">
              <a:avLst/>
            </a:prstGeom>
            <a:solidFill>
              <a:srgbClr val="FFECB2">
                <a:alpha val="89804"/>
              </a:srgbClr>
            </a:solidFill>
          </p:spPr>
          <p:txBody>
            <a:bodyPr wrap="square" lIns="0" tIns="0" rIns="0" bIns="0" rtlCol="0" anchor="ctr">
              <a:noAutofit/>
            </a:bodyPr>
            <a:lstStyle/>
            <a:p>
              <a:pPr algn="ctr"/>
              <a:r>
                <a:rPr lang="en-US" sz="1200" dirty="0"/>
                <a:t>Zero</a:t>
              </a:r>
            </a:p>
          </p:txBody>
        </p:sp>
        <p:sp>
          <p:nvSpPr>
            <p:cNvPr id="27" name="TextBox 26">
              <a:extLst>
                <a:ext uri="{FF2B5EF4-FFF2-40B4-BE49-F238E27FC236}">
                  <a16:creationId xmlns:a16="http://schemas.microsoft.com/office/drawing/2014/main" id="{8043E342-A9FE-7245-BCBC-CDCE363FFB0F}"/>
                </a:ext>
              </a:extLst>
            </p:cNvPr>
            <p:cNvSpPr txBox="1"/>
            <p:nvPr/>
          </p:nvSpPr>
          <p:spPr>
            <a:xfrm>
              <a:off x="7937674" y="1486355"/>
              <a:ext cx="392010" cy="383866"/>
            </a:xfrm>
            <a:prstGeom prst="rect">
              <a:avLst/>
            </a:prstGeom>
            <a:solidFill>
              <a:srgbClr val="621214">
                <a:alpha val="89804"/>
              </a:srgbClr>
            </a:solidFill>
          </p:spPr>
          <p:txBody>
            <a:bodyPr wrap="square" lIns="0" tIns="0" rIns="0" bIns="0" rtlCol="0">
              <a:noAutofit/>
            </a:bodyPr>
            <a:lstStyle/>
            <a:p>
              <a:pPr algn="ctr"/>
              <a:r>
                <a:rPr lang="en-US" sz="1200" dirty="0">
                  <a:solidFill>
                    <a:schemeClr val="bg1"/>
                  </a:solidFill>
                </a:rPr>
                <a:t>2000-2999</a:t>
              </a:r>
            </a:p>
          </p:txBody>
        </p:sp>
        <p:sp>
          <p:nvSpPr>
            <p:cNvPr id="28" name="TextBox 27">
              <a:extLst>
                <a:ext uri="{FF2B5EF4-FFF2-40B4-BE49-F238E27FC236}">
                  <a16:creationId xmlns:a16="http://schemas.microsoft.com/office/drawing/2014/main" id="{EDBE1FAC-637D-9442-9B29-EECD2744B1B5}"/>
                </a:ext>
              </a:extLst>
            </p:cNvPr>
            <p:cNvSpPr txBox="1"/>
            <p:nvPr/>
          </p:nvSpPr>
          <p:spPr>
            <a:xfrm>
              <a:off x="5231591" y="1486356"/>
              <a:ext cx="387462" cy="383868"/>
            </a:xfrm>
            <a:prstGeom prst="rect">
              <a:avLst/>
            </a:prstGeom>
            <a:solidFill>
              <a:srgbClr val="FFE07F">
                <a:alpha val="89804"/>
              </a:srgbClr>
            </a:solidFill>
          </p:spPr>
          <p:txBody>
            <a:bodyPr wrap="square" lIns="0" tIns="0" rIns="0" bIns="0" rtlCol="0">
              <a:noAutofit/>
            </a:bodyPr>
            <a:lstStyle/>
            <a:p>
              <a:pPr algn="ctr"/>
              <a:r>
                <a:rPr lang="en-US" sz="1200" dirty="0"/>
                <a:t>$1- 499</a:t>
              </a:r>
            </a:p>
          </p:txBody>
        </p:sp>
        <p:sp>
          <p:nvSpPr>
            <p:cNvPr id="29" name="TextBox 28">
              <a:extLst>
                <a:ext uri="{FF2B5EF4-FFF2-40B4-BE49-F238E27FC236}">
                  <a16:creationId xmlns:a16="http://schemas.microsoft.com/office/drawing/2014/main" id="{5493379D-27F7-1B4C-8B7D-21074D3533B7}"/>
                </a:ext>
              </a:extLst>
            </p:cNvPr>
            <p:cNvSpPr txBox="1"/>
            <p:nvPr/>
          </p:nvSpPr>
          <p:spPr>
            <a:xfrm>
              <a:off x="5619053" y="1486356"/>
              <a:ext cx="387462" cy="383868"/>
            </a:xfrm>
            <a:prstGeom prst="rect">
              <a:avLst/>
            </a:prstGeom>
            <a:solidFill>
              <a:srgbClr val="FFC35A">
                <a:alpha val="80000"/>
              </a:srgbClr>
            </a:solidFill>
          </p:spPr>
          <p:txBody>
            <a:bodyPr wrap="square" lIns="0" tIns="0" rIns="0" bIns="0" rtlCol="0">
              <a:noAutofit/>
            </a:bodyPr>
            <a:lstStyle/>
            <a:p>
              <a:pPr algn="ctr"/>
              <a:r>
                <a:rPr lang="en-US" sz="1200" dirty="0"/>
                <a:t>500- 799</a:t>
              </a:r>
            </a:p>
          </p:txBody>
        </p:sp>
        <p:sp>
          <p:nvSpPr>
            <p:cNvPr id="30" name="TextBox 29">
              <a:extLst>
                <a:ext uri="{FF2B5EF4-FFF2-40B4-BE49-F238E27FC236}">
                  <a16:creationId xmlns:a16="http://schemas.microsoft.com/office/drawing/2014/main" id="{F6FF8DDC-A553-2445-812E-95E77344E740}"/>
                </a:ext>
              </a:extLst>
            </p:cNvPr>
            <p:cNvSpPr txBox="1"/>
            <p:nvPr/>
          </p:nvSpPr>
          <p:spPr>
            <a:xfrm>
              <a:off x="6006515" y="1486356"/>
              <a:ext cx="387462" cy="383868"/>
            </a:xfrm>
            <a:prstGeom prst="rect">
              <a:avLst/>
            </a:prstGeom>
            <a:solidFill>
              <a:srgbClr val="F68B33">
                <a:alpha val="89804"/>
              </a:srgbClr>
            </a:solidFill>
          </p:spPr>
          <p:txBody>
            <a:bodyPr wrap="square" lIns="0" tIns="0" rIns="0" bIns="0" rtlCol="0">
              <a:noAutofit/>
            </a:bodyPr>
            <a:lstStyle/>
            <a:p>
              <a:pPr algn="ctr"/>
              <a:r>
                <a:rPr lang="en-US" sz="1200" dirty="0">
                  <a:solidFill>
                    <a:schemeClr val="bg1"/>
                  </a:solidFill>
                </a:rPr>
                <a:t>800- 999</a:t>
              </a:r>
            </a:p>
          </p:txBody>
        </p:sp>
        <p:sp>
          <p:nvSpPr>
            <p:cNvPr id="31" name="TextBox 30">
              <a:extLst>
                <a:ext uri="{FF2B5EF4-FFF2-40B4-BE49-F238E27FC236}">
                  <a16:creationId xmlns:a16="http://schemas.microsoft.com/office/drawing/2014/main" id="{0CD9DF7D-7939-9747-922A-A8AE5753DD33}"/>
                </a:ext>
              </a:extLst>
            </p:cNvPr>
            <p:cNvSpPr txBox="1"/>
            <p:nvPr/>
          </p:nvSpPr>
          <p:spPr>
            <a:xfrm>
              <a:off x="6392933" y="1486504"/>
              <a:ext cx="387462" cy="383868"/>
            </a:xfrm>
            <a:prstGeom prst="rect">
              <a:avLst/>
            </a:prstGeom>
            <a:solidFill>
              <a:srgbClr val="D56509">
                <a:alpha val="89804"/>
              </a:srgbClr>
            </a:solidFill>
          </p:spPr>
          <p:txBody>
            <a:bodyPr wrap="square" lIns="0" tIns="0" rIns="0" bIns="0" rtlCol="0">
              <a:noAutofit/>
            </a:bodyPr>
            <a:lstStyle/>
            <a:p>
              <a:pPr algn="ctr"/>
              <a:r>
                <a:rPr lang="en-US" sz="1200" dirty="0">
                  <a:solidFill>
                    <a:schemeClr val="bg1"/>
                  </a:solidFill>
                </a:rPr>
                <a:t>1000- 1249</a:t>
              </a:r>
            </a:p>
          </p:txBody>
        </p:sp>
        <p:sp>
          <p:nvSpPr>
            <p:cNvPr id="32" name="TextBox 31">
              <a:extLst>
                <a:ext uri="{FF2B5EF4-FFF2-40B4-BE49-F238E27FC236}">
                  <a16:creationId xmlns:a16="http://schemas.microsoft.com/office/drawing/2014/main" id="{683C43DD-A782-B44D-9476-1F4DBE843255}"/>
                </a:ext>
              </a:extLst>
            </p:cNvPr>
            <p:cNvSpPr txBox="1"/>
            <p:nvPr/>
          </p:nvSpPr>
          <p:spPr>
            <a:xfrm>
              <a:off x="6781128" y="1486356"/>
              <a:ext cx="387462" cy="383868"/>
            </a:xfrm>
            <a:prstGeom prst="rect">
              <a:avLst/>
            </a:prstGeom>
            <a:solidFill>
              <a:srgbClr val="D4582A">
                <a:alpha val="89804"/>
              </a:srgbClr>
            </a:solidFill>
          </p:spPr>
          <p:txBody>
            <a:bodyPr wrap="square" lIns="0" tIns="0" rIns="0" bIns="0" rtlCol="0">
              <a:noAutofit/>
            </a:bodyPr>
            <a:lstStyle/>
            <a:p>
              <a:pPr algn="ctr"/>
              <a:r>
                <a:rPr lang="en-US" sz="1200" dirty="0">
                  <a:solidFill>
                    <a:schemeClr val="bg1"/>
                  </a:solidFill>
                </a:rPr>
                <a:t>1250- 1499</a:t>
              </a:r>
            </a:p>
          </p:txBody>
        </p:sp>
        <p:sp>
          <p:nvSpPr>
            <p:cNvPr id="33" name="TextBox 32">
              <a:extLst>
                <a:ext uri="{FF2B5EF4-FFF2-40B4-BE49-F238E27FC236}">
                  <a16:creationId xmlns:a16="http://schemas.microsoft.com/office/drawing/2014/main" id="{9760C509-645F-A448-A868-E31C730FE4FF}"/>
                </a:ext>
              </a:extLst>
            </p:cNvPr>
            <p:cNvSpPr txBox="1"/>
            <p:nvPr/>
          </p:nvSpPr>
          <p:spPr>
            <a:xfrm>
              <a:off x="7167546" y="1486356"/>
              <a:ext cx="387462" cy="383868"/>
            </a:xfrm>
            <a:prstGeom prst="rect">
              <a:avLst/>
            </a:prstGeom>
            <a:solidFill>
              <a:srgbClr val="DA373B">
                <a:alpha val="89804"/>
              </a:srgbClr>
            </a:solidFill>
          </p:spPr>
          <p:txBody>
            <a:bodyPr wrap="square" lIns="0" tIns="0" rIns="0" bIns="0" rtlCol="0">
              <a:noAutofit/>
            </a:bodyPr>
            <a:lstStyle/>
            <a:p>
              <a:pPr algn="ctr"/>
              <a:r>
                <a:rPr lang="en-US" sz="1200" dirty="0">
                  <a:solidFill>
                    <a:schemeClr val="bg1"/>
                  </a:solidFill>
                </a:rPr>
                <a:t>1500- 1749</a:t>
              </a:r>
            </a:p>
          </p:txBody>
        </p:sp>
        <p:sp>
          <p:nvSpPr>
            <p:cNvPr id="34" name="TextBox 33">
              <a:extLst>
                <a:ext uri="{FF2B5EF4-FFF2-40B4-BE49-F238E27FC236}">
                  <a16:creationId xmlns:a16="http://schemas.microsoft.com/office/drawing/2014/main" id="{D18EED31-AEB7-F243-B538-2C00C0AA9125}"/>
                </a:ext>
              </a:extLst>
            </p:cNvPr>
            <p:cNvSpPr txBox="1"/>
            <p:nvPr/>
          </p:nvSpPr>
          <p:spPr>
            <a:xfrm>
              <a:off x="7549857" y="1486356"/>
              <a:ext cx="387462" cy="383868"/>
            </a:xfrm>
            <a:prstGeom prst="rect">
              <a:avLst/>
            </a:prstGeom>
            <a:solidFill>
              <a:srgbClr val="A02226">
                <a:alpha val="89804"/>
              </a:srgbClr>
            </a:solidFill>
          </p:spPr>
          <p:txBody>
            <a:bodyPr wrap="square" lIns="0" tIns="0" rIns="0" bIns="0" rtlCol="0">
              <a:noAutofit/>
            </a:bodyPr>
            <a:lstStyle/>
            <a:p>
              <a:pPr algn="ctr"/>
              <a:r>
                <a:rPr lang="en-US" sz="1200" dirty="0">
                  <a:solidFill>
                    <a:schemeClr val="bg1"/>
                  </a:solidFill>
                </a:rPr>
                <a:t>1750- 1999</a:t>
              </a:r>
            </a:p>
          </p:txBody>
        </p:sp>
        <p:sp>
          <p:nvSpPr>
            <p:cNvPr id="35" name="TextBox 34">
              <a:extLst>
                <a:ext uri="{FF2B5EF4-FFF2-40B4-BE49-F238E27FC236}">
                  <a16:creationId xmlns:a16="http://schemas.microsoft.com/office/drawing/2014/main" id="{28B66F9B-1C35-C64F-8BA1-1ABE81C9FA99}"/>
                </a:ext>
              </a:extLst>
            </p:cNvPr>
            <p:cNvSpPr txBox="1"/>
            <p:nvPr/>
          </p:nvSpPr>
          <p:spPr>
            <a:xfrm>
              <a:off x="8329684" y="1486355"/>
              <a:ext cx="392010" cy="383866"/>
            </a:xfrm>
            <a:prstGeom prst="rect">
              <a:avLst/>
            </a:prstGeom>
            <a:solidFill>
              <a:srgbClr val="000000">
                <a:alpha val="89804"/>
              </a:srgbClr>
            </a:solidFill>
          </p:spPr>
          <p:txBody>
            <a:bodyPr wrap="square" lIns="0" tIns="0" rIns="0" bIns="0" rtlCol="0">
              <a:noAutofit/>
            </a:bodyPr>
            <a:lstStyle/>
            <a:p>
              <a:pPr algn="ctr"/>
              <a:r>
                <a:rPr lang="en-US" sz="1200" dirty="0">
                  <a:solidFill>
                    <a:schemeClr val="bg1"/>
                  </a:solidFill>
                </a:rPr>
                <a:t>3000+</a:t>
              </a:r>
            </a:p>
          </p:txBody>
        </p:sp>
      </p:grpSp>
      <p:sp>
        <p:nvSpPr>
          <p:cNvPr id="36" name="TextBox 35">
            <a:extLst>
              <a:ext uri="{FF2B5EF4-FFF2-40B4-BE49-F238E27FC236}">
                <a16:creationId xmlns:a16="http://schemas.microsoft.com/office/drawing/2014/main" id="{4B55C2AA-3438-FA49-9EDD-C96A8DA9138E}"/>
              </a:ext>
            </a:extLst>
          </p:cNvPr>
          <p:cNvSpPr txBox="1"/>
          <p:nvPr/>
        </p:nvSpPr>
        <p:spPr>
          <a:xfrm>
            <a:off x="1885303" y="3639350"/>
            <a:ext cx="1121251" cy="367240"/>
          </a:xfrm>
          <a:prstGeom prst="rect">
            <a:avLst/>
          </a:prstGeom>
          <a:noFill/>
        </p:spPr>
        <p:txBody>
          <a:bodyPr wrap="square" lIns="0" tIns="0" rIns="0" bIns="0" rtlCol="0" anchor="ctr">
            <a:noAutofit/>
          </a:bodyPr>
          <a:lstStyle/>
          <a:p>
            <a:pPr algn="ctr"/>
            <a:r>
              <a:rPr lang="en-US" sz="1200" dirty="0"/>
              <a:t>Weekly income:</a:t>
            </a:r>
          </a:p>
        </p:txBody>
      </p:sp>
      <p:sp>
        <p:nvSpPr>
          <p:cNvPr id="37" name="TextBox 36">
            <a:extLst>
              <a:ext uri="{FF2B5EF4-FFF2-40B4-BE49-F238E27FC236}">
                <a16:creationId xmlns:a16="http://schemas.microsoft.com/office/drawing/2014/main" id="{6130BD76-3470-6A45-BA78-F18F5D1DD436}"/>
              </a:ext>
            </a:extLst>
          </p:cNvPr>
          <p:cNvSpPr txBox="1"/>
          <p:nvPr/>
        </p:nvSpPr>
        <p:spPr>
          <a:xfrm>
            <a:off x="3999918" y="1403926"/>
            <a:ext cx="1121251" cy="367240"/>
          </a:xfrm>
          <a:prstGeom prst="rect">
            <a:avLst/>
          </a:prstGeom>
          <a:noFill/>
        </p:spPr>
        <p:txBody>
          <a:bodyPr wrap="square" lIns="0" tIns="0" rIns="0" bIns="0" rtlCol="0" anchor="ctr">
            <a:noAutofit/>
          </a:bodyPr>
          <a:lstStyle/>
          <a:p>
            <a:pPr algn="ctr"/>
            <a:r>
              <a:rPr lang="en-US" sz="1800" b="1" dirty="0"/>
              <a:t>Male</a:t>
            </a:r>
          </a:p>
        </p:txBody>
      </p:sp>
      <p:sp>
        <p:nvSpPr>
          <p:cNvPr id="38" name="TextBox 37">
            <a:extLst>
              <a:ext uri="{FF2B5EF4-FFF2-40B4-BE49-F238E27FC236}">
                <a16:creationId xmlns:a16="http://schemas.microsoft.com/office/drawing/2014/main" id="{DF71E6BA-DC18-724C-A7D9-990A5AC15446}"/>
              </a:ext>
            </a:extLst>
          </p:cNvPr>
          <p:cNvSpPr txBox="1"/>
          <p:nvPr/>
        </p:nvSpPr>
        <p:spPr>
          <a:xfrm>
            <a:off x="4004168" y="4033120"/>
            <a:ext cx="1121251" cy="367240"/>
          </a:xfrm>
          <a:prstGeom prst="rect">
            <a:avLst/>
          </a:prstGeom>
          <a:noFill/>
        </p:spPr>
        <p:txBody>
          <a:bodyPr wrap="square" lIns="0" tIns="0" rIns="0" bIns="0" rtlCol="0" anchor="ctr">
            <a:noAutofit/>
          </a:bodyPr>
          <a:lstStyle/>
          <a:p>
            <a:pPr algn="ctr"/>
            <a:r>
              <a:rPr lang="en-US" sz="1800" b="1" dirty="0"/>
              <a:t>Female</a:t>
            </a:r>
          </a:p>
        </p:txBody>
      </p:sp>
    </p:spTree>
    <p:extLst>
      <p:ext uri="{BB962C8B-B14F-4D97-AF65-F5344CB8AC3E}">
        <p14:creationId xmlns:p14="http://schemas.microsoft.com/office/powerpoint/2010/main" val="3895961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7644D-106F-0A45-A946-0A7B421A767F}"/>
              </a:ext>
            </a:extLst>
          </p:cNvPr>
          <p:cNvSpPr>
            <a:spLocks noGrp="1"/>
          </p:cNvSpPr>
          <p:nvPr>
            <p:ph type="title"/>
          </p:nvPr>
        </p:nvSpPr>
        <p:spPr>
          <a:xfrm>
            <a:off x="647700" y="518119"/>
            <a:ext cx="6381750" cy="276999"/>
          </a:xfrm>
        </p:spPr>
        <p:txBody>
          <a:bodyPr/>
          <a:lstStyle/>
          <a:p>
            <a:r>
              <a:rPr lang="en-AU" dirty="0"/>
              <a:t>Similar story for net premium</a:t>
            </a:r>
          </a:p>
        </p:txBody>
      </p:sp>
      <p:sp>
        <p:nvSpPr>
          <p:cNvPr id="3" name="Text Placeholder 2">
            <a:extLst>
              <a:ext uri="{FF2B5EF4-FFF2-40B4-BE49-F238E27FC236}">
                <a16:creationId xmlns:a16="http://schemas.microsoft.com/office/drawing/2014/main" id="{0290F734-BF36-284B-838C-DC45347CA813}"/>
              </a:ext>
            </a:extLst>
          </p:cNvPr>
          <p:cNvSpPr>
            <a:spLocks noGrp="1"/>
          </p:cNvSpPr>
          <p:nvPr>
            <p:ph type="body" sz="quarter" idx="10"/>
          </p:nvPr>
        </p:nvSpPr>
        <p:spPr/>
        <p:txBody>
          <a:bodyPr/>
          <a:lstStyle/>
          <a:p>
            <a:r>
              <a:rPr lang="en-AU" dirty="0"/>
              <a:t>Earnings premiums (net income of a median person), $2016 million</a:t>
            </a:r>
          </a:p>
        </p:txBody>
      </p:sp>
      <p:sp>
        <p:nvSpPr>
          <p:cNvPr id="4" name="Text Placeholder 3">
            <a:extLst>
              <a:ext uri="{FF2B5EF4-FFF2-40B4-BE49-F238E27FC236}">
                <a16:creationId xmlns:a16="http://schemas.microsoft.com/office/drawing/2014/main" id="{B3B7741F-8C4D-D449-AB58-4CC775DFA356}"/>
              </a:ext>
            </a:extLst>
          </p:cNvPr>
          <p:cNvSpPr>
            <a:spLocks noGrp="1"/>
          </p:cNvSpPr>
          <p:nvPr>
            <p:ph type="body" sz="quarter" idx="11"/>
          </p:nvPr>
        </p:nvSpPr>
        <p:spPr>
          <a:xfrm>
            <a:off x="647699" y="6544780"/>
            <a:ext cx="7681653" cy="307777"/>
          </a:xfrm>
        </p:spPr>
        <p:txBody>
          <a:bodyPr/>
          <a:lstStyle/>
          <a:p>
            <a:endParaRPr lang="en-AU"/>
          </a:p>
        </p:txBody>
      </p:sp>
      <p:graphicFrame>
        <p:nvGraphicFramePr>
          <p:cNvPr id="15" name="Chart Placeholder 14">
            <a:extLst>
              <a:ext uri="{FF2B5EF4-FFF2-40B4-BE49-F238E27FC236}">
                <a16:creationId xmlns:a16="http://schemas.microsoft.com/office/drawing/2014/main" id="{3FA6A017-13EC-DF4E-8E75-D5E7989318E6}"/>
              </a:ext>
            </a:extLst>
          </p:cNvPr>
          <p:cNvGraphicFramePr>
            <a:graphicFrameLocks noGrp="1"/>
          </p:cNvGraphicFramePr>
          <p:nvPr>
            <p:ph type="chart" sz="quarter" idx="12"/>
            <p:extLst>
              <p:ext uri="{D42A27DB-BD31-4B8C-83A1-F6EECF244321}">
                <p14:modId xmlns:p14="http://schemas.microsoft.com/office/powerpoint/2010/main" val="1353553703"/>
              </p:ext>
            </p:extLst>
          </p:nvPr>
        </p:nvGraphicFramePr>
        <p:xfrm>
          <a:off x="557213" y="1169987"/>
          <a:ext cx="8172450" cy="4972127"/>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E98F1190-40E1-0341-BF18-C72BE038E85D}"/>
              </a:ext>
            </a:extLst>
          </p:cNvPr>
          <p:cNvSpPr txBox="1"/>
          <p:nvPr/>
        </p:nvSpPr>
        <p:spPr>
          <a:xfrm>
            <a:off x="2339752" y="6228020"/>
            <a:ext cx="1415772" cy="369332"/>
          </a:xfrm>
          <a:prstGeom prst="rect">
            <a:avLst/>
          </a:prstGeom>
          <a:noFill/>
        </p:spPr>
        <p:txBody>
          <a:bodyPr wrap="none" rtlCol="0">
            <a:spAutoFit/>
          </a:bodyPr>
          <a:lstStyle/>
          <a:p>
            <a:r>
              <a:rPr lang="en-AU" sz="1800" b="1" dirty="0"/>
              <a:t>Aged 25-34</a:t>
            </a:r>
          </a:p>
        </p:txBody>
      </p:sp>
      <p:sp>
        <p:nvSpPr>
          <p:cNvPr id="11" name="TextBox 10">
            <a:extLst>
              <a:ext uri="{FF2B5EF4-FFF2-40B4-BE49-F238E27FC236}">
                <a16:creationId xmlns:a16="http://schemas.microsoft.com/office/drawing/2014/main" id="{478F02EF-1A03-6A46-B1E7-D47FC6EB6084}"/>
              </a:ext>
            </a:extLst>
          </p:cNvPr>
          <p:cNvSpPr txBox="1"/>
          <p:nvPr/>
        </p:nvSpPr>
        <p:spPr>
          <a:xfrm>
            <a:off x="6373941" y="6228020"/>
            <a:ext cx="1069524" cy="369332"/>
          </a:xfrm>
          <a:prstGeom prst="rect">
            <a:avLst/>
          </a:prstGeom>
          <a:noFill/>
        </p:spPr>
        <p:txBody>
          <a:bodyPr wrap="none" rtlCol="0">
            <a:spAutoFit/>
          </a:bodyPr>
          <a:lstStyle/>
          <a:p>
            <a:r>
              <a:rPr lang="en-AU" sz="1800" b="1" dirty="0"/>
              <a:t>Lifetime</a:t>
            </a:r>
          </a:p>
        </p:txBody>
      </p:sp>
      <p:sp>
        <p:nvSpPr>
          <p:cNvPr id="12" name="Left Bracket 11">
            <a:extLst>
              <a:ext uri="{FF2B5EF4-FFF2-40B4-BE49-F238E27FC236}">
                <a16:creationId xmlns:a16="http://schemas.microsoft.com/office/drawing/2014/main" id="{466C979A-0B3B-724D-A34B-569BEEC420E0}"/>
              </a:ext>
            </a:extLst>
          </p:cNvPr>
          <p:cNvSpPr/>
          <p:nvPr/>
        </p:nvSpPr>
        <p:spPr bwMode="auto">
          <a:xfrm rot="16200000">
            <a:off x="6660232" y="4485933"/>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3" name="Left Bracket 12">
            <a:extLst>
              <a:ext uri="{FF2B5EF4-FFF2-40B4-BE49-F238E27FC236}">
                <a16:creationId xmlns:a16="http://schemas.microsoft.com/office/drawing/2014/main" id="{39A6EAEE-54FC-7B45-857A-18DB871BB81F}"/>
              </a:ext>
            </a:extLst>
          </p:cNvPr>
          <p:cNvSpPr/>
          <p:nvPr/>
        </p:nvSpPr>
        <p:spPr bwMode="auto">
          <a:xfrm rot="16200000">
            <a:off x="2853445" y="4479755"/>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cxnSp>
        <p:nvCxnSpPr>
          <p:cNvPr id="14" name="Curved Connector 13">
            <a:extLst>
              <a:ext uri="{FF2B5EF4-FFF2-40B4-BE49-F238E27FC236}">
                <a16:creationId xmlns:a16="http://schemas.microsoft.com/office/drawing/2014/main" id="{A3571564-7037-6A4C-BC21-8D46E8F0F2FB}"/>
              </a:ext>
            </a:extLst>
          </p:cNvPr>
          <p:cNvCxnSpPr>
            <a:cxnSpLocks/>
          </p:cNvCxnSpPr>
          <p:nvPr/>
        </p:nvCxnSpPr>
        <p:spPr bwMode="auto">
          <a:xfrm>
            <a:off x="1907704" y="5157192"/>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16" name="TextBox 15">
            <a:extLst>
              <a:ext uri="{FF2B5EF4-FFF2-40B4-BE49-F238E27FC236}">
                <a16:creationId xmlns:a16="http://schemas.microsoft.com/office/drawing/2014/main" id="{42270651-4289-5B49-8F0E-10A4029B4E1D}"/>
              </a:ext>
            </a:extLst>
          </p:cNvPr>
          <p:cNvSpPr txBox="1"/>
          <p:nvPr/>
        </p:nvSpPr>
        <p:spPr>
          <a:xfrm>
            <a:off x="1826210" y="4745769"/>
            <a:ext cx="595035" cy="369332"/>
          </a:xfrm>
          <a:prstGeom prst="rect">
            <a:avLst/>
          </a:prstGeom>
          <a:noFill/>
        </p:spPr>
        <p:txBody>
          <a:bodyPr wrap="none" rtlCol="0">
            <a:spAutoFit/>
          </a:bodyPr>
          <a:lstStyle/>
          <a:p>
            <a:pPr algn="l"/>
            <a:r>
              <a:rPr lang="en-AU" sz="1800" dirty="0"/>
              <a:t>-5%</a:t>
            </a:r>
          </a:p>
        </p:txBody>
      </p:sp>
      <p:cxnSp>
        <p:nvCxnSpPr>
          <p:cNvPr id="17" name="Curved Connector 16">
            <a:extLst>
              <a:ext uri="{FF2B5EF4-FFF2-40B4-BE49-F238E27FC236}">
                <a16:creationId xmlns:a16="http://schemas.microsoft.com/office/drawing/2014/main" id="{06294057-3FEC-6B4C-B353-5DC219B4E790}"/>
              </a:ext>
            </a:extLst>
          </p:cNvPr>
          <p:cNvCxnSpPr>
            <a:cxnSpLocks/>
          </p:cNvCxnSpPr>
          <p:nvPr/>
        </p:nvCxnSpPr>
        <p:spPr bwMode="auto">
          <a:xfrm>
            <a:off x="3798124" y="5148425"/>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18" name="TextBox 17">
            <a:extLst>
              <a:ext uri="{FF2B5EF4-FFF2-40B4-BE49-F238E27FC236}">
                <a16:creationId xmlns:a16="http://schemas.microsoft.com/office/drawing/2014/main" id="{4C011AA0-E296-0A4C-918C-A27ED4CCFB18}"/>
              </a:ext>
            </a:extLst>
          </p:cNvPr>
          <p:cNvSpPr txBox="1"/>
          <p:nvPr/>
        </p:nvSpPr>
        <p:spPr>
          <a:xfrm>
            <a:off x="3716630" y="4737002"/>
            <a:ext cx="723275" cy="369332"/>
          </a:xfrm>
          <a:prstGeom prst="rect">
            <a:avLst/>
          </a:prstGeom>
          <a:noFill/>
        </p:spPr>
        <p:txBody>
          <a:bodyPr wrap="none" rtlCol="0">
            <a:spAutoFit/>
          </a:bodyPr>
          <a:lstStyle/>
          <a:p>
            <a:pPr algn="l"/>
            <a:r>
              <a:rPr lang="en-AU" sz="1800" dirty="0"/>
              <a:t>-14%</a:t>
            </a:r>
          </a:p>
        </p:txBody>
      </p:sp>
      <p:cxnSp>
        <p:nvCxnSpPr>
          <p:cNvPr id="19" name="Curved Connector 18">
            <a:extLst>
              <a:ext uri="{FF2B5EF4-FFF2-40B4-BE49-F238E27FC236}">
                <a16:creationId xmlns:a16="http://schemas.microsoft.com/office/drawing/2014/main" id="{A07F30EC-076B-3B46-9147-9986FEA92F6F}"/>
              </a:ext>
            </a:extLst>
          </p:cNvPr>
          <p:cNvCxnSpPr>
            <a:cxnSpLocks/>
          </p:cNvCxnSpPr>
          <p:nvPr/>
        </p:nvCxnSpPr>
        <p:spPr bwMode="auto">
          <a:xfrm>
            <a:off x="5733614" y="4190383"/>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20" name="TextBox 19">
            <a:extLst>
              <a:ext uri="{FF2B5EF4-FFF2-40B4-BE49-F238E27FC236}">
                <a16:creationId xmlns:a16="http://schemas.microsoft.com/office/drawing/2014/main" id="{AFA8A61C-75D8-1B40-9A49-0ACD257E531E}"/>
              </a:ext>
            </a:extLst>
          </p:cNvPr>
          <p:cNvSpPr txBox="1"/>
          <p:nvPr/>
        </p:nvSpPr>
        <p:spPr>
          <a:xfrm>
            <a:off x="5652120" y="3778960"/>
            <a:ext cx="595035" cy="369332"/>
          </a:xfrm>
          <a:prstGeom prst="rect">
            <a:avLst/>
          </a:prstGeom>
          <a:noFill/>
        </p:spPr>
        <p:txBody>
          <a:bodyPr wrap="none" rtlCol="0">
            <a:spAutoFit/>
          </a:bodyPr>
          <a:lstStyle/>
          <a:p>
            <a:pPr algn="l"/>
            <a:r>
              <a:rPr lang="en-AU" sz="1800" dirty="0"/>
              <a:t>-7%</a:t>
            </a:r>
          </a:p>
        </p:txBody>
      </p:sp>
      <p:cxnSp>
        <p:nvCxnSpPr>
          <p:cNvPr id="21" name="Curved Connector 20">
            <a:extLst>
              <a:ext uri="{FF2B5EF4-FFF2-40B4-BE49-F238E27FC236}">
                <a16:creationId xmlns:a16="http://schemas.microsoft.com/office/drawing/2014/main" id="{A6584CE6-5447-2243-B688-1910437F6C85}"/>
              </a:ext>
            </a:extLst>
          </p:cNvPr>
          <p:cNvCxnSpPr>
            <a:cxnSpLocks/>
          </p:cNvCxnSpPr>
          <p:nvPr/>
        </p:nvCxnSpPr>
        <p:spPr bwMode="auto">
          <a:xfrm>
            <a:off x="7668344" y="3696407"/>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22" name="TextBox 21">
            <a:extLst>
              <a:ext uri="{FF2B5EF4-FFF2-40B4-BE49-F238E27FC236}">
                <a16:creationId xmlns:a16="http://schemas.microsoft.com/office/drawing/2014/main" id="{1D933ECF-CE88-B045-8812-3C748A38FCC4}"/>
              </a:ext>
            </a:extLst>
          </p:cNvPr>
          <p:cNvSpPr txBox="1"/>
          <p:nvPr/>
        </p:nvSpPr>
        <p:spPr>
          <a:xfrm>
            <a:off x="7586850" y="3284984"/>
            <a:ext cx="723275" cy="369332"/>
          </a:xfrm>
          <a:prstGeom prst="rect">
            <a:avLst/>
          </a:prstGeom>
          <a:noFill/>
        </p:spPr>
        <p:txBody>
          <a:bodyPr wrap="none" rtlCol="0">
            <a:spAutoFit/>
          </a:bodyPr>
          <a:lstStyle/>
          <a:p>
            <a:pPr algn="l"/>
            <a:r>
              <a:rPr lang="en-AU" sz="1800" dirty="0"/>
              <a:t>-10%</a:t>
            </a:r>
          </a:p>
        </p:txBody>
      </p:sp>
      <p:sp>
        <p:nvSpPr>
          <p:cNvPr id="23" name="TextBox 22">
            <a:extLst>
              <a:ext uri="{FF2B5EF4-FFF2-40B4-BE49-F238E27FC236}">
                <a16:creationId xmlns:a16="http://schemas.microsoft.com/office/drawing/2014/main" id="{0C044582-28F0-8644-AECB-8752131E980D}"/>
              </a:ext>
            </a:extLst>
          </p:cNvPr>
          <p:cNvSpPr txBox="1"/>
          <p:nvPr/>
        </p:nvSpPr>
        <p:spPr>
          <a:xfrm>
            <a:off x="971600" y="1412776"/>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4" name="TextBox 23">
            <a:extLst>
              <a:ext uri="{FF2B5EF4-FFF2-40B4-BE49-F238E27FC236}">
                <a16:creationId xmlns:a16="http://schemas.microsoft.com/office/drawing/2014/main" id="{A48D4FB6-E05F-5C46-90C5-88DAB39191BF}"/>
              </a:ext>
            </a:extLst>
          </p:cNvPr>
          <p:cNvSpPr txBox="1"/>
          <p:nvPr/>
        </p:nvSpPr>
        <p:spPr>
          <a:xfrm>
            <a:off x="1533987" y="1412776"/>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5" name="TextBox 24">
            <a:extLst>
              <a:ext uri="{FF2B5EF4-FFF2-40B4-BE49-F238E27FC236}">
                <a16:creationId xmlns:a16="http://schemas.microsoft.com/office/drawing/2014/main" id="{4C0CA113-C2B4-5645-8DE8-A8D97D462110}"/>
              </a:ext>
            </a:extLst>
          </p:cNvPr>
          <p:cNvSpPr txBox="1"/>
          <p:nvPr/>
        </p:nvSpPr>
        <p:spPr>
          <a:xfrm>
            <a:off x="2083614" y="1412776"/>
            <a:ext cx="697627" cy="369332"/>
          </a:xfrm>
          <a:prstGeom prst="rect">
            <a:avLst/>
          </a:prstGeom>
          <a:noFill/>
        </p:spPr>
        <p:txBody>
          <a:bodyPr wrap="none" rtlCol="0">
            <a:spAutoFit/>
          </a:bodyPr>
          <a:lstStyle/>
          <a:p>
            <a:pPr algn="l"/>
            <a:r>
              <a:rPr lang="en-AU" sz="1800" b="1" dirty="0">
                <a:solidFill>
                  <a:schemeClr val="tx2"/>
                </a:solidFill>
              </a:rPr>
              <a:t>2016</a:t>
            </a:r>
          </a:p>
        </p:txBody>
      </p:sp>
    </p:spTree>
    <p:extLst>
      <p:ext uri="{BB962C8B-B14F-4D97-AF65-F5344CB8AC3E}">
        <p14:creationId xmlns:p14="http://schemas.microsoft.com/office/powerpoint/2010/main" val="3561880553"/>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23449-7FF5-C942-AD01-A899FC266DDA}"/>
              </a:ext>
            </a:extLst>
          </p:cNvPr>
          <p:cNvSpPr>
            <a:spLocks noGrp="1"/>
          </p:cNvSpPr>
          <p:nvPr>
            <p:ph type="title"/>
          </p:nvPr>
        </p:nvSpPr>
        <p:spPr/>
        <p:txBody>
          <a:bodyPr/>
          <a:lstStyle/>
          <a:p>
            <a:r>
              <a:rPr lang="en-AU" dirty="0"/>
              <a:t>Studying</a:t>
            </a:r>
          </a:p>
        </p:txBody>
      </p:sp>
      <p:sp>
        <p:nvSpPr>
          <p:cNvPr id="7" name="Text Placeholder 6">
            <a:extLst>
              <a:ext uri="{FF2B5EF4-FFF2-40B4-BE49-F238E27FC236}">
                <a16:creationId xmlns:a16="http://schemas.microsoft.com/office/drawing/2014/main" id="{4E2FCD1A-7D8F-B142-AFE0-FF15DE4FAE44}"/>
              </a:ext>
            </a:extLst>
          </p:cNvPr>
          <p:cNvSpPr>
            <a:spLocks noGrp="1"/>
          </p:cNvSpPr>
          <p:nvPr>
            <p:ph type="body" sz="quarter" idx="10"/>
          </p:nvPr>
        </p:nvSpPr>
        <p:spPr/>
        <p:txBody>
          <a:bodyPr/>
          <a:lstStyle/>
          <a:p>
            <a:endParaRPr lang="en-AU"/>
          </a:p>
        </p:txBody>
      </p:sp>
      <p:sp>
        <p:nvSpPr>
          <p:cNvPr id="8" name="Text Placeholder 7">
            <a:extLst>
              <a:ext uri="{FF2B5EF4-FFF2-40B4-BE49-F238E27FC236}">
                <a16:creationId xmlns:a16="http://schemas.microsoft.com/office/drawing/2014/main" id="{6952B6E6-8EDE-1445-BAD9-E55043BEC9CA}"/>
              </a:ext>
            </a:extLst>
          </p:cNvPr>
          <p:cNvSpPr>
            <a:spLocks noGrp="1"/>
          </p:cNvSpPr>
          <p:nvPr>
            <p:ph type="body" sz="quarter" idx="11"/>
          </p:nvPr>
        </p:nvSpPr>
        <p:spPr/>
        <p:txBody>
          <a:bodyPr/>
          <a:lstStyle/>
          <a:p>
            <a:endParaRPr lang="en-AU"/>
          </a:p>
        </p:txBody>
      </p:sp>
      <p:graphicFrame>
        <p:nvGraphicFramePr>
          <p:cNvPr id="9" name="Chart Placeholder 2">
            <a:extLst>
              <a:ext uri="{FF2B5EF4-FFF2-40B4-BE49-F238E27FC236}">
                <a16:creationId xmlns:a16="http://schemas.microsoft.com/office/drawing/2014/main" id="{4C3E2FBC-4041-5E47-B090-E09E097173A1}"/>
              </a:ext>
            </a:extLst>
          </p:cNvPr>
          <p:cNvGraphicFramePr>
            <a:graphicFrameLocks/>
          </p:cNvGraphicFramePr>
          <p:nvPr>
            <p:extLst>
              <p:ext uri="{D42A27DB-BD31-4B8C-83A1-F6EECF244321}">
                <p14:modId xmlns:p14="http://schemas.microsoft.com/office/powerpoint/2010/main" val="368174953"/>
              </p:ext>
            </p:extLst>
          </p:nvPr>
        </p:nvGraphicFramePr>
        <p:xfrm>
          <a:off x="538404" y="1353939"/>
          <a:ext cx="8090208" cy="4710906"/>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1">
            <a:extLst>
              <a:ext uri="{FF2B5EF4-FFF2-40B4-BE49-F238E27FC236}">
                <a16:creationId xmlns:a16="http://schemas.microsoft.com/office/drawing/2014/main" id="{D283AA2D-5030-3640-A95A-E382C3FC8DA2}"/>
              </a:ext>
            </a:extLst>
          </p:cNvPr>
          <p:cNvSpPr txBox="1"/>
          <p:nvPr/>
        </p:nvSpPr>
        <p:spPr>
          <a:xfrm>
            <a:off x="979308" y="5992837"/>
            <a:ext cx="498984"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Science</a:t>
            </a:r>
          </a:p>
        </p:txBody>
      </p:sp>
      <p:sp>
        <p:nvSpPr>
          <p:cNvPr id="11" name="TextBox 1">
            <a:extLst>
              <a:ext uri="{FF2B5EF4-FFF2-40B4-BE49-F238E27FC236}">
                <a16:creationId xmlns:a16="http://schemas.microsoft.com/office/drawing/2014/main" id="{F8A15954-DD77-0F4B-83DA-70DB72D7EB38}"/>
              </a:ext>
            </a:extLst>
          </p:cNvPr>
          <p:cNvSpPr txBox="1"/>
          <p:nvPr/>
        </p:nvSpPr>
        <p:spPr>
          <a:xfrm>
            <a:off x="1419832" y="5992837"/>
            <a:ext cx="498984"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IT</a:t>
            </a:r>
          </a:p>
        </p:txBody>
      </p:sp>
      <p:sp>
        <p:nvSpPr>
          <p:cNvPr id="12" name="TextBox 1">
            <a:extLst>
              <a:ext uri="{FF2B5EF4-FFF2-40B4-BE49-F238E27FC236}">
                <a16:creationId xmlns:a16="http://schemas.microsoft.com/office/drawing/2014/main" id="{20B3B322-9C60-FD4A-B2BB-1462A910E6F9}"/>
              </a:ext>
            </a:extLst>
          </p:cNvPr>
          <p:cNvSpPr txBox="1"/>
          <p:nvPr/>
        </p:nvSpPr>
        <p:spPr>
          <a:xfrm>
            <a:off x="1873244" y="5992837"/>
            <a:ext cx="720080"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err="1"/>
              <a:t>Eng</a:t>
            </a:r>
            <a:endParaRPr lang="en-US" sz="1000" dirty="0"/>
          </a:p>
        </p:txBody>
      </p:sp>
      <p:sp>
        <p:nvSpPr>
          <p:cNvPr id="13" name="TextBox 1">
            <a:extLst>
              <a:ext uri="{FF2B5EF4-FFF2-40B4-BE49-F238E27FC236}">
                <a16:creationId xmlns:a16="http://schemas.microsoft.com/office/drawing/2014/main" id="{2753D22A-08DA-5C40-9887-D18613939FB8}"/>
              </a:ext>
            </a:extLst>
          </p:cNvPr>
          <p:cNvSpPr txBox="1"/>
          <p:nvPr/>
        </p:nvSpPr>
        <p:spPr>
          <a:xfrm>
            <a:off x="4537540" y="5992837"/>
            <a:ext cx="539493" cy="276999"/>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Other</a:t>
            </a:r>
          </a:p>
          <a:p>
            <a:pPr algn="ctr">
              <a:lnSpc>
                <a:spcPct val="90000"/>
              </a:lnSpc>
            </a:pPr>
            <a:r>
              <a:rPr lang="en-US" sz="1000" dirty="0"/>
              <a:t>Health</a:t>
            </a:r>
          </a:p>
        </p:txBody>
      </p:sp>
      <p:sp>
        <p:nvSpPr>
          <p:cNvPr id="14" name="TextBox 1">
            <a:extLst>
              <a:ext uri="{FF2B5EF4-FFF2-40B4-BE49-F238E27FC236}">
                <a16:creationId xmlns:a16="http://schemas.microsoft.com/office/drawing/2014/main" id="{FBF59B95-69D2-3942-8BA4-2A411186E93A}"/>
              </a:ext>
            </a:extLst>
          </p:cNvPr>
          <p:cNvSpPr txBox="1"/>
          <p:nvPr/>
        </p:nvSpPr>
        <p:spPr>
          <a:xfrm>
            <a:off x="3396071" y="5992837"/>
            <a:ext cx="720080"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Med</a:t>
            </a:r>
          </a:p>
        </p:txBody>
      </p:sp>
      <p:sp>
        <p:nvSpPr>
          <p:cNvPr id="15" name="TextBox 1">
            <a:extLst>
              <a:ext uri="{FF2B5EF4-FFF2-40B4-BE49-F238E27FC236}">
                <a16:creationId xmlns:a16="http://schemas.microsoft.com/office/drawing/2014/main" id="{433AB2D5-CA2E-2C41-97FB-8572B007C6B6}"/>
              </a:ext>
            </a:extLst>
          </p:cNvPr>
          <p:cNvSpPr txBox="1"/>
          <p:nvPr/>
        </p:nvSpPr>
        <p:spPr>
          <a:xfrm>
            <a:off x="3030444" y="5992837"/>
            <a:ext cx="498984"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err="1"/>
              <a:t>Nurs</a:t>
            </a:r>
            <a:endParaRPr lang="en-US" sz="1000" dirty="0"/>
          </a:p>
        </p:txBody>
      </p:sp>
      <p:sp>
        <p:nvSpPr>
          <p:cNvPr id="16" name="TextBox 1">
            <a:extLst>
              <a:ext uri="{FF2B5EF4-FFF2-40B4-BE49-F238E27FC236}">
                <a16:creationId xmlns:a16="http://schemas.microsoft.com/office/drawing/2014/main" id="{34D11540-FFCD-DF41-AC5E-F4456DC30271}"/>
              </a:ext>
            </a:extLst>
          </p:cNvPr>
          <p:cNvSpPr txBox="1"/>
          <p:nvPr/>
        </p:nvSpPr>
        <p:spPr>
          <a:xfrm>
            <a:off x="2377300" y="5992837"/>
            <a:ext cx="720080"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Edu</a:t>
            </a:r>
          </a:p>
        </p:txBody>
      </p:sp>
      <p:sp>
        <p:nvSpPr>
          <p:cNvPr id="17" name="TextBox 1">
            <a:extLst>
              <a:ext uri="{FF2B5EF4-FFF2-40B4-BE49-F238E27FC236}">
                <a16:creationId xmlns:a16="http://schemas.microsoft.com/office/drawing/2014/main" id="{956706E9-8110-E24A-A830-8253104D276A}"/>
              </a:ext>
            </a:extLst>
          </p:cNvPr>
          <p:cNvSpPr txBox="1"/>
          <p:nvPr/>
        </p:nvSpPr>
        <p:spPr>
          <a:xfrm>
            <a:off x="5041596" y="5992837"/>
            <a:ext cx="498984"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Com</a:t>
            </a:r>
          </a:p>
        </p:txBody>
      </p:sp>
      <p:sp>
        <p:nvSpPr>
          <p:cNvPr id="18" name="TextBox 1">
            <a:extLst>
              <a:ext uri="{FF2B5EF4-FFF2-40B4-BE49-F238E27FC236}">
                <a16:creationId xmlns:a16="http://schemas.microsoft.com/office/drawing/2014/main" id="{1DFF418A-13CF-324E-B714-167606746C65}"/>
              </a:ext>
            </a:extLst>
          </p:cNvPr>
          <p:cNvSpPr txBox="1"/>
          <p:nvPr/>
        </p:nvSpPr>
        <p:spPr>
          <a:xfrm>
            <a:off x="5473644" y="5992837"/>
            <a:ext cx="720080"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Hum</a:t>
            </a:r>
          </a:p>
        </p:txBody>
      </p:sp>
      <p:sp>
        <p:nvSpPr>
          <p:cNvPr id="19" name="TextBox 1">
            <a:extLst>
              <a:ext uri="{FF2B5EF4-FFF2-40B4-BE49-F238E27FC236}">
                <a16:creationId xmlns:a16="http://schemas.microsoft.com/office/drawing/2014/main" id="{8AD91F7F-80F7-864F-A1AC-A16AF279896B}"/>
              </a:ext>
            </a:extLst>
          </p:cNvPr>
          <p:cNvSpPr txBox="1"/>
          <p:nvPr/>
        </p:nvSpPr>
        <p:spPr>
          <a:xfrm>
            <a:off x="6054780" y="5992837"/>
            <a:ext cx="498984"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Law</a:t>
            </a:r>
          </a:p>
        </p:txBody>
      </p:sp>
      <p:sp>
        <p:nvSpPr>
          <p:cNvPr id="20" name="TextBox 1">
            <a:extLst>
              <a:ext uri="{FF2B5EF4-FFF2-40B4-BE49-F238E27FC236}">
                <a16:creationId xmlns:a16="http://schemas.microsoft.com/office/drawing/2014/main" id="{CBDD1B01-E8CA-D84F-83D7-03EF85E58C58}"/>
              </a:ext>
            </a:extLst>
          </p:cNvPr>
          <p:cNvSpPr txBox="1"/>
          <p:nvPr/>
        </p:nvSpPr>
        <p:spPr>
          <a:xfrm>
            <a:off x="8032707" y="5992837"/>
            <a:ext cx="609289" cy="138499"/>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all</a:t>
            </a:r>
          </a:p>
        </p:txBody>
      </p:sp>
      <p:sp>
        <p:nvSpPr>
          <p:cNvPr id="21" name="TextBox 20">
            <a:extLst>
              <a:ext uri="{FF2B5EF4-FFF2-40B4-BE49-F238E27FC236}">
                <a16:creationId xmlns:a16="http://schemas.microsoft.com/office/drawing/2014/main" id="{B65FFE86-2444-E546-A356-288CF7054134}"/>
              </a:ext>
            </a:extLst>
          </p:cNvPr>
          <p:cNvSpPr txBox="1"/>
          <p:nvPr/>
        </p:nvSpPr>
        <p:spPr>
          <a:xfrm>
            <a:off x="5051661" y="1179687"/>
            <a:ext cx="865238" cy="138499"/>
          </a:xfrm>
          <a:prstGeom prst="rect">
            <a:avLst/>
          </a:prstGeom>
          <a:solidFill>
            <a:schemeClr val="bg1"/>
          </a:solidFill>
        </p:spPr>
        <p:txBody>
          <a:bodyPr wrap="square" lIns="0" tIns="0" rIns="0" bIns="0" rtlCol="0">
            <a:spAutoFit/>
          </a:bodyPr>
          <a:lstStyle/>
          <a:p>
            <a:pPr algn="r">
              <a:lnSpc>
                <a:spcPct val="90000"/>
              </a:lnSpc>
            </a:pPr>
            <a:r>
              <a:rPr lang="en-US" sz="1000" b="1" dirty="0">
                <a:solidFill>
                  <a:schemeClr val="bg2">
                    <a:lumMod val="60000"/>
                    <a:lumOff val="40000"/>
                  </a:schemeClr>
                </a:solidFill>
              </a:rPr>
              <a:t>Part-time</a:t>
            </a:r>
          </a:p>
        </p:txBody>
      </p:sp>
      <p:sp>
        <p:nvSpPr>
          <p:cNvPr id="22" name="TextBox 21">
            <a:extLst>
              <a:ext uri="{FF2B5EF4-FFF2-40B4-BE49-F238E27FC236}">
                <a16:creationId xmlns:a16="http://schemas.microsoft.com/office/drawing/2014/main" id="{2E0B62DF-FAAA-FD41-BA13-65BDD3167676}"/>
              </a:ext>
            </a:extLst>
          </p:cNvPr>
          <p:cNvSpPr txBox="1"/>
          <p:nvPr/>
        </p:nvSpPr>
        <p:spPr>
          <a:xfrm>
            <a:off x="3171409" y="1181464"/>
            <a:ext cx="890734" cy="138499"/>
          </a:xfrm>
          <a:prstGeom prst="rect">
            <a:avLst/>
          </a:prstGeom>
          <a:noFill/>
        </p:spPr>
        <p:txBody>
          <a:bodyPr wrap="square" lIns="0" tIns="0" rIns="0" bIns="0" rtlCol="0">
            <a:spAutoFit/>
          </a:bodyPr>
          <a:lstStyle/>
          <a:p>
            <a:pPr algn="l">
              <a:lnSpc>
                <a:spcPct val="90000"/>
              </a:lnSpc>
            </a:pPr>
            <a:r>
              <a:rPr lang="en-US" sz="1000" b="1" dirty="0">
                <a:solidFill>
                  <a:schemeClr val="accent3"/>
                </a:solidFill>
              </a:rPr>
              <a:t>Not studying</a:t>
            </a:r>
          </a:p>
        </p:txBody>
      </p:sp>
      <p:sp>
        <p:nvSpPr>
          <p:cNvPr id="23" name="TextBox 1">
            <a:extLst>
              <a:ext uri="{FF2B5EF4-FFF2-40B4-BE49-F238E27FC236}">
                <a16:creationId xmlns:a16="http://schemas.microsoft.com/office/drawing/2014/main" id="{24B3F3BA-E17A-B544-BAAF-E25FF236FDC9}"/>
              </a:ext>
            </a:extLst>
          </p:cNvPr>
          <p:cNvSpPr txBox="1"/>
          <p:nvPr/>
        </p:nvSpPr>
        <p:spPr>
          <a:xfrm>
            <a:off x="1096918" y="1181464"/>
            <a:ext cx="1344317"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90000"/>
              </a:lnSpc>
            </a:pPr>
            <a:r>
              <a:rPr lang="en-US" sz="1000" b="1" dirty="0"/>
              <a:t>25-34yo</a:t>
            </a:r>
          </a:p>
        </p:txBody>
      </p:sp>
      <p:sp>
        <p:nvSpPr>
          <p:cNvPr id="24" name="TextBox 23">
            <a:extLst>
              <a:ext uri="{FF2B5EF4-FFF2-40B4-BE49-F238E27FC236}">
                <a16:creationId xmlns:a16="http://schemas.microsoft.com/office/drawing/2014/main" id="{2D6E3F3D-1F33-0049-A7AB-4D00F051AF9F}"/>
              </a:ext>
            </a:extLst>
          </p:cNvPr>
          <p:cNvSpPr txBox="1"/>
          <p:nvPr/>
        </p:nvSpPr>
        <p:spPr>
          <a:xfrm>
            <a:off x="4062143" y="1175650"/>
            <a:ext cx="1083351" cy="138499"/>
          </a:xfrm>
          <a:prstGeom prst="rect">
            <a:avLst/>
          </a:prstGeom>
          <a:noFill/>
        </p:spPr>
        <p:txBody>
          <a:bodyPr wrap="square" lIns="0" tIns="0" rIns="0" bIns="0" rtlCol="0">
            <a:spAutoFit/>
          </a:bodyPr>
          <a:lstStyle/>
          <a:p>
            <a:pPr algn="l">
              <a:lnSpc>
                <a:spcPct val="90000"/>
              </a:lnSpc>
            </a:pPr>
            <a:r>
              <a:rPr lang="en-US" sz="1000" b="1" dirty="0">
                <a:solidFill>
                  <a:schemeClr val="accent2"/>
                </a:solidFill>
              </a:rPr>
              <a:t>Full-time</a:t>
            </a:r>
          </a:p>
        </p:txBody>
      </p:sp>
      <p:grpSp>
        <p:nvGrpSpPr>
          <p:cNvPr id="25" name="Group 24">
            <a:extLst>
              <a:ext uri="{FF2B5EF4-FFF2-40B4-BE49-F238E27FC236}">
                <a16:creationId xmlns:a16="http://schemas.microsoft.com/office/drawing/2014/main" id="{3A48F4B6-20CF-B04F-BC24-AF74A63FC4E1}"/>
              </a:ext>
            </a:extLst>
          </p:cNvPr>
          <p:cNvGrpSpPr/>
          <p:nvPr/>
        </p:nvGrpSpPr>
        <p:grpSpPr>
          <a:xfrm>
            <a:off x="6523545" y="1123005"/>
            <a:ext cx="1785503" cy="366263"/>
            <a:chOff x="4224793" y="77830"/>
            <a:chExt cx="1785503" cy="366263"/>
          </a:xfrm>
        </p:grpSpPr>
        <p:grpSp>
          <p:nvGrpSpPr>
            <p:cNvPr id="26" name="Group 25">
              <a:extLst>
                <a:ext uri="{FF2B5EF4-FFF2-40B4-BE49-F238E27FC236}">
                  <a16:creationId xmlns:a16="http://schemas.microsoft.com/office/drawing/2014/main" id="{D2D262F0-4970-384F-9F6E-863C27E40BE5}"/>
                </a:ext>
              </a:extLst>
            </p:cNvPr>
            <p:cNvGrpSpPr/>
            <p:nvPr/>
          </p:nvGrpSpPr>
          <p:grpSpPr>
            <a:xfrm>
              <a:off x="4347528" y="233586"/>
              <a:ext cx="696110" cy="185743"/>
              <a:chOff x="5127174" y="180019"/>
              <a:chExt cx="1396334" cy="0"/>
            </a:xfrm>
          </p:grpSpPr>
          <p:cxnSp>
            <p:nvCxnSpPr>
              <p:cNvPr id="35" name="Straight Connector 34">
                <a:extLst>
                  <a:ext uri="{FF2B5EF4-FFF2-40B4-BE49-F238E27FC236}">
                    <a16:creationId xmlns:a16="http://schemas.microsoft.com/office/drawing/2014/main" id="{7E509C5E-162F-7641-A3F4-CD02FE5DDC06}"/>
                  </a:ext>
                </a:extLst>
              </p:cNvPr>
              <p:cNvCxnSpPr/>
              <p:nvPr/>
            </p:nvCxnSpPr>
            <p:spPr bwMode="auto">
              <a:xfrm>
                <a:off x="5127174" y="180019"/>
                <a:ext cx="698167" cy="0"/>
              </a:xfrm>
              <a:prstGeom prst="line">
                <a:avLst/>
              </a:prstGeom>
              <a:solidFill>
                <a:schemeClr val="accent1"/>
              </a:solidFill>
              <a:ln w="28575" cap="flat" cmpd="sng" algn="ctr">
                <a:solidFill>
                  <a:schemeClr val="tx1"/>
                </a:solidFill>
                <a:prstDash val="solid"/>
                <a:round/>
                <a:headEnd type="oval" w="med" len="med"/>
                <a:tailEnd type="oval" w="med" len="med"/>
              </a:ln>
              <a:effectLst/>
            </p:spPr>
          </p:cxnSp>
          <p:cxnSp>
            <p:nvCxnSpPr>
              <p:cNvPr id="36" name="Straight Connector 35">
                <a:extLst>
                  <a:ext uri="{FF2B5EF4-FFF2-40B4-BE49-F238E27FC236}">
                    <a16:creationId xmlns:a16="http://schemas.microsoft.com/office/drawing/2014/main" id="{7D928328-D914-7C49-8C6B-1E6171F59C3A}"/>
                  </a:ext>
                </a:extLst>
              </p:cNvPr>
              <p:cNvCxnSpPr/>
              <p:nvPr/>
            </p:nvCxnSpPr>
            <p:spPr bwMode="auto">
              <a:xfrm>
                <a:off x="5825341" y="180019"/>
                <a:ext cx="698167" cy="0"/>
              </a:xfrm>
              <a:prstGeom prst="line">
                <a:avLst/>
              </a:prstGeom>
              <a:solidFill>
                <a:schemeClr val="accent1"/>
              </a:solidFill>
              <a:ln w="28575" cap="flat" cmpd="sng" algn="ctr">
                <a:solidFill>
                  <a:schemeClr val="tx1"/>
                </a:solidFill>
                <a:prstDash val="solid"/>
                <a:round/>
                <a:headEnd type="oval" w="med" len="med"/>
                <a:tailEnd type="oval" w="med" len="med"/>
              </a:ln>
              <a:effectLst/>
            </p:spPr>
          </p:cxnSp>
        </p:grpSp>
        <p:grpSp>
          <p:nvGrpSpPr>
            <p:cNvPr id="27" name="Group 26">
              <a:extLst>
                <a:ext uri="{FF2B5EF4-FFF2-40B4-BE49-F238E27FC236}">
                  <a16:creationId xmlns:a16="http://schemas.microsoft.com/office/drawing/2014/main" id="{CFE68683-AAE8-FE46-AE5B-CE50049BF57E}"/>
                </a:ext>
              </a:extLst>
            </p:cNvPr>
            <p:cNvGrpSpPr/>
            <p:nvPr/>
          </p:nvGrpSpPr>
          <p:grpSpPr>
            <a:xfrm>
              <a:off x="5319663" y="234110"/>
              <a:ext cx="685155" cy="167238"/>
              <a:chOff x="5138130" y="352527"/>
              <a:chExt cx="1396334" cy="0"/>
            </a:xfrm>
          </p:grpSpPr>
          <p:cxnSp>
            <p:nvCxnSpPr>
              <p:cNvPr id="33" name="Straight Connector 32">
                <a:extLst>
                  <a:ext uri="{FF2B5EF4-FFF2-40B4-BE49-F238E27FC236}">
                    <a16:creationId xmlns:a16="http://schemas.microsoft.com/office/drawing/2014/main" id="{E0DB6BAD-EB00-7547-802C-BBCDD13EC8BC}"/>
                  </a:ext>
                </a:extLst>
              </p:cNvPr>
              <p:cNvCxnSpPr/>
              <p:nvPr/>
            </p:nvCxnSpPr>
            <p:spPr bwMode="auto">
              <a:xfrm>
                <a:off x="5138130" y="352527"/>
                <a:ext cx="698167" cy="0"/>
              </a:xfrm>
              <a:prstGeom prst="line">
                <a:avLst/>
              </a:prstGeom>
              <a:solidFill>
                <a:schemeClr val="accent1"/>
              </a:solidFill>
              <a:ln w="28575" cap="flat" cmpd="sng" algn="ctr">
                <a:solidFill>
                  <a:schemeClr val="tx1"/>
                </a:solidFill>
                <a:prstDash val="sysDot"/>
                <a:round/>
                <a:headEnd type="oval" w="med" len="med"/>
                <a:tailEnd type="oval" w="med" len="med"/>
              </a:ln>
              <a:effectLst/>
            </p:spPr>
          </p:cxnSp>
          <p:cxnSp>
            <p:nvCxnSpPr>
              <p:cNvPr id="34" name="Straight Connector 33">
                <a:extLst>
                  <a:ext uri="{FF2B5EF4-FFF2-40B4-BE49-F238E27FC236}">
                    <a16:creationId xmlns:a16="http://schemas.microsoft.com/office/drawing/2014/main" id="{997AE59E-65D9-4A4C-A165-0CFE8FD9EAA9}"/>
                  </a:ext>
                </a:extLst>
              </p:cNvPr>
              <p:cNvCxnSpPr/>
              <p:nvPr/>
            </p:nvCxnSpPr>
            <p:spPr bwMode="auto">
              <a:xfrm>
                <a:off x="5836297" y="352527"/>
                <a:ext cx="698167" cy="0"/>
              </a:xfrm>
              <a:prstGeom prst="line">
                <a:avLst/>
              </a:prstGeom>
              <a:solidFill>
                <a:schemeClr val="accent1"/>
              </a:solidFill>
              <a:ln w="28575" cap="flat" cmpd="sng" algn="ctr">
                <a:solidFill>
                  <a:schemeClr val="tx1"/>
                </a:solidFill>
                <a:prstDash val="sysDot"/>
                <a:round/>
                <a:headEnd type="oval" w="med" len="med"/>
                <a:tailEnd type="oval" w="med" len="med"/>
              </a:ln>
              <a:effectLst/>
            </p:spPr>
          </p:cxnSp>
        </p:grpSp>
        <p:sp>
          <p:nvSpPr>
            <p:cNvPr id="28" name="TextBox 27">
              <a:extLst>
                <a:ext uri="{FF2B5EF4-FFF2-40B4-BE49-F238E27FC236}">
                  <a16:creationId xmlns:a16="http://schemas.microsoft.com/office/drawing/2014/main" id="{EDB76077-FCE9-A24A-A970-328439775B52}"/>
                </a:ext>
              </a:extLst>
            </p:cNvPr>
            <p:cNvSpPr txBox="1"/>
            <p:nvPr/>
          </p:nvSpPr>
          <p:spPr>
            <a:xfrm>
              <a:off x="4224793" y="77830"/>
              <a:ext cx="287394" cy="110800"/>
            </a:xfrm>
            <a:prstGeom prst="rect">
              <a:avLst/>
            </a:prstGeom>
            <a:noFill/>
          </p:spPr>
          <p:txBody>
            <a:bodyPr wrap="square" lIns="0" tIns="0" rIns="0" bIns="0" rtlCol="0">
              <a:spAutoFit/>
            </a:bodyPr>
            <a:lstStyle/>
            <a:p>
              <a:pPr algn="l">
                <a:lnSpc>
                  <a:spcPct val="90000"/>
                </a:lnSpc>
              </a:pPr>
              <a:r>
                <a:rPr lang="en-US" sz="800" dirty="0"/>
                <a:t>2006</a:t>
              </a:r>
            </a:p>
          </p:txBody>
        </p:sp>
        <p:sp>
          <p:nvSpPr>
            <p:cNvPr id="29" name="TextBox 28">
              <a:extLst>
                <a:ext uri="{FF2B5EF4-FFF2-40B4-BE49-F238E27FC236}">
                  <a16:creationId xmlns:a16="http://schemas.microsoft.com/office/drawing/2014/main" id="{C304F893-CD95-9A45-908C-074C74F160F1}"/>
                </a:ext>
              </a:extLst>
            </p:cNvPr>
            <p:cNvSpPr txBox="1"/>
            <p:nvPr/>
          </p:nvSpPr>
          <p:spPr>
            <a:xfrm>
              <a:off x="4589750" y="77830"/>
              <a:ext cx="287394" cy="110800"/>
            </a:xfrm>
            <a:prstGeom prst="rect">
              <a:avLst/>
            </a:prstGeom>
            <a:noFill/>
          </p:spPr>
          <p:txBody>
            <a:bodyPr wrap="square" lIns="0" tIns="0" rIns="0" bIns="0" rtlCol="0">
              <a:spAutoFit/>
            </a:bodyPr>
            <a:lstStyle/>
            <a:p>
              <a:pPr algn="l">
                <a:lnSpc>
                  <a:spcPct val="90000"/>
                </a:lnSpc>
              </a:pPr>
              <a:r>
                <a:rPr lang="en-US" sz="800" dirty="0"/>
                <a:t>2011</a:t>
              </a:r>
            </a:p>
          </p:txBody>
        </p:sp>
        <p:sp>
          <p:nvSpPr>
            <p:cNvPr id="30" name="TextBox 29">
              <a:extLst>
                <a:ext uri="{FF2B5EF4-FFF2-40B4-BE49-F238E27FC236}">
                  <a16:creationId xmlns:a16="http://schemas.microsoft.com/office/drawing/2014/main" id="{C50AE77A-7DC6-3549-9C08-0721C36597E6}"/>
                </a:ext>
              </a:extLst>
            </p:cNvPr>
            <p:cNvSpPr txBox="1"/>
            <p:nvPr/>
          </p:nvSpPr>
          <p:spPr>
            <a:xfrm>
              <a:off x="4919951" y="78697"/>
              <a:ext cx="287394" cy="110800"/>
            </a:xfrm>
            <a:prstGeom prst="rect">
              <a:avLst/>
            </a:prstGeom>
            <a:noFill/>
          </p:spPr>
          <p:txBody>
            <a:bodyPr wrap="square" lIns="0" tIns="0" rIns="0" bIns="0" rtlCol="0">
              <a:spAutoFit/>
            </a:bodyPr>
            <a:lstStyle/>
            <a:p>
              <a:pPr algn="l">
                <a:lnSpc>
                  <a:spcPct val="90000"/>
                </a:lnSpc>
              </a:pPr>
              <a:r>
                <a:rPr lang="en-US" sz="800" dirty="0"/>
                <a:t>2016</a:t>
              </a:r>
            </a:p>
          </p:txBody>
        </p:sp>
        <p:sp>
          <p:nvSpPr>
            <p:cNvPr id="31" name="TextBox 30">
              <a:extLst>
                <a:ext uri="{FF2B5EF4-FFF2-40B4-BE49-F238E27FC236}">
                  <a16:creationId xmlns:a16="http://schemas.microsoft.com/office/drawing/2014/main" id="{FF52FEC7-6B11-F74C-BF15-E74C85065ADD}"/>
                </a:ext>
              </a:extLst>
            </p:cNvPr>
            <p:cNvSpPr txBox="1"/>
            <p:nvPr/>
          </p:nvSpPr>
          <p:spPr>
            <a:xfrm>
              <a:off x="4347528" y="305594"/>
              <a:ext cx="696110" cy="138499"/>
            </a:xfrm>
            <a:prstGeom prst="rect">
              <a:avLst/>
            </a:prstGeom>
            <a:noFill/>
          </p:spPr>
          <p:txBody>
            <a:bodyPr wrap="square" lIns="0" tIns="0" rIns="0" bIns="0" rtlCol="0">
              <a:spAutoFit/>
            </a:bodyPr>
            <a:lstStyle/>
            <a:p>
              <a:pPr algn="ctr">
                <a:lnSpc>
                  <a:spcPct val="90000"/>
                </a:lnSpc>
              </a:pPr>
              <a:r>
                <a:rPr lang="en-US" sz="1000" dirty="0"/>
                <a:t>Female</a:t>
              </a:r>
            </a:p>
          </p:txBody>
        </p:sp>
        <p:sp>
          <p:nvSpPr>
            <p:cNvPr id="32" name="TextBox 31">
              <a:extLst>
                <a:ext uri="{FF2B5EF4-FFF2-40B4-BE49-F238E27FC236}">
                  <a16:creationId xmlns:a16="http://schemas.microsoft.com/office/drawing/2014/main" id="{08D4BCC5-AFA5-014E-B20B-90736F2A358C}"/>
                </a:ext>
              </a:extLst>
            </p:cNvPr>
            <p:cNvSpPr txBox="1"/>
            <p:nvPr/>
          </p:nvSpPr>
          <p:spPr>
            <a:xfrm>
              <a:off x="5314186" y="305594"/>
              <a:ext cx="696110" cy="138499"/>
            </a:xfrm>
            <a:prstGeom prst="rect">
              <a:avLst/>
            </a:prstGeom>
            <a:noFill/>
          </p:spPr>
          <p:txBody>
            <a:bodyPr wrap="square" lIns="0" tIns="0" rIns="0" bIns="0" rtlCol="0">
              <a:spAutoFit/>
            </a:bodyPr>
            <a:lstStyle/>
            <a:p>
              <a:pPr algn="ctr">
                <a:lnSpc>
                  <a:spcPct val="90000"/>
                </a:lnSpc>
              </a:pPr>
              <a:r>
                <a:rPr lang="en-US" sz="1000" dirty="0"/>
                <a:t>Male</a:t>
              </a:r>
            </a:p>
          </p:txBody>
        </p:sp>
      </p:grpSp>
      <p:sp>
        <p:nvSpPr>
          <p:cNvPr id="37" name="TextBox 36">
            <a:extLst>
              <a:ext uri="{FF2B5EF4-FFF2-40B4-BE49-F238E27FC236}">
                <a16:creationId xmlns:a16="http://schemas.microsoft.com/office/drawing/2014/main" id="{99403C3B-0813-2E42-A6E1-5BC3873D38CB}"/>
              </a:ext>
            </a:extLst>
          </p:cNvPr>
          <p:cNvSpPr txBox="1"/>
          <p:nvPr/>
        </p:nvSpPr>
        <p:spPr>
          <a:xfrm>
            <a:off x="2377300" y="1182808"/>
            <a:ext cx="890734" cy="138499"/>
          </a:xfrm>
          <a:prstGeom prst="rect">
            <a:avLst/>
          </a:prstGeom>
          <a:noFill/>
        </p:spPr>
        <p:txBody>
          <a:bodyPr wrap="square" lIns="0" tIns="0" rIns="0" bIns="0" rtlCol="0">
            <a:spAutoFit/>
          </a:bodyPr>
          <a:lstStyle/>
          <a:p>
            <a:pPr algn="l">
              <a:lnSpc>
                <a:spcPct val="90000"/>
              </a:lnSpc>
            </a:pPr>
            <a:r>
              <a:rPr lang="en-US" sz="1000" b="1" dirty="0"/>
              <a:t>Study status:</a:t>
            </a:r>
          </a:p>
        </p:txBody>
      </p:sp>
      <p:sp>
        <p:nvSpPr>
          <p:cNvPr id="38" name="TextBox 1">
            <a:extLst>
              <a:ext uri="{FF2B5EF4-FFF2-40B4-BE49-F238E27FC236}">
                <a16:creationId xmlns:a16="http://schemas.microsoft.com/office/drawing/2014/main" id="{B5D92EC2-C808-6144-86E7-3F2883F92899}"/>
              </a:ext>
            </a:extLst>
          </p:cNvPr>
          <p:cNvSpPr txBox="1"/>
          <p:nvPr/>
        </p:nvSpPr>
        <p:spPr>
          <a:xfrm>
            <a:off x="3889468" y="5992837"/>
            <a:ext cx="720080"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Dent</a:t>
            </a:r>
          </a:p>
        </p:txBody>
      </p:sp>
      <p:sp>
        <p:nvSpPr>
          <p:cNvPr id="39" name="TextBox 1">
            <a:extLst>
              <a:ext uri="{FF2B5EF4-FFF2-40B4-BE49-F238E27FC236}">
                <a16:creationId xmlns:a16="http://schemas.microsoft.com/office/drawing/2014/main" id="{C5B4836E-A955-B34D-843D-4660664C08AA}"/>
              </a:ext>
            </a:extLst>
          </p:cNvPr>
          <p:cNvSpPr txBox="1"/>
          <p:nvPr/>
        </p:nvSpPr>
        <p:spPr>
          <a:xfrm>
            <a:off x="6571507" y="5992837"/>
            <a:ext cx="498984" cy="2769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Perf. </a:t>
            </a:r>
          </a:p>
          <a:p>
            <a:pPr algn="ctr">
              <a:lnSpc>
                <a:spcPct val="90000"/>
              </a:lnSpc>
            </a:pPr>
            <a:r>
              <a:rPr lang="en-US" sz="1000" dirty="0"/>
              <a:t>arts</a:t>
            </a:r>
          </a:p>
        </p:txBody>
      </p:sp>
      <p:sp>
        <p:nvSpPr>
          <p:cNvPr id="40" name="TextBox 1">
            <a:extLst>
              <a:ext uri="{FF2B5EF4-FFF2-40B4-BE49-F238E27FC236}">
                <a16:creationId xmlns:a16="http://schemas.microsoft.com/office/drawing/2014/main" id="{684CF9AB-8E63-7A46-8D99-E7FBD4A57143}"/>
              </a:ext>
            </a:extLst>
          </p:cNvPr>
          <p:cNvSpPr txBox="1"/>
          <p:nvPr/>
        </p:nvSpPr>
        <p:spPr>
          <a:xfrm>
            <a:off x="7092898" y="5984454"/>
            <a:ext cx="498984" cy="2769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a:t>Visual </a:t>
            </a:r>
          </a:p>
          <a:p>
            <a:pPr algn="ctr">
              <a:lnSpc>
                <a:spcPct val="90000"/>
              </a:lnSpc>
            </a:pPr>
            <a:r>
              <a:rPr lang="en-US" sz="1000" dirty="0"/>
              <a:t>arts</a:t>
            </a:r>
          </a:p>
        </p:txBody>
      </p:sp>
      <p:sp>
        <p:nvSpPr>
          <p:cNvPr id="41" name="TextBox 1">
            <a:extLst>
              <a:ext uri="{FF2B5EF4-FFF2-40B4-BE49-F238E27FC236}">
                <a16:creationId xmlns:a16="http://schemas.microsoft.com/office/drawing/2014/main" id="{E6098CC2-79A9-F54B-9FDC-3E288445ED2C}"/>
              </a:ext>
            </a:extLst>
          </p:cNvPr>
          <p:cNvSpPr txBox="1"/>
          <p:nvPr/>
        </p:nvSpPr>
        <p:spPr>
          <a:xfrm>
            <a:off x="7593785" y="5984454"/>
            <a:ext cx="498984" cy="1384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000" dirty="0" err="1"/>
              <a:t>Maths</a:t>
            </a:r>
            <a:endParaRPr lang="en-US" sz="1000" dirty="0"/>
          </a:p>
        </p:txBody>
      </p:sp>
      <p:sp>
        <p:nvSpPr>
          <p:cNvPr id="42" name="TextBox 41">
            <a:extLst>
              <a:ext uri="{FF2B5EF4-FFF2-40B4-BE49-F238E27FC236}">
                <a16:creationId xmlns:a16="http://schemas.microsoft.com/office/drawing/2014/main" id="{912C5B96-2BC0-DC4D-BADC-66DF32F94F6F}"/>
              </a:ext>
            </a:extLst>
          </p:cNvPr>
          <p:cNvSpPr txBox="1"/>
          <p:nvPr/>
        </p:nvSpPr>
        <p:spPr>
          <a:xfrm>
            <a:off x="1506250" y="3147645"/>
            <a:ext cx="6831101" cy="997196"/>
          </a:xfrm>
          <a:prstGeom prst="rect">
            <a:avLst/>
          </a:prstGeom>
          <a:solidFill>
            <a:srgbClr val="FFFF00"/>
          </a:solidFill>
        </p:spPr>
        <p:txBody>
          <a:bodyPr wrap="none" lIns="0" tIns="0" rIns="0" bIns="0" rtlCol="0">
            <a:spAutoFit/>
          </a:bodyPr>
          <a:lstStyle/>
          <a:p>
            <a:pPr algn="l">
              <a:lnSpc>
                <a:spcPct val="90000"/>
              </a:lnSpc>
            </a:pPr>
            <a:r>
              <a:rPr lang="en-AU" sz="1800" dirty="0"/>
              <a:t>Science grads are more likely to study FT</a:t>
            </a:r>
          </a:p>
          <a:p>
            <a:pPr algn="l">
              <a:lnSpc>
                <a:spcPct val="90000"/>
              </a:lnSpc>
            </a:pPr>
            <a:r>
              <a:rPr lang="en-AU" sz="1800" dirty="0"/>
              <a:t>Overall a similar proportion of grads study. </a:t>
            </a:r>
          </a:p>
          <a:p>
            <a:pPr algn="l">
              <a:lnSpc>
                <a:spcPct val="90000"/>
              </a:lnSpc>
            </a:pPr>
            <a:r>
              <a:rPr lang="en-AU" sz="1800" dirty="0"/>
              <a:t>Among those who do, they are less likely to study PT and more FT.</a:t>
            </a:r>
          </a:p>
          <a:p>
            <a:pPr algn="l">
              <a:lnSpc>
                <a:spcPct val="90000"/>
              </a:lnSpc>
            </a:pPr>
            <a:r>
              <a:rPr lang="en-AU" sz="1800" dirty="0"/>
              <a:t>Relating to job prospects?</a:t>
            </a:r>
          </a:p>
        </p:txBody>
      </p:sp>
      <p:cxnSp>
        <p:nvCxnSpPr>
          <p:cNvPr id="43" name="Straight Arrow Connector 42">
            <a:extLst>
              <a:ext uri="{FF2B5EF4-FFF2-40B4-BE49-F238E27FC236}">
                <a16:creationId xmlns:a16="http://schemas.microsoft.com/office/drawing/2014/main" id="{D0F73E2D-9CB8-094D-8B37-B95ADB1DF4EE}"/>
              </a:ext>
            </a:extLst>
          </p:cNvPr>
          <p:cNvCxnSpPr/>
          <p:nvPr/>
        </p:nvCxnSpPr>
        <p:spPr bwMode="auto">
          <a:xfrm>
            <a:off x="1096918" y="2320429"/>
            <a:ext cx="381374" cy="21602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44" name="Straight Arrow Connector 43">
            <a:extLst>
              <a:ext uri="{FF2B5EF4-FFF2-40B4-BE49-F238E27FC236}">
                <a16:creationId xmlns:a16="http://schemas.microsoft.com/office/drawing/2014/main" id="{6EA5C5B2-4618-AF47-B821-B6CD00E20BB8}"/>
              </a:ext>
            </a:extLst>
          </p:cNvPr>
          <p:cNvCxnSpPr/>
          <p:nvPr/>
        </p:nvCxnSpPr>
        <p:spPr bwMode="auto">
          <a:xfrm>
            <a:off x="3616776" y="1816373"/>
            <a:ext cx="381374" cy="21602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45" name="Straight Arrow Connector 44">
            <a:extLst>
              <a:ext uri="{FF2B5EF4-FFF2-40B4-BE49-F238E27FC236}">
                <a16:creationId xmlns:a16="http://schemas.microsoft.com/office/drawing/2014/main" id="{91B6A683-962D-D544-B461-37B0204FB38E}"/>
              </a:ext>
            </a:extLst>
          </p:cNvPr>
          <p:cNvCxnSpPr/>
          <p:nvPr/>
        </p:nvCxnSpPr>
        <p:spPr bwMode="auto">
          <a:xfrm>
            <a:off x="4614023" y="1816373"/>
            <a:ext cx="381374" cy="21602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46" name="Straight Arrow Connector 45">
            <a:extLst>
              <a:ext uri="{FF2B5EF4-FFF2-40B4-BE49-F238E27FC236}">
                <a16:creationId xmlns:a16="http://schemas.microsoft.com/office/drawing/2014/main" id="{8582D385-153C-2447-A463-53A473AC70A7}"/>
              </a:ext>
            </a:extLst>
          </p:cNvPr>
          <p:cNvCxnSpPr>
            <a:cxnSpLocks/>
          </p:cNvCxnSpPr>
          <p:nvPr/>
        </p:nvCxnSpPr>
        <p:spPr bwMode="auto">
          <a:xfrm flipV="1">
            <a:off x="2046326" y="1816373"/>
            <a:ext cx="330974" cy="18270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47" name="Straight Arrow Connector 46">
            <a:extLst>
              <a:ext uri="{FF2B5EF4-FFF2-40B4-BE49-F238E27FC236}">
                <a16:creationId xmlns:a16="http://schemas.microsoft.com/office/drawing/2014/main" id="{BAB0AD61-BA7B-604E-B1AB-93006955392B}"/>
              </a:ext>
            </a:extLst>
          </p:cNvPr>
          <p:cNvCxnSpPr/>
          <p:nvPr/>
        </p:nvCxnSpPr>
        <p:spPr bwMode="auto">
          <a:xfrm>
            <a:off x="3077347" y="1799715"/>
            <a:ext cx="381374" cy="21602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057286852"/>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EC845-F3D7-7340-9356-0AEFD3F866FB}"/>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F9EA4346-51C9-5945-B972-A12F96D3F54A}"/>
              </a:ext>
            </a:extLst>
          </p:cNvPr>
          <p:cNvSpPr>
            <a:spLocks noGrp="1"/>
          </p:cNvSpPr>
          <p:nvPr>
            <p:ph type="body" sz="quarter" idx="10"/>
          </p:nvPr>
        </p:nvSpPr>
        <p:spPr/>
        <p:txBody>
          <a:bodyPr/>
          <a:lstStyle/>
          <a:p>
            <a:r>
              <a:rPr lang="en-AU" dirty="0"/>
              <a:t>Unemployment rate</a:t>
            </a:r>
          </a:p>
        </p:txBody>
      </p:sp>
      <p:sp>
        <p:nvSpPr>
          <p:cNvPr id="4" name="Text Placeholder 3">
            <a:extLst>
              <a:ext uri="{FF2B5EF4-FFF2-40B4-BE49-F238E27FC236}">
                <a16:creationId xmlns:a16="http://schemas.microsoft.com/office/drawing/2014/main" id="{58ACD4F2-DC20-4F4A-8F98-915536F37B2A}"/>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EB804A44-B8C0-4041-A445-BF76B2F051E8}"/>
              </a:ext>
            </a:extLst>
          </p:cNvPr>
          <p:cNvGraphicFramePr>
            <a:graphicFrameLocks noGrp="1"/>
          </p:cNvGraphicFramePr>
          <p:nvPr>
            <p:ph type="chart" sz="quarter" idx="12"/>
            <p:extLst>
              <p:ext uri="{D42A27DB-BD31-4B8C-83A1-F6EECF244321}">
                <p14:modId xmlns:p14="http://schemas.microsoft.com/office/powerpoint/2010/main" val="3972354336"/>
              </p:ext>
            </p:extLst>
          </p:nvPr>
        </p:nvGraphicFramePr>
        <p:xfrm>
          <a:off x="557213" y="1169988"/>
          <a:ext cx="8066087" cy="536416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83019330"/>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60364-9487-BD4A-9323-A73A130D0A73}"/>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9AF8AFB7-1DBB-894E-B6B8-4ABE8D36907B}"/>
              </a:ext>
            </a:extLst>
          </p:cNvPr>
          <p:cNvSpPr>
            <a:spLocks noGrp="1"/>
          </p:cNvSpPr>
          <p:nvPr>
            <p:ph type="body" sz="quarter" idx="10"/>
          </p:nvPr>
        </p:nvSpPr>
        <p:spPr/>
        <p:txBody>
          <a:bodyPr/>
          <a:lstStyle/>
          <a:p>
            <a:endParaRPr lang="en-AU"/>
          </a:p>
        </p:txBody>
      </p:sp>
      <p:sp>
        <p:nvSpPr>
          <p:cNvPr id="4" name="Text Placeholder 3">
            <a:extLst>
              <a:ext uri="{FF2B5EF4-FFF2-40B4-BE49-F238E27FC236}">
                <a16:creationId xmlns:a16="http://schemas.microsoft.com/office/drawing/2014/main" id="{FBD78A16-49DD-E741-AFC3-1750ECC14B30}"/>
              </a:ext>
            </a:extLst>
          </p:cNvPr>
          <p:cNvSpPr>
            <a:spLocks noGrp="1"/>
          </p:cNvSpPr>
          <p:nvPr>
            <p:ph type="body" sz="quarter" idx="11"/>
          </p:nvPr>
        </p:nvSpPr>
        <p:spPr/>
        <p:txBody>
          <a:bodyPr/>
          <a:lstStyle/>
          <a:p>
            <a:endParaRPr lang="en-AU"/>
          </a:p>
        </p:txBody>
      </p:sp>
      <p:sp>
        <p:nvSpPr>
          <p:cNvPr id="5" name="Chart Placeholder 4">
            <a:extLst>
              <a:ext uri="{FF2B5EF4-FFF2-40B4-BE49-F238E27FC236}">
                <a16:creationId xmlns:a16="http://schemas.microsoft.com/office/drawing/2014/main" id="{24D6C6DE-F269-6C46-A206-74BC806FE461}"/>
              </a:ext>
            </a:extLst>
          </p:cNvPr>
          <p:cNvSpPr>
            <a:spLocks noGrp="1"/>
          </p:cNvSpPr>
          <p:nvPr>
            <p:ph type="chart" sz="quarter" idx="12"/>
          </p:nvPr>
        </p:nvSpPr>
        <p:spPr/>
      </p:sp>
    </p:spTree>
    <p:extLst>
      <p:ext uri="{BB962C8B-B14F-4D97-AF65-F5344CB8AC3E}">
        <p14:creationId xmlns:p14="http://schemas.microsoft.com/office/powerpoint/2010/main" val="3947800999"/>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10D0C-5169-9147-83E2-53178FAF2F0D}"/>
              </a:ext>
            </a:extLst>
          </p:cNvPr>
          <p:cNvSpPr>
            <a:spLocks noGrp="1"/>
          </p:cNvSpPr>
          <p:nvPr>
            <p:ph type="title"/>
          </p:nvPr>
        </p:nvSpPr>
        <p:spPr>
          <a:xfrm>
            <a:off x="647700" y="518119"/>
            <a:ext cx="6381750" cy="276999"/>
          </a:xfrm>
        </p:spPr>
        <p:txBody>
          <a:bodyPr/>
          <a:lstStyle/>
          <a:p>
            <a:r>
              <a:rPr lang="en-AU" dirty="0"/>
              <a:t>Old</a:t>
            </a:r>
          </a:p>
        </p:txBody>
      </p:sp>
      <p:sp>
        <p:nvSpPr>
          <p:cNvPr id="3" name="Text Placeholder 2">
            <a:extLst>
              <a:ext uri="{FF2B5EF4-FFF2-40B4-BE49-F238E27FC236}">
                <a16:creationId xmlns:a16="http://schemas.microsoft.com/office/drawing/2014/main" id="{83B9CD09-FE3C-3542-A781-44E90D223294}"/>
              </a:ext>
            </a:extLst>
          </p:cNvPr>
          <p:cNvSpPr>
            <a:spLocks noGrp="1"/>
          </p:cNvSpPr>
          <p:nvPr>
            <p:ph type="body" sz="quarter" idx="10"/>
          </p:nvPr>
        </p:nvSpPr>
        <p:spPr/>
        <p:txBody>
          <a:bodyPr/>
          <a:lstStyle/>
          <a:p>
            <a:endParaRPr lang="en-AU"/>
          </a:p>
        </p:txBody>
      </p:sp>
      <p:sp>
        <p:nvSpPr>
          <p:cNvPr id="4" name="Text Placeholder 3">
            <a:extLst>
              <a:ext uri="{FF2B5EF4-FFF2-40B4-BE49-F238E27FC236}">
                <a16:creationId xmlns:a16="http://schemas.microsoft.com/office/drawing/2014/main" id="{55C26AAB-C193-3948-A5A4-9C81DAA3FEC3}"/>
              </a:ext>
            </a:extLst>
          </p:cNvPr>
          <p:cNvSpPr>
            <a:spLocks noGrp="1"/>
          </p:cNvSpPr>
          <p:nvPr>
            <p:ph type="body" sz="quarter" idx="11"/>
          </p:nvPr>
        </p:nvSpPr>
        <p:spPr/>
        <p:txBody>
          <a:bodyPr/>
          <a:lstStyle/>
          <a:p>
            <a:endParaRPr lang="en-AU"/>
          </a:p>
        </p:txBody>
      </p:sp>
      <p:sp>
        <p:nvSpPr>
          <p:cNvPr id="5" name="Chart Placeholder 4">
            <a:extLst>
              <a:ext uri="{FF2B5EF4-FFF2-40B4-BE49-F238E27FC236}">
                <a16:creationId xmlns:a16="http://schemas.microsoft.com/office/drawing/2014/main" id="{94B8F4DE-8255-414F-A0D6-9545A9DBD3CD}"/>
              </a:ext>
            </a:extLst>
          </p:cNvPr>
          <p:cNvSpPr>
            <a:spLocks noGrp="1"/>
          </p:cNvSpPr>
          <p:nvPr>
            <p:ph type="chart" sz="quarter" idx="12"/>
          </p:nvPr>
        </p:nvSpPr>
        <p:spPr/>
      </p:sp>
    </p:spTree>
    <p:extLst>
      <p:ext uri="{BB962C8B-B14F-4D97-AF65-F5344CB8AC3E}">
        <p14:creationId xmlns:p14="http://schemas.microsoft.com/office/powerpoint/2010/main" val="50469028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3D01984E-01B9-4B1E-A7D4-1082AD459B16}"/>
              </a:ext>
            </a:extLst>
          </p:cNvPr>
          <p:cNvGraphicFramePr/>
          <p:nvPr>
            <p:extLst>
              <p:ext uri="{D42A27DB-BD31-4B8C-83A1-F6EECF244321}">
                <p14:modId xmlns:p14="http://schemas.microsoft.com/office/powerpoint/2010/main" val="2100332829"/>
              </p:ext>
            </p:extLst>
          </p:nvPr>
        </p:nvGraphicFramePr>
        <p:xfrm>
          <a:off x="-1" y="1179424"/>
          <a:ext cx="9142413" cy="5365356"/>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id="{8A9A5CE9-3FAF-4C4F-878C-6773F48DC6E6}"/>
              </a:ext>
            </a:extLst>
          </p:cNvPr>
          <p:cNvSpPr>
            <a:spLocks noGrp="1"/>
          </p:cNvSpPr>
          <p:nvPr>
            <p:ph type="title"/>
          </p:nvPr>
        </p:nvSpPr>
        <p:spPr/>
        <p:txBody>
          <a:bodyPr/>
          <a:lstStyle/>
          <a:p>
            <a:r>
              <a:rPr lang="en-AU" dirty="0"/>
              <a:t>Gross income spread, male</a:t>
            </a:r>
          </a:p>
        </p:txBody>
      </p:sp>
      <p:sp>
        <p:nvSpPr>
          <p:cNvPr id="3" name="Text Placeholder 2">
            <a:extLst>
              <a:ext uri="{FF2B5EF4-FFF2-40B4-BE49-F238E27FC236}">
                <a16:creationId xmlns:a16="http://schemas.microsoft.com/office/drawing/2014/main" id="{8F5EB179-C379-4C8D-86FD-8BF9FC8A4A51}"/>
              </a:ext>
            </a:extLst>
          </p:cNvPr>
          <p:cNvSpPr>
            <a:spLocks noGrp="1"/>
          </p:cNvSpPr>
          <p:nvPr>
            <p:ph type="body" sz="quarter" idx="10"/>
          </p:nvPr>
        </p:nvSpPr>
        <p:spPr/>
        <p:txBody>
          <a:bodyPr/>
          <a:lstStyle/>
          <a:p>
            <a:r>
              <a:rPr lang="en-AU" dirty="0"/>
              <a:t>20</a:t>
            </a:r>
            <a:r>
              <a:rPr lang="en-AU" baseline="30000" dirty="0"/>
              <a:t>th</a:t>
            </a:r>
            <a:r>
              <a:rPr lang="en-AU" dirty="0"/>
              <a:t>-60</a:t>
            </a:r>
            <a:r>
              <a:rPr lang="en-AU" baseline="30000" dirty="0"/>
              <a:t>th</a:t>
            </a:r>
            <a:r>
              <a:rPr lang="en-AU" dirty="0"/>
              <a:t> percentiles, with the median indicated in white</a:t>
            </a:r>
          </a:p>
        </p:txBody>
      </p:sp>
      <p:sp>
        <p:nvSpPr>
          <p:cNvPr id="4" name="Text Placeholder 3">
            <a:extLst>
              <a:ext uri="{FF2B5EF4-FFF2-40B4-BE49-F238E27FC236}">
                <a16:creationId xmlns:a16="http://schemas.microsoft.com/office/drawing/2014/main" id="{FE304331-E7E1-44E8-A22F-73B00F96C3CB}"/>
              </a:ext>
            </a:extLst>
          </p:cNvPr>
          <p:cNvSpPr>
            <a:spLocks noGrp="1"/>
          </p:cNvSpPr>
          <p:nvPr>
            <p:ph type="body" sz="quarter" idx="11"/>
          </p:nvPr>
        </p:nvSpPr>
        <p:spPr>
          <a:xfrm>
            <a:off x="647699" y="6544780"/>
            <a:ext cx="7681653" cy="153888"/>
          </a:xfrm>
        </p:spPr>
        <p:txBody>
          <a:bodyPr/>
          <a:lstStyle/>
          <a:p>
            <a:r>
              <a:rPr lang="en-AU" dirty="0"/>
              <a:t>Note: figures close to $6million are distorted due to the limitations of census income categories (capped at $3000 per week)</a:t>
            </a:r>
          </a:p>
        </p:txBody>
      </p:sp>
    </p:spTree>
    <p:extLst>
      <p:ext uri="{BB962C8B-B14F-4D97-AF65-F5344CB8AC3E}">
        <p14:creationId xmlns:p14="http://schemas.microsoft.com/office/powerpoint/2010/main" val="3697906952"/>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B39DA-B342-4D4E-B260-5AEC855081BF}"/>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16DDD50C-BE03-4F45-90B8-B5DB3D5CFC04}"/>
              </a:ext>
            </a:extLst>
          </p:cNvPr>
          <p:cNvSpPr>
            <a:spLocks noGrp="1"/>
          </p:cNvSpPr>
          <p:nvPr>
            <p:ph type="body" sz="quarter" idx="10"/>
          </p:nvPr>
        </p:nvSpPr>
        <p:spPr/>
        <p:txBody>
          <a:bodyPr/>
          <a:lstStyle/>
          <a:p>
            <a:r>
              <a:rPr lang="en-AU" dirty="0"/>
              <a:t>Gross income for median bachelor-degree holders ($2016 million)</a:t>
            </a:r>
          </a:p>
        </p:txBody>
      </p:sp>
      <p:sp>
        <p:nvSpPr>
          <p:cNvPr id="4" name="Text Placeholder 3">
            <a:extLst>
              <a:ext uri="{FF2B5EF4-FFF2-40B4-BE49-F238E27FC236}">
                <a16:creationId xmlns:a16="http://schemas.microsoft.com/office/drawing/2014/main" id="{A35CCB21-85AE-2147-8F14-7241256CB3A6}"/>
              </a:ext>
            </a:extLst>
          </p:cNvPr>
          <p:cNvSpPr>
            <a:spLocks noGrp="1"/>
          </p:cNvSpPr>
          <p:nvPr>
            <p:ph type="body" sz="quarter" idx="11"/>
          </p:nvPr>
        </p:nvSpPr>
        <p:spPr>
          <a:xfrm>
            <a:off x="647699" y="6544780"/>
            <a:ext cx="7681653" cy="153888"/>
          </a:xfrm>
        </p:spPr>
        <p:txBody>
          <a:bodyPr/>
          <a:lstStyle/>
          <a:p>
            <a:r>
              <a:rPr lang="en-AU" dirty="0"/>
              <a:t>Notes: Indexed to CPI</a:t>
            </a:r>
          </a:p>
        </p:txBody>
      </p:sp>
      <p:graphicFrame>
        <p:nvGraphicFramePr>
          <p:cNvPr id="11" name="Chart Placeholder 10">
            <a:extLst>
              <a:ext uri="{FF2B5EF4-FFF2-40B4-BE49-F238E27FC236}">
                <a16:creationId xmlns:a16="http://schemas.microsoft.com/office/drawing/2014/main" id="{9FFF2DD0-B9FE-EF44-9A95-2ED883C0F7C1}"/>
              </a:ext>
            </a:extLst>
          </p:cNvPr>
          <p:cNvGraphicFramePr>
            <a:graphicFrameLocks noGrp="1"/>
          </p:cNvGraphicFramePr>
          <p:nvPr>
            <p:ph type="chart" sz="quarter" idx="12"/>
            <p:extLst>
              <p:ext uri="{D42A27DB-BD31-4B8C-83A1-F6EECF244321}">
                <p14:modId xmlns:p14="http://schemas.microsoft.com/office/powerpoint/2010/main" val="2448784362"/>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5470E19C-7F4E-804A-A639-62B92CEADE41}"/>
              </a:ext>
            </a:extLst>
          </p:cNvPr>
          <p:cNvSpPr txBox="1"/>
          <p:nvPr/>
        </p:nvSpPr>
        <p:spPr>
          <a:xfrm>
            <a:off x="1471113" y="2505746"/>
            <a:ext cx="755335" cy="400110"/>
          </a:xfrm>
          <a:prstGeom prst="rect">
            <a:avLst/>
          </a:prstGeom>
          <a:noFill/>
        </p:spPr>
        <p:txBody>
          <a:bodyPr wrap="none" rtlCol="0">
            <a:spAutoFit/>
          </a:bodyPr>
          <a:lstStyle/>
          <a:p>
            <a:r>
              <a:rPr lang="en-AU" sz="2000" b="1" dirty="0">
                <a:solidFill>
                  <a:schemeClr val="tx2"/>
                </a:solidFill>
              </a:rPr>
              <a:t>2006</a:t>
            </a:r>
          </a:p>
        </p:txBody>
      </p:sp>
      <p:sp>
        <p:nvSpPr>
          <p:cNvPr id="13" name="TextBox 12">
            <a:extLst>
              <a:ext uri="{FF2B5EF4-FFF2-40B4-BE49-F238E27FC236}">
                <a16:creationId xmlns:a16="http://schemas.microsoft.com/office/drawing/2014/main" id="{966966DC-1530-174D-B3D7-2D86DC264BCF}"/>
              </a:ext>
            </a:extLst>
          </p:cNvPr>
          <p:cNvSpPr txBox="1"/>
          <p:nvPr/>
        </p:nvSpPr>
        <p:spPr>
          <a:xfrm>
            <a:off x="2473095" y="2505746"/>
            <a:ext cx="741165" cy="400110"/>
          </a:xfrm>
          <a:prstGeom prst="rect">
            <a:avLst/>
          </a:prstGeom>
          <a:noFill/>
        </p:spPr>
        <p:txBody>
          <a:bodyPr wrap="none" rtlCol="0">
            <a:spAutoFit/>
          </a:bodyPr>
          <a:lstStyle/>
          <a:p>
            <a:r>
              <a:rPr lang="en-AU" sz="2000" b="1" dirty="0">
                <a:solidFill>
                  <a:schemeClr val="accent2"/>
                </a:solidFill>
              </a:rPr>
              <a:t>2011</a:t>
            </a:r>
          </a:p>
        </p:txBody>
      </p:sp>
      <p:sp>
        <p:nvSpPr>
          <p:cNvPr id="14" name="TextBox 13">
            <a:extLst>
              <a:ext uri="{FF2B5EF4-FFF2-40B4-BE49-F238E27FC236}">
                <a16:creationId xmlns:a16="http://schemas.microsoft.com/office/drawing/2014/main" id="{01FB1F5A-A2F2-A740-B8FB-D3E8D37C99CB}"/>
              </a:ext>
            </a:extLst>
          </p:cNvPr>
          <p:cNvSpPr txBox="1"/>
          <p:nvPr/>
        </p:nvSpPr>
        <p:spPr>
          <a:xfrm>
            <a:off x="3460907" y="2505746"/>
            <a:ext cx="755335" cy="400110"/>
          </a:xfrm>
          <a:prstGeom prst="rect">
            <a:avLst/>
          </a:prstGeom>
          <a:noFill/>
        </p:spPr>
        <p:txBody>
          <a:bodyPr wrap="none" rtlCol="0">
            <a:spAutoFit/>
          </a:bodyPr>
          <a:lstStyle/>
          <a:p>
            <a:r>
              <a:rPr lang="en-AU" sz="2000" b="1" dirty="0">
                <a:solidFill>
                  <a:schemeClr val="accent3"/>
                </a:solidFill>
              </a:rPr>
              <a:t>2016</a:t>
            </a:r>
          </a:p>
        </p:txBody>
      </p:sp>
    </p:spTree>
    <p:extLst>
      <p:ext uri="{BB962C8B-B14F-4D97-AF65-F5344CB8AC3E}">
        <p14:creationId xmlns:p14="http://schemas.microsoft.com/office/powerpoint/2010/main" val="1507217283"/>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BECC2-00A2-48EA-BF1D-401D469CA6B9}"/>
              </a:ext>
            </a:extLst>
          </p:cNvPr>
          <p:cNvSpPr>
            <a:spLocks noGrp="1"/>
          </p:cNvSpPr>
          <p:nvPr>
            <p:ph type="ctrTitle"/>
          </p:nvPr>
        </p:nvSpPr>
        <p:spPr>
          <a:xfrm>
            <a:off x="1845221" y="3391818"/>
            <a:ext cx="6780334" cy="430887"/>
          </a:xfrm>
        </p:spPr>
        <p:txBody>
          <a:bodyPr/>
          <a:lstStyle/>
          <a:p>
            <a:r>
              <a:rPr lang="en-AU" dirty="0"/>
              <a:t>Graduate Premiums</a:t>
            </a:r>
            <a:endParaRPr lang="en-AU" sz="1200" dirty="0"/>
          </a:p>
        </p:txBody>
      </p:sp>
      <p:sp>
        <p:nvSpPr>
          <p:cNvPr id="3" name="Subtitle 2">
            <a:extLst>
              <a:ext uri="{FF2B5EF4-FFF2-40B4-BE49-F238E27FC236}">
                <a16:creationId xmlns:a16="http://schemas.microsoft.com/office/drawing/2014/main" id="{2E45D947-BDCF-426D-8575-ACD07FE6A8E9}"/>
              </a:ext>
            </a:extLst>
          </p:cNvPr>
          <p:cNvSpPr>
            <a:spLocks noGrp="1"/>
          </p:cNvSpPr>
          <p:nvPr>
            <p:ph type="subTitle" idx="1"/>
          </p:nvPr>
        </p:nvSpPr>
        <p:spPr>
          <a:xfrm>
            <a:off x="1845221" y="4105276"/>
            <a:ext cx="6780334" cy="338554"/>
          </a:xfrm>
        </p:spPr>
        <p:txBody>
          <a:bodyPr/>
          <a:lstStyle/>
          <a:p>
            <a:r>
              <a:rPr lang="en-AU" dirty="0"/>
              <a:t>Is it still worth going to university?</a:t>
            </a:r>
            <a:endParaRPr lang="en-AU" sz="1800" dirty="0"/>
          </a:p>
        </p:txBody>
      </p:sp>
    </p:spTree>
    <p:extLst>
      <p:ext uri="{BB962C8B-B14F-4D97-AF65-F5344CB8AC3E}">
        <p14:creationId xmlns:p14="http://schemas.microsoft.com/office/powerpoint/2010/main" val="13119830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9E71-F0B9-7742-B7A3-8D54AAC2CFFC}"/>
              </a:ext>
            </a:extLst>
          </p:cNvPr>
          <p:cNvSpPr>
            <a:spLocks noGrp="1"/>
          </p:cNvSpPr>
          <p:nvPr>
            <p:ph type="title"/>
          </p:nvPr>
        </p:nvSpPr>
        <p:spPr>
          <a:xfrm>
            <a:off x="647700" y="241120"/>
            <a:ext cx="6381750" cy="553998"/>
          </a:xfrm>
        </p:spPr>
        <p:txBody>
          <a:bodyPr/>
          <a:lstStyle/>
          <a:p>
            <a:r>
              <a:rPr lang="en-AU" dirty="0"/>
              <a:t>The younger the graduate the lower the growth between 2011 and 2016</a:t>
            </a:r>
          </a:p>
        </p:txBody>
      </p:sp>
      <p:sp>
        <p:nvSpPr>
          <p:cNvPr id="3" name="Text Placeholder 2">
            <a:extLst>
              <a:ext uri="{FF2B5EF4-FFF2-40B4-BE49-F238E27FC236}">
                <a16:creationId xmlns:a16="http://schemas.microsoft.com/office/drawing/2014/main" id="{F6EB9008-376E-6D46-B5A3-979E2978AFA1}"/>
              </a:ext>
            </a:extLst>
          </p:cNvPr>
          <p:cNvSpPr>
            <a:spLocks noGrp="1"/>
          </p:cNvSpPr>
          <p:nvPr>
            <p:ph type="body" sz="quarter" idx="10"/>
          </p:nvPr>
        </p:nvSpPr>
        <p:spPr/>
        <p:txBody>
          <a:bodyPr/>
          <a:lstStyle/>
          <a:p>
            <a:r>
              <a:rPr lang="en-AU" dirty="0"/>
              <a:t>Net income of median graduates, $2016 (‘000) </a:t>
            </a:r>
          </a:p>
        </p:txBody>
      </p:sp>
      <p:sp>
        <p:nvSpPr>
          <p:cNvPr id="4" name="Text Placeholder 3">
            <a:extLst>
              <a:ext uri="{FF2B5EF4-FFF2-40B4-BE49-F238E27FC236}">
                <a16:creationId xmlns:a16="http://schemas.microsoft.com/office/drawing/2014/main" id="{262C96C3-F146-3342-A75A-38E8BB760FF9}"/>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DA96A72F-AE6E-EE4F-BF88-D483B71158AD}"/>
              </a:ext>
            </a:extLst>
          </p:cNvPr>
          <p:cNvGraphicFramePr>
            <a:graphicFrameLocks noGrp="1"/>
          </p:cNvGraphicFramePr>
          <p:nvPr>
            <p:ph type="chart" sz="quarter" idx="12"/>
            <p:extLst>
              <p:ext uri="{D42A27DB-BD31-4B8C-83A1-F6EECF244321}">
                <p14:modId xmlns:p14="http://schemas.microsoft.com/office/powerpoint/2010/main" val="1547150527"/>
              </p:ext>
            </p:extLst>
          </p:nvPr>
        </p:nvGraphicFramePr>
        <p:xfrm>
          <a:off x="557213" y="1169988"/>
          <a:ext cx="8172450" cy="508438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92328226-B3D0-9649-89C4-EE675D501FB7}"/>
              </a:ext>
            </a:extLst>
          </p:cNvPr>
          <p:cNvSpPr txBox="1"/>
          <p:nvPr/>
        </p:nvSpPr>
        <p:spPr>
          <a:xfrm>
            <a:off x="2339752" y="1297308"/>
            <a:ext cx="1014060" cy="369332"/>
          </a:xfrm>
          <a:prstGeom prst="rect">
            <a:avLst/>
          </a:prstGeom>
          <a:noFill/>
        </p:spPr>
        <p:txBody>
          <a:bodyPr wrap="none" rtlCol="0">
            <a:spAutoFit/>
          </a:bodyPr>
          <a:lstStyle/>
          <a:p>
            <a:r>
              <a:rPr lang="en-AU" sz="1800" b="1" dirty="0"/>
              <a:t>Women</a:t>
            </a:r>
          </a:p>
        </p:txBody>
      </p:sp>
      <p:sp>
        <p:nvSpPr>
          <p:cNvPr id="13" name="TextBox 12">
            <a:extLst>
              <a:ext uri="{FF2B5EF4-FFF2-40B4-BE49-F238E27FC236}">
                <a16:creationId xmlns:a16="http://schemas.microsoft.com/office/drawing/2014/main" id="{46F0FEE7-1104-9340-B8DB-5F188DE636F1}"/>
              </a:ext>
            </a:extLst>
          </p:cNvPr>
          <p:cNvSpPr txBox="1"/>
          <p:nvPr/>
        </p:nvSpPr>
        <p:spPr>
          <a:xfrm>
            <a:off x="6706284" y="1297308"/>
            <a:ext cx="646331" cy="369332"/>
          </a:xfrm>
          <a:prstGeom prst="rect">
            <a:avLst/>
          </a:prstGeom>
          <a:noFill/>
        </p:spPr>
        <p:txBody>
          <a:bodyPr wrap="none" rtlCol="0">
            <a:spAutoFit/>
          </a:bodyPr>
          <a:lstStyle/>
          <a:p>
            <a:r>
              <a:rPr lang="en-AU" sz="1800" b="1" dirty="0"/>
              <a:t>Men</a:t>
            </a:r>
          </a:p>
        </p:txBody>
      </p:sp>
      <p:sp>
        <p:nvSpPr>
          <p:cNvPr id="17" name="TextBox 16">
            <a:extLst>
              <a:ext uri="{FF2B5EF4-FFF2-40B4-BE49-F238E27FC236}">
                <a16:creationId xmlns:a16="http://schemas.microsoft.com/office/drawing/2014/main" id="{5BA0B69C-25B6-7F4B-88D7-7B950FAA3D72}"/>
              </a:ext>
            </a:extLst>
          </p:cNvPr>
          <p:cNvSpPr txBox="1"/>
          <p:nvPr/>
        </p:nvSpPr>
        <p:spPr>
          <a:xfrm>
            <a:off x="4638156" y="6254370"/>
            <a:ext cx="595035" cy="369332"/>
          </a:xfrm>
          <a:prstGeom prst="rect">
            <a:avLst/>
          </a:prstGeom>
          <a:noFill/>
        </p:spPr>
        <p:txBody>
          <a:bodyPr wrap="none" rtlCol="0">
            <a:spAutoFit/>
          </a:bodyPr>
          <a:lstStyle/>
          <a:p>
            <a:pPr algn="l"/>
            <a:r>
              <a:rPr lang="en-AU" sz="1800" dirty="0"/>
              <a:t>Age</a:t>
            </a:r>
          </a:p>
        </p:txBody>
      </p:sp>
      <p:cxnSp>
        <p:nvCxnSpPr>
          <p:cNvPr id="20" name="Straight Connector 19">
            <a:extLst>
              <a:ext uri="{FF2B5EF4-FFF2-40B4-BE49-F238E27FC236}">
                <a16:creationId xmlns:a16="http://schemas.microsoft.com/office/drawing/2014/main" id="{78A19375-79A6-0840-B415-C81B08AC8723}"/>
              </a:ext>
            </a:extLst>
          </p:cNvPr>
          <p:cNvCxnSpPr>
            <a:cxnSpLocks/>
          </p:cNvCxnSpPr>
          <p:nvPr/>
        </p:nvCxnSpPr>
        <p:spPr bwMode="auto">
          <a:xfrm flipH="1">
            <a:off x="5292080" y="2996952"/>
            <a:ext cx="792088" cy="0"/>
          </a:xfrm>
          <a:prstGeom prst="line">
            <a:avLst/>
          </a:prstGeom>
          <a:solidFill>
            <a:schemeClr val="accent1"/>
          </a:solidFill>
          <a:ln w="9525" cap="flat" cmpd="sng" algn="ctr">
            <a:solidFill>
              <a:schemeClr val="tx1"/>
            </a:solidFill>
            <a:prstDash val="sysDash"/>
            <a:round/>
            <a:headEnd type="none" w="med" len="med"/>
            <a:tailEnd type="none" w="med" len="med"/>
          </a:ln>
          <a:effectLst/>
        </p:spPr>
      </p:cxnSp>
      <p:sp>
        <p:nvSpPr>
          <p:cNvPr id="25" name="TextBox 24">
            <a:extLst>
              <a:ext uri="{FF2B5EF4-FFF2-40B4-BE49-F238E27FC236}">
                <a16:creationId xmlns:a16="http://schemas.microsoft.com/office/drawing/2014/main" id="{585D65CD-D587-4046-AB50-FD1823536287}"/>
              </a:ext>
            </a:extLst>
          </p:cNvPr>
          <p:cNvSpPr txBox="1"/>
          <p:nvPr/>
        </p:nvSpPr>
        <p:spPr>
          <a:xfrm>
            <a:off x="1115616" y="1628800"/>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6" name="TextBox 25">
            <a:extLst>
              <a:ext uri="{FF2B5EF4-FFF2-40B4-BE49-F238E27FC236}">
                <a16:creationId xmlns:a16="http://schemas.microsoft.com/office/drawing/2014/main" id="{682B830C-945E-7345-9B8D-2623279AF5E4}"/>
              </a:ext>
            </a:extLst>
          </p:cNvPr>
          <p:cNvSpPr txBox="1"/>
          <p:nvPr/>
        </p:nvSpPr>
        <p:spPr>
          <a:xfrm>
            <a:off x="1678003" y="1628800"/>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7" name="TextBox 26">
            <a:extLst>
              <a:ext uri="{FF2B5EF4-FFF2-40B4-BE49-F238E27FC236}">
                <a16:creationId xmlns:a16="http://schemas.microsoft.com/office/drawing/2014/main" id="{D10E93D9-C46A-AE4B-BBAF-CF01FD7E2A9F}"/>
              </a:ext>
            </a:extLst>
          </p:cNvPr>
          <p:cNvSpPr txBox="1"/>
          <p:nvPr/>
        </p:nvSpPr>
        <p:spPr>
          <a:xfrm>
            <a:off x="2227630" y="1628800"/>
            <a:ext cx="697627" cy="369332"/>
          </a:xfrm>
          <a:prstGeom prst="rect">
            <a:avLst/>
          </a:prstGeom>
          <a:noFill/>
        </p:spPr>
        <p:txBody>
          <a:bodyPr wrap="none" rtlCol="0">
            <a:spAutoFit/>
          </a:bodyPr>
          <a:lstStyle/>
          <a:p>
            <a:pPr algn="l"/>
            <a:r>
              <a:rPr lang="en-AU" sz="1800" b="1" dirty="0">
                <a:solidFill>
                  <a:schemeClr val="tx2"/>
                </a:solidFill>
              </a:rPr>
              <a:t>2016</a:t>
            </a:r>
          </a:p>
        </p:txBody>
      </p:sp>
    </p:spTree>
    <p:extLst>
      <p:ext uri="{BB962C8B-B14F-4D97-AF65-F5344CB8AC3E}">
        <p14:creationId xmlns:p14="http://schemas.microsoft.com/office/powerpoint/2010/main" val="38023322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9E71-F0B9-7742-B7A3-8D54AAC2CFFC}"/>
              </a:ext>
            </a:extLst>
          </p:cNvPr>
          <p:cNvSpPr>
            <a:spLocks noGrp="1"/>
          </p:cNvSpPr>
          <p:nvPr>
            <p:ph type="title"/>
          </p:nvPr>
        </p:nvSpPr>
        <p:spPr>
          <a:xfrm>
            <a:off x="647700" y="241120"/>
            <a:ext cx="6381750" cy="553998"/>
          </a:xfrm>
        </p:spPr>
        <p:txBody>
          <a:bodyPr/>
          <a:lstStyle/>
          <a:p>
            <a:r>
              <a:rPr lang="en-AU" dirty="0"/>
              <a:t>The younger the graduate the lower the growth between 2011 and 2016</a:t>
            </a:r>
          </a:p>
        </p:txBody>
      </p:sp>
      <p:sp>
        <p:nvSpPr>
          <p:cNvPr id="3" name="Text Placeholder 2">
            <a:extLst>
              <a:ext uri="{FF2B5EF4-FFF2-40B4-BE49-F238E27FC236}">
                <a16:creationId xmlns:a16="http://schemas.microsoft.com/office/drawing/2014/main" id="{F6EB9008-376E-6D46-B5A3-979E2978AFA1}"/>
              </a:ext>
            </a:extLst>
          </p:cNvPr>
          <p:cNvSpPr>
            <a:spLocks noGrp="1"/>
          </p:cNvSpPr>
          <p:nvPr>
            <p:ph type="body" sz="quarter" idx="10"/>
          </p:nvPr>
        </p:nvSpPr>
        <p:spPr/>
        <p:txBody>
          <a:bodyPr/>
          <a:lstStyle/>
          <a:p>
            <a:r>
              <a:rPr lang="en-AU" dirty="0"/>
              <a:t>Net income of median graduates, $2016 (‘000) </a:t>
            </a:r>
          </a:p>
        </p:txBody>
      </p:sp>
      <p:sp>
        <p:nvSpPr>
          <p:cNvPr id="4" name="Text Placeholder 3">
            <a:extLst>
              <a:ext uri="{FF2B5EF4-FFF2-40B4-BE49-F238E27FC236}">
                <a16:creationId xmlns:a16="http://schemas.microsoft.com/office/drawing/2014/main" id="{262C96C3-F146-3342-A75A-38E8BB760FF9}"/>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DA96A72F-AE6E-EE4F-BF88-D483B71158AD}"/>
              </a:ext>
            </a:extLst>
          </p:cNvPr>
          <p:cNvGraphicFramePr>
            <a:graphicFrameLocks noGrp="1"/>
          </p:cNvGraphicFramePr>
          <p:nvPr>
            <p:ph type="chart" sz="quarter" idx="12"/>
            <p:extLst>
              <p:ext uri="{D42A27DB-BD31-4B8C-83A1-F6EECF244321}">
                <p14:modId xmlns:p14="http://schemas.microsoft.com/office/powerpoint/2010/main" val="2154689262"/>
              </p:ext>
            </p:extLst>
          </p:nvPr>
        </p:nvGraphicFramePr>
        <p:xfrm>
          <a:off x="557213" y="1169988"/>
          <a:ext cx="8172450" cy="478077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92328226-B3D0-9649-89C4-EE675D501FB7}"/>
              </a:ext>
            </a:extLst>
          </p:cNvPr>
          <p:cNvSpPr txBox="1"/>
          <p:nvPr/>
        </p:nvSpPr>
        <p:spPr>
          <a:xfrm>
            <a:off x="2339752" y="1297308"/>
            <a:ext cx="1014060" cy="369332"/>
          </a:xfrm>
          <a:prstGeom prst="rect">
            <a:avLst/>
          </a:prstGeom>
          <a:noFill/>
        </p:spPr>
        <p:txBody>
          <a:bodyPr wrap="none" rtlCol="0">
            <a:spAutoFit/>
          </a:bodyPr>
          <a:lstStyle/>
          <a:p>
            <a:r>
              <a:rPr lang="en-AU" sz="1800" b="1" dirty="0"/>
              <a:t>Women</a:t>
            </a:r>
          </a:p>
        </p:txBody>
      </p:sp>
      <p:sp>
        <p:nvSpPr>
          <p:cNvPr id="13" name="TextBox 12">
            <a:extLst>
              <a:ext uri="{FF2B5EF4-FFF2-40B4-BE49-F238E27FC236}">
                <a16:creationId xmlns:a16="http://schemas.microsoft.com/office/drawing/2014/main" id="{46F0FEE7-1104-9340-B8DB-5F188DE636F1}"/>
              </a:ext>
            </a:extLst>
          </p:cNvPr>
          <p:cNvSpPr txBox="1"/>
          <p:nvPr/>
        </p:nvSpPr>
        <p:spPr>
          <a:xfrm>
            <a:off x="6706284" y="1297308"/>
            <a:ext cx="646331" cy="369332"/>
          </a:xfrm>
          <a:prstGeom prst="rect">
            <a:avLst/>
          </a:prstGeom>
          <a:noFill/>
        </p:spPr>
        <p:txBody>
          <a:bodyPr wrap="none" rtlCol="0">
            <a:spAutoFit/>
          </a:bodyPr>
          <a:lstStyle/>
          <a:p>
            <a:r>
              <a:rPr lang="en-AU" sz="1800" b="1" dirty="0"/>
              <a:t>Men</a:t>
            </a:r>
          </a:p>
        </p:txBody>
      </p:sp>
      <p:sp>
        <p:nvSpPr>
          <p:cNvPr id="17" name="TextBox 16">
            <a:extLst>
              <a:ext uri="{FF2B5EF4-FFF2-40B4-BE49-F238E27FC236}">
                <a16:creationId xmlns:a16="http://schemas.microsoft.com/office/drawing/2014/main" id="{5BA0B69C-25B6-7F4B-88D7-7B950FAA3D72}"/>
              </a:ext>
            </a:extLst>
          </p:cNvPr>
          <p:cNvSpPr txBox="1"/>
          <p:nvPr/>
        </p:nvSpPr>
        <p:spPr>
          <a:xfrm>
            <a:off x="727686" y="5647689"/>
            <a:ext cx="595035" cy="369332"/>
          </a:xfrm>
          <a:prstGeom prst="rect">
            <a:avLst/>
          </a:prstGeom>
          <a:noFill/>
        </p:spPr>
        <p:txBody>
          <a:bodyPr wrap="none" rtlCol="0">
            <a:spAutoFit/>
          </a:bodyPr>
          <a:lstStyle/>
          <a:p>
            <a:pPr algn="l"/>
            <a:r>
              <a:rPr lang="en-AU" sz="1800" dirty="0"/>
              <a:t>Age</a:t>
            </a:r>
          </a:p>
        </p:txBody>
      </p:sp>
      <p:cxnSp>
        <p:nvCxnSpPr>
          <p:cNvPr id="20" name="Straight Connector 19">
            <a:extLst>
              <a:ext uri="{FF2B5EF4-FFF2-40B4-BE49-F238E27FC236}">
                <a16:creationId xmlns:a16="http://schemas.microsoft.com/office/drawing/2014/main" id="{78A19375-79A6-0840-B415-C81B08AC8723}"/>
              </a:ext>
            </a:extLst>
          </p:cNvPr>
          <p:cNvCxnSpPr>
            <a:cxnSpLocks/>
          </p:cNvCxnSpPr>
          <p:nvPr/>
        </p:nvCxnSpPr>
        <p:spPr bwMode="auto">
          <a:xfrm flipH="1">
            <a:off x="5292080" y="2996952"/>
            <a:ext cx="792088" cy="0"/>
          </a:xfrm>
          <a:prstGeom prst="line">
            <a:avLst/>
          </a:prstGeom>
          <a:solidFill>
            <a:schemeClr val="accent1"/>
          </a:solidFill>
          <a:ln w="9525" cap="flat" cmpd="sng" algn="ctr">
            <a:solidFill>
              <a:schemeClr val="tx1"/>
            </a:solidFill>
            <a:prstDash val="sysDash"/>
            <a:round/>
            <a:headEnd type="none" w="med" len="med"/>
            <a:tailEnd type="none" w="med" len="med"/>
          </a:ln>
          <a:effectLst/>
        </p:spPr>
      </p:cxnSp>
      <p:sp>
        <p:nvSpPr>
          <p:cNvPr id="25" name="TextBox 24">
            <a:extLst>
              <a:ext uri="{FF2B5EF4-FFF2-40B4-BE49-F238E27FC236}">
                <a16:creationId xmlns:a16="http://schemas.microsoft.com/office/drawing/2014/main" id="{585D65CD-D587-4046-AB50-FD1823536287}"/>
              </a:ext>
            </a:extLst>
          </p:cNvPr>
          <p:cNvSpPr txBox="1"/>
          <p:nvPr/>
        </p:nvSpPr>
        <p:spPr>
          <a:xfrm>
            <a:off x="1115616" y="1628800"/>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6" name="TextBox 25">
            <a:extLst>
              <a:ext uri="{FF2B5EF4-FFF2-40B4-BE49-F238E27FC236}">
                <a16:creationId xmlns:a16="http://schemas.microsoft.com/office/drawing/2014/main" id="{682B830C-945E-7345-9B8D-2623279AF5E4}"/>
              </a:ext>
            </a:extLst>
          </p:cNvPr>
          <p:cNvSpPr txBox="1"/>
          <p:nvPr/>
        </p:nvSpPr>
        <p:spPr>
          <a:xfrm>
            <a:off x="1678003" y="1628800"/>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7" name="TextBox 26">
            <a:extLst>
              <a:ext uri="{FF2B5EF4-FFF2-40B4-BE49-F238E27FC236}">
                <a16:creationId xmlns:a16="http://schemas.microsoft.com/office/drawing/2014/main" id="{D10E93D9-C46A-AE4B-BBAF-CF01FD7E2A9F}"/>
              </a:ext>
            </a:extLst>
          </p:cNvPr>
          <p:cNvSpPr txBox="1"/>
          <p:nvPr/>
        </p:nvSpPr>
        <p:spPr>
          <a:xfrm>
            <a:off x="2227630" y="1628800"/>
            <a:ext cx="697627" cy="369332"/>
          </a:xfrm>
          <a:prstGeom prst="rect">
            <a:avLst/>
          </a:prstGeom>
          <a:noFill/>
        </p:spPr>
        <p:txBody>
          <a:bodyPr wrap="none" rtlCol="0">
            <a:spAutoFit/>
          </a:bodyPr>
          <a:lstStyle/>
          <a:p>
            <a:pPr algn="l"/>
            <a:r>
              <a:rPr lang="en-AU" sz="1800" b="1" dirty="0">
                <a:solidFill>
                  <a:schemeClr val="tx2"/>
                </a:solidFill>
              </a:rPr>
              <a:t>2016</a:t>
            </a:r>
          </a:p>
        </p:txBody>
      </p:sp>
      <p:sp>
        <p:nvSpPr>
          <p:cNvPr id="14" name="TextBox 13">
            <a:extLst>
              <a:ext uri="{FF2B5EF4-FFF2-40B4-BE49-F238E27FC236}">
                <a16:creationId xmlns:a16="http://schemas.microsoft.com/office/drawing/2014/main" id="{6BF43B0B-E111-AC40-B4FA-7A6508C7EE71}"/>
              </a:ext>
            </a:extLst>
          </p:cNvPr>
          <p:cNvSpPr txBox="1"/>
          <p:nvPr/>
        </p:nvSpPr>
        <p:spPr>
          <a:xfrm>
            <a:off x="1207393" y="5950760"/>
            <a:ext cx="748923" cy="369332"/>
          </a:xfrm>
          <a:prstGeom prst="rect">
            <a:avLst/>
          </a:prstGeom>
          <a:noFill/>
        </p:spPr>
        <p:txBody>
          <a:bodyPr wrap="none" rtlCol="0">
            <a:spAutoFit/>
          </a:bodyPr>
          <a:lstStyle/>
          <a:p>
            <a:pPr algn="ctr"/>
            <a:r>
              <a:rPr lang="en-AU" sz="1800" b="1" dirty="0"/>
              <a:t>Early</a:t>
            </a:r>
          </a:p>
        </p:txBody>
      </p:sp>
      <p:sp>
        <p:nvSpPr>
          <p:cNvPr id="15" name="TextBox 14">
            <a:extLst>
              <a:ext uri="{FF2B5EF4-FFF2-40B4-BE49-F238E27FC236}">
                <a16:creationId xmlns:a16="http://schemas.microsoft.com/office/drawing/2014/main" id="{E966434D-3F2B-D345-B41C-5D3FA4871CB2}"/>
              </a:ext>
            </a:extLst>
          </p:cNvPr>
          <p:cNvSpPr txBox="1"/>
          <p:nvPr/>
        </p:nvSpPr>
        <p:spPr>
          <a:xfrm>
            <a:off x="2144917" y="5950760"/>
            <a:ext cx="582211" cy="369332"/>
          </a:xfrm>
          <a:prstGeom prst="rect">
            <a:avLst/>
          </a:prstGeom>
          <a:noFill/>
        </p:spPr>
        <p:txBody>
          <a:bodyPr wrap="none" rtlCol="0">
            <a:spAutoFit/>
          </a:bodyPr>
          <a:lstStyle/>
          <a:p>
            <a:pPr algn="l"/>
            <a:r>
              <a:rPr lang="en-AU" sz="1800" b="1" dirty="0"/>
              <a:t>Mid</a:t>
            </a:r>
          </a:p>
        </p:txBody>
      </p:sp>
      <p:sp>
        <p:nvSpPr>
          <p:cNvPr id="16" name="TextBox 15">
            <a:extLst>
              <a:ext uri="{FF2B5EF4-FFF2-40B4-BE49-F238E27FC236}">
                <a16:creationId xmlns:a16="http://schemas.microsoft.com/office/drawing/2014/main" id="{99F6C682-26AB-4A45-8F78-456ADBB62A7B}"/>
              </a:ext>
            </a:extLst>
          </p:cNvPr>
          <p:cNvSpPr txBox="1"/>
          <p:nvPr/>
        </p:nvSpPr>
        <p:spPr>
          <a:xfrm>
            <a:off x="2796074" y="5950760"/>
            <a:ext cx="1056700" cy="369332"/>
          </a:xfrm>
          <a:prstGeom prst="rect">
            <a:avLst/>
          </a:prstGeom>
          <a:noFill/>
        </p:spPr>
        <p:txBody>
          <a:bodyPr wrap="none" rtlCol="0">
            <a:spAutoFit/>
          </a:bodyPr>
          <a:lstStyle/>
          <a:p>
            <a:pPr algn="l"/>
            <a:r>
              <a:rPr lang="en-AU" sz="1800" b="1" dirty="0"/>
              <a:t>Mid-late</a:t>
            </a:r>
          </a:p>
        </p:txBody>
      </p:sp>
      <p:sp>
        <p:nvSpPr>
          <p:cNvPr id="18" name="TextBox 17">
            <a:extLst>
              <a:ext uri="{FF2B5EF4-FFF2-40B4-BE49-F238E27FC236}">
                <a16:creationId xmlns:a16="http://schemas.microsoft.com/office/drawing/2014/main" id="{D59A7E7A-7C17-BA40-8F2E-B684021E6EAB}"/>
              </a:ext>
            </a:extLst>
          </p:cNvPr>
          <p:cNvSpPr txBox="1"/>
          <p:nvPr/>
        </p:nvSpPr>
        <p:spPr>
          <a:xfrm>
            <a:off x="3799725" y="5950760"/>
            <a:ext cx="659155" cy="369332"/>
          </a:xfrm>
          <a:prstGeom prst="rect">
            <a:avLst/>
          </a:prstGeom>
          <a:noFill/>
        </p:spPr>
        <p:txBody>
          <a:bodyPr wrap="none" rtlCol="0">
            <a:spAutoFit/>
          </a:bodyPr>
          <a:lstStyle/>
          <a:p>
            <a:pPr algn="l"/>
            <a:r>
              <a:rPr lang="en-AU" sz="1800" b="1" dirty="0"/>
              <a:t>Late</a:t>
            </a:r>
          </a:p>
        </p:txBody>
      </p:sp>
      <p:sp>
        <p:nvSpPr>
          <p:cNvPr id="5" name="TextBox 4">
            <a:extLst>
              <a:ext uri="{FF2B5EF4-FFF2-40B4-BE49-F238E27FC236}">
                <a16:creationId xmlns:a16="http://schemas.microsoft.com/office/drawing/2014/main" id="{2F81F226-600A-8441-85B9-6091E5DA49AD}"/>
              </a:ext>
            </a:extLst>
          </p:cNvPr>
          <p:cNvSpPr txBox="1"/>
          <p:nvPr/>
        </p:nvSpPr>
        <p:spPr>
          <a:xfrm>
            <a:off x="3717246" y="6175448"/>
            <a:ext cx="877163" cy="369332"/>
          </a:xfrm>
          <a:prstGeom prst="rect">
            <a:avLst/>
          </a:prstGeom>
          <a:noFill/>
        </p:spPr>
        <p:txBody>
          <a:bodyPr wrap="none" rtlCol="0">
            <a:spAutoFit/>
          </a:bodyPr>
          <a:lstStyle/>
          <a:p>
            <a:pPr algn="l"/>
            <a:r>
              <a:rPr lang="en-AU" sz="1800" b="1" dirty="0"/>
              <a:t>career</a:t>
            </a:r>
          </a:p>
        </p:txBody>
      </p:sp>
      <p:sp>
        <p:nvSpPr>
          <p:cNvPr id="19" name="TextBox 18">
            <a:extLst>
              <a:ext uri="{FF2B5EF4-FFF2-40B4-BE49-F238E27FC236}">
                <a16:creationId xmlns:a16="http://schemas.microsoft.com/office/drawing/2014/main" id="{4724A85F-3CF9-2A40-BCED-7CA340BF8EEF}"/>
              </a:ext>
            </a:extLst>
          </p:cNvPr>
          <p:cNvSpPr txBox="1"/>
          <p:nvPr/>
        </p:nvSpPr>
        <p:spPr>
          <a:xfrm>
            <a:off x="884564" y="513332"/>
            <a:ext cx="7507183" cy="923330"/>
          </a:xfrm>
          <a:prstGeom prst="rect">
            <a:avLst/>
          </a:prstGeom>
          <a:solidFill>
            <a:schemeClr val="accent3"/>
          </a:solidFill>
        </p:spPr>
        <p:txBody>
          <a:bodyPr wrap="none" rtlCol="0">
            <a:spAutoFit/>
          </a:bodyPr>
          <a:lstStyle/>
          <a:p>
            <a:pPr algn="l"/>
            <a:r>
              <a:rPr lang="en-AU" sz="1800" dirty="0"/>
              <a:t>Make this chart looks less similar to the last chart. </a:t>
            </a:r>
            <a:br>
              <a:rPr lang="en-AU" sz="1800" dirty="0"/>
            </a:br>
            <a:r>
              <a:rPr lang="en-AU" sz="1800" dirty="0"/>
              <a:t>Possibly do lines with dots. </a:t>
            </a:r>
          </a:p>
          <a:p>
            <a:pPr algn="l"/>
            <a:r>
              <a:rPr lang="en-AU" sz="1800" dirty="0"/>
              <a:t>It’d be great make clear the the 25-34 group went down for men in 2016</a:t>
            </a:r>
          </a:p>
        </p:txBody>
      </p:sp>
    </p:spTree>
    <p:extLst>
      <p:ext uri="{BB962C8B-B14F-4D97-AF65-F5344CB8AC3E}">
        <p14:creationId xmlns:p14="http://schemas.microsoft.com/office/powerpoint/2010/main" val="2096237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9E71-F0B9-7742-B7A3-8D54AAC2CFFC}"/>
              </a:ext>
            </a:extLst>
          </p:cNvPr>
          <p:cNvSpPr>
            <a:spLocks noGrp="1"/>
          </p:cNvSpPr>
          <p:nvPr>
            <p:ph type="title"/>
          </p:nvPr>
        </p:nvSpPr>
        <p:spPr>
          <a:xfrm>
            <a:off x="647700" y="-35879"/>
            <a:ext cx="6381750" cy="830997"/>
          </a:xfrm>
        </p:spPr>
        <p:txBody>
          <a:bodyPr/>
          <a:lstStyle/>
          <a:p>
            <a:r>
              <a:rPr lang="en-AU" dirty="0"/>
              <a:t>Late-career male school leavers saw a growth in earnings but not the early or mid-career men. Female school leavers did well across the board</a:t>
            </a:r>
          </a:p>
        </p:txBody>
      </p:sp>
      <p:sp>
        <p:nvSpPr>
          <p:cNvPr id="3" name="Text Placeholder 2">
            <a:extLst>
              <a:ext uri="{FF2B5EF4-FFF2-40B4-BE49-F238E27FC236}">
                <a16:creationId xmlns:a16="http://schemas.microsoft.com/office/drawing/2014/main" id="{F6EB9008-376E-6D46-B5A3-979E2978AFA1}"/>
              </a:ext>
            </a:extLst>
          </p:cNvPr>
          <p:cNvSpPr>
            <a:spLocks noGrp="1"/>
          </p:cNvSpPr>
          <p:nvPr>
            <p:ph type="body" sz="quarter" idx="10"/>
          </p:nvPr>
        </p:nvSpPr>
        <p:spPr/>
        <p:txBody>
          <a:bodyPr/>
          <a:lstStyle/>
          <a:p>
            <a:r>
              <a:rPr lang="en-AU" dirty="0"/>
              <a:t>Net income of median school leavers, $2016 (‘000) </a:t>
            </a:r>
          </a:p>
        </p:txBody>
      </p:sp>
      <p:sp>
        <p:nvSpPr>
          <p:cNvPr id="4" name="Text Placeholder 3">
            <a:extLst>
              <a:ext uri="{FF2B5EF4-FFF2-40B4-BE49-F238E27FC236}">
                <a16:creationId xmlns:a16="http://schemas.microsoft.com/office/drawing/2014/main" id="{262C96C3-F146-3342-A75A-38E8BB760FF9}"/>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DA96A72F-AE6E-EE4F-BF88-D483B71158AD}"/>
              </a:ext>
            </a:extLst>
          </p:cNvPr>
          <p:cNvGraphicFramePr>
            <a:graphicFrameLocks noGrp="1"/>
          </p:cNvGraphicFramePr>
          <p:nvPr>
            <p:ph type="chart" sz="quarter" idx="12"/>
            <p:extLst>
              <p:ext uri="{D42A27DB-BD31-4B8C-83A1-F6EECF244321}">
                <p14:modId xmlns:p14="http://schemas.microsoft.com/office/powerpoint/2010/main" val="4170347689"/>
              </p:ext>
            </p:extLst>
          </p:nvPr>
        </p:nvGraphicFramePr>
        <p:xfrm>
          <a:off x="557213" y="1169988"/>
          <a:ext cx="8172450" cy="508438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92328226-B3D0-9649-89C4-EE675D501FB7}"/>
              </a:ext>
            </a:extLst>
          </p:cNvPr>
          <p:cNvSpPr txBox="1"/>
          <p:nvPr/>
        </p:nvSpPr>
        <p:spPr>
          <a:xfrm>
            <a:off x="2339752" y="1297308"/>
            <a:ext cx="1014060" cy="369332"/>
          </a:xfrm>
          <a:prstGeom prst="rect">
            <a:avLst/>
          </a:prstGeom>
          <a:noFill/>
        </p:spPr>
        <p:txBody>
          <a:bodyPr wrap="none" rtlCol="0">
            <a:spAutoFit/>
          </a:bodyPr>
          <a:lstStyle/>
          <a:p>
            <a:r>
              <a:rPr lang="en-AU" sz="1800" b="1" dirty="0"/>
              <a:t>Women</a:t>
            </a:r>
          </a:p>
        </p:txBody>
      </p:sp>
      <p:sp>
        <p:nvSpPr>
          <p:cNvPr id="13" name="TextBox 12">
            <a:extLst>
              <a:ext uri="{FF2B5EF4-FFF2-40B4-BE49-F238E27FC236}">
                <a16:creationId xmlns:a16="http://schemas.microsoft.com/office/drawing/2014/main" id="{46F0FEE7-1104-9340-B8DB-5F188DE636F1}"/>
              </a:ext>
            </a:extLst>
          </p:cNvPr>
          <p:cNvSpPr txBox="1"/>
          <p:nvPr/>
        </p:nvSpPr>
        <p:spPr>
          <a:xfrm>
            <a:off x="6706284" y="1297308"/>
            <a:ext cx="646331" cy="369332"/>
          </a:xfrm>
          <a:prstGeom prst="rect">
            <a:avLst/>
          </a:prstGeom>
          <a:noFill/>
        </p:spPr>
        <p:txBody>
          <a:bodyPr wrap="none" rtlCol="0">
            <a:spAutoFit/>
          </a:bodyPr>
          <a:lstStyle/>
          <a:p>
            <a:r>
              <a:rPr lang="en-AU" sz="1800" b="1" dirty="0"/>
              <a:t>Men</a:t>
            </a:r>
          </a:p>
        </p:txBody>
      </p:sp>
      <p:sp>
        <p:nvSpPr>
          <p:cNvPr id="17" name="TextBox 16">
            <a:extLst>
              <a:ext uri="{FF2B5EF4-FFF2-40B4-BE49-F238E27FC236}">
                <a16:creationId xmlns:a16="http://schemas.microsoft.com/office/drawing/2014/main" id="{5BA0B69C-25B6-7F4B-88D7-7B950FAA3D72}"/>
              </a:ext>
            </a:extLst>
          </p:cNvPr>
          <p:cNvSpPr txBox="1"/>
          <p:nvPr/>
        </p:nvSpPr>
        <p:spPr>
          <a:xfrm>
            <a:off x="4638156" y="6254370"/>
            <a:ext cx="595035" cy="369332"/>
          </a:xfrm>
          <a:prstGeom prst="rect">
            <a:avLst/>
          </a:prstGeom>
          <a:noFill/>
        </p:spPr>
        <p:txBody>
          <a:bodyPr wrap="none" rtlCol="0">
            <a:spAutoFit/>
          </a:bodyPr>
          <a:lstStyle/>
          <a:p>
            <a:pPr algn="l"/>
            <a:r>
              <a:rPr lang="en-AU" sz="1800" dirty="0"/>
              <a:t>Age</a:t>
            </a:r>
          </a:p>
        </p:txBody>
      </p:sp>
      <p:sp>
        <p:nvSpPr>
          <p:cNvPr id="25" name="TextBox 24">
            <a:extLst>
              <a:ext uri="{FF2B5EF4-FFF2-40B4-BE49-F238E27FC236}">
                <a16:creationId xmlns:a16="http://schemas.microsoft.com/office/drawing/2014/main" id="{585D65CD-D587-4046-AB50-FD1823536287}"/>
              </a:ext>
            </a:extLst>
          </p:cNvPr>
          <p:cNvSpPr txBox="1"/>
          <p:nvPr/>
        </p:nvSpPr>
        <p:spPr>
          <a:xfrm>
            <a:off x="1155730" y="1608522"/>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6" name="TextBox 25">
            <a:extLst>
              <a:ext uri="{FF2B5EF4-FFF2-40B4-BE49-F238E27FC236}">
                <a16:creationId xmlns:a16="http://schemas.microsoft.com/office/drawing/2014/main" id="{682B830C-945E-7345-9B8D-2623279AF5E4}"/>
              </a:ext>
            </a:extLst>
          </p:cNvPr>
          <p:cNvSpPr txBox="1"/>
          <p:nvPr/>
        </p:nvSpPr>
        <p:spPr>
          <a:xfrm>
            <a:off x="1718117" y="1608522"/>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7" name="TextBox 26">
            <a:extLst>
              <a:ext uri="{FF2B5EF4-FFF2-40B4-BE49-F238E27FC236}">
                <a16:creationId xmlns:a16="http://schemas.microsoft.com/office/drawing/2014/main" id="{D10E93D9-C46A-AE4B-BBAF-CF01FD7E2A9F}"/>
              </a:ext>
            </a:extLst>
          </p:cNvPr>
          <p:cNvSpPr txBox="1"/>
          <p:nvPr/>
        </p:nvSpPr>
        <p:spPr>
          <a:xfrm>
            <a:off x="2267744" y="1608522"/>
            <a:ext cx="697627" cy="369332"/>
          </a:xfrm>
          <a:prstGeom prst="rect">
            <a:avLst/>
          </a:prstGeom>
          <a:noFill/>
        </p:spPr>
        <p:txBody>
          <a:bodyPr wrap="none" rtlCol="0">
            <a:spAutoFit/>
          </a:bodyPr>
          <a:lstStyle/>
          <a:p>
            <a:pPr algn="l"/>
            <a:r>
              <a:rPr lang="en-AU" sz="1800" b="1" dirty="0">
                <a:solidFill>
                  <a:schemeClr val="tx2"/>
                </a:solidFill>
              </a:rPr>
              <a:t>2016</a:t>
            </a:r>
          </a:p>
        </p:txBody>
      </p:sp>
    </p:spTree>
    <p:extLst>
      <p:ext uri="{BB962C8B-B14F-4D97-AF65-F5344CB8AC3E}">
        <p14:creationId xmlns:p14="http://schemas.microsoft.com/office/powerpoint/2010/main" val="3650011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36488-A22E-754A-807B-8F4866B587FA}"/>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0CFFD764-D279-3C44-B12E-2B6CA6C86494}"/>
              </a:ext>
            </a:extLst>
          </p:cNvPr>
          <p:cNvSpPr>
            <a:spLocks noGrp="1"/>
          </p:cNvSpPr>
          <p:nvPr>
            <p:ph type="body" sz="quarter" idx="10"/>
          </p:nvPr>
        </p:nvSpPr>
        <p:spPr/>
        <p:txBody>
          <a:bodyPr/>
          <a:lstStyle/>
          <a:p>
            <a:endParaRPr lang="en-AU"/>
          </a:p>
        </p:txBody>
      </p:sp>
      <p:sp>
        <p:nvSpPr>
          <p:cNvPr id="4" name="Text Placeholder 3">
            <a:extLst>
              <a:ext uri="{FF2B5EF4-FFF2-40B4-BE49-F238E27FC236}">
                <a16:creationId xmlns:a16="http://schemas.microsoft.com/office/drawing/2014/main" id="{AB69C650-1709-DD47-A87D-5EFFAAB13747}"/>
              </a:ext>
            </a:extLst>
          </p:cNvPr>
          <p:cNvSpPr>
            <a:spLocks noGrp="1"/>
          </p:cNvSpPr>
          <p:nvPr>
            <p:ph type="body" sz="quarter" idx="11"/>
          </p:nvPr>
        </p:nvSpPr>
        <p:spPr/>
        <p:txBody>
          <a:bodyPr/>
          <a:lstStyle/>
          <a:p>
            <a:endParaRPr lang="en-AU"/>
          </a:p>
        </p:txBody>
      </p:sp>
      <p:sp>
        <p:nvSpPr>
          <p:cNvPr id="5" name="Chart Placeholder 4">
            <a:extLst>
              <a:ext uri="{FF2B5EF4-FFF2-40B4-BE49-F238E27FC236}">
                <a16:creationId xmlns:a16="http://schemas.microsoft.com/office/drawing/2014/main" id="{C8E8CC2A-E37E-1341-993D-7D5113DBC29B}"/>
              </a:ext>
            </a:extLst>
          </p:cNvPr>
          <p:cNvSpPr>
            <a:spLocks noGrp="1"/>
          </p:cNvSpPr>
          <p:nvPr>
            <p:ph type="chart" sz="quarter" idx="12"/>
          </p:nvPr>
        </p:nvSpPr>
        <p:spPr/>
      </p:sp>
    </p:spTree>
    <p:extLst>
      <p:ext uri="{BB962C8B-B14F-4D97-AF65-F5344CB8AC3E}">
        <p14:creationId xmlns:p14="http://schemas.microsoft.com/office/powerpoint/2010/main" val="1285753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9E71-F0B9-7742-B7A3-8D54AAC2CFFC}"/>
              </a:ext>
            </a:extLst>
          </p:cNvPr>
          <p:cNvSpPr>
            <a:spLocks noGrp="1"/>
          </p:cNvSpPr>
          <p:nvPr>
            <p:ph type="title"/>
          </p:nvPr>
        </p:nvSpPr>
        <p:spPr>
          <a:xfrm>
            <a:off x="647700" y="518119"/>
            <a:ext cx="6381750" cy="276999"/>
          </a:xfrm>
        </p:spPr>
        <p:txBody>
          <a:bodyPr/>
          <a:lstStyle/>
          <a:p>
            <a:endParaRPr lang="en-AU" dirty="0"/>
          </a:p>
        </p:txBody>
      </p:sp>
      <p:sp>
        <p:nvSpPr>
          <p:cNvPr id="3" name="Text Placeholder 2">
            <a:extLst>
              <a:ext uri="{FF2B5EF4-FFF2-40B4-BE49-F238E27FC236}">
                <a16:creationId xmlns:a16="http://schemas.microsoft.com/office/drawing/2014/main" id="{F6EB9008-376E-6D46-B5A3-979E2978AFA1}"/>
              </a:ext>
            </a:extLst>
          </p:cNvPr>
          <p:cNvSpPr>
            <a:spLocks noGrp="1"/>
          </p:cNvSpPr>
          <p:nvPr>
            <p:ph type="body" sz="quarter" idx="10"/>
          </p:nvPr>
        </p:nvSpPr>
        <p:spPr/>
        <p:txBody>
          <a:bodyPr/>
          <a:lstStyle/>
          <a:p>
            <a:r>
              <a:rPr lang="en-AU" dirty="0"/>
              <a:t>Premium, $2016 (‘000) </a:t>
            </a:r>
          </a:p>
        </p:txBody>
      </p:sp>
      <p:sp>
        <p:nvSpPr>
          <p:cNvPr id="4" name="Text Placeholder 3">
            <a:extLst>
              <a:ext uri="{FF2B5EF4-FFF2-40B4-BE49-F238E27FC236}">
                <a16:creationId xmlns:a16="http://schemas.microsoft.com/office/drawing/2014/main" id="{262C96C3-F146-3342-A75A-38E8BB760FF9}"/>
              </a:ext>
            </a:extLst>
          </p:cNvPr>
          <p:cNvSpPr>
            <a:spLocks noGrp="1"/>
          </p:cNvSpPr>
          <p:nvPr>
            <p:ph type="body" sz="quarter" idx="11"/>
          </p:nvPr>
        </p:nvSpPr>
        <p:spPr/>
        <p:txBody>
          <a:bodyPr/>
          <a:lstStyle/>
          <a:p>
            <a:endParaRPr lang="en-AU" dirty="0"/>
          </a:p>
        </p:txBody>
      </p:sp>
      <p:graphicFrame>
        <p:nvGraphicFramePr>
          <p:cNvPr id="10" name="Chart Placeholder 9">
            <a:extLst>
              <a:ext uri="{FF2B5EF4-FFF2-40B4-BE49-F238E27FC236}">
                <a16:creationId xmlns:a16="http://schemas.microsoft.com/office/drawing/2014/main" id="{DA96A72F-AE6E-EE4F-BF88-D483B71158AD}"/>
              </a:ext>
            </a:extLst>
          </p:cNvPr>
          <p:cNvGraphicFramePr>
            <a:graphicFrameLocks noGrp="1"/>
          </p:cNvGraphicFramePr>
          <p:nvPr>
            <p:ph type="chart" sz="quarter" idx="12"/>
            <p:extLst>
              <p:ext uri="{D42A27DB-BD31-4B8C-83A1-F6EECF244321}">
                <p14:modId xmlns:p14="http://schemas.microsoft.com/office/powerpoint/2010/main" val="2949104160"/>
              </p:ext>
            </p:extLst>
          </p:nvPr>
        </p:nvGraphicFramePr>
        <p:xfrm>
          <a:off x="557213" y="1297308"/>
          <a:ext cx="8172450" cy="495706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92328226-B3D0-9649-89C4-EE675D501FB7}"/>
              </a:ext>
            </a:extLst>
          </p:cNvPr>
          <p:cNvSpPr txBox="1"/>
          <p:nvPr/>
        </p:nvSpPr>
        <p:spPr>
          <a:xfrm>
            <a:off x="2339752" y="1268760"/>
            <a:ext cx="1014060" cy="369332"/>
          </a:xfrm>
          <a:prstGeom prst="rect">
            <a:avLst/>
          </a:prstGeom>
          <a:noFill/>
        </p:spPr>
        <p:txBody>
          <a:bodyPr wrap="none" rtlCol="0">
            <a:spAutoFit/>
          </a:bodyPr>
          <a:lstStyle/>
          <a:p>
            <a:r>
              <a:rPr lang="en-AU" sz="1800" b="1" dirty="0"/>
              <a:t>Women</a:t>
            </a:r>
          </a:p>
        </p:txBody>
      </p:sp>
      <p:sp>
        <p:nvSpPr>
          <p:cNvPr id="13" name="TextBox 12">
            <a:extLst>
              <a:ext uri="{FF2B5EF4-FFF2-40B4-BE49-F238E27FC236}">
                <a16:creationId xmlns:a16="http://schemas.microsoft.com/office/drawing/2014/main" id="{46F0FEE7-1104-9340-B8DB-5F188DE636F1}"/>
              </a:ext>
            </a:extLst>
          </p:cNvPr>
          <p:cNvSpPr txBox="1"/>
          <p:nvPr/>
        </p:nvSpPr>
        <p:spPr>
          <a:xfrm>
            <a:off x="6706284" y="1268760"/>
            <a:ext cx="646331" cy="369332"/>
          </a:xfrm>
          <a:prstGeom prst="rect">
            <a:avLst/>
          </a:prstGeom>
          <a:noFill/>
        </p:spPr>
        <p:txBody>
          <a:bodyPr wrap="none" rtlCol="0">
            <a:spAutoFit/>
          </a:bodyPr>
          <a:lstStyle/>
          <a:p>
            <a:r>
              <a:rPr lang="en-AU" sz="1800" b="1" dirty="0"/>
              <a:t>Men</a:t>
            </a:r>
          </a:p>
        </p:txBody>
      </p:sp>
      <p:sp>
        <p:nvSpPr>
          <p:cNvPr id="17" name="TextBox 16">
            <a:extLst>
              <a:ext uri="{FF2B5EF4-FFF2-40B4-BE49-F238E27FC236}">
                <a16:creationId xmlns:a16="http://schemas.microsoft.com/office/drawing/2014/main" id="{5BA0B69C-25B6-7F4B-88D7-7B950FAA3D72}"/>
              </a:ext>
            </a:extLst>
          </p:cNvPr>
          <p:cNvSpPr txBox="1"/>
          <p:nvPr/>
        </p:nvSpPr>
        <p:spPr>
          <a:xfrm>
            <a:off x="4638156" y="6254370"/>
            <a:ext cx="595035" cy="369332"/>
          </a:xfrm>
          <a:prstGeom prst="rect">
            <a:avLst/>
          </a:prstGeom>
          <a:noFill/>
        </p:spPr>
        <p:txBody>
          <a:bodyPr wrap="none" rtlCol="0">
            <a:spAutoFit/>
          </a:bodyPr>
          <a:lstStyle/>
          <a:p>
            <a:pPr algn="l"/>
            <a:r>
              <a:rPr lang="en-AU" sz="1800" dirty="0"/>
              <a:t>Age</a:t>
            </a:r>
          </a:p>
        </p:txBody>
      </p:sp>
      <p:sp>
        <p:nvSpPr>
          <p:cNvPr id="25" name="TextBox 24">
            <a:extLst>
              <a:ext uri="{FF2B5EF4-FFF2-40B4-BE49-F238E27FC236}">
                <a16:creationId xmlns:a16="http://schemas.microsoft.com/office/drawing/2014/main" id="{585D65CD-D587-4046-AB50-FD1823536287}"/>
              </a:ext>
            </a:extLst>
          </p:cNvPr>
          <p:cNvSpPr txBox="1"/>
          <p:nvPr/>
        </p:nvSpPr>
        <p:spPr>
          <a:xfrm>
            <a:off x="1184165" y="2191859"/>
            <a:ext cx="697627" cy="369332"/>
          </a:xfrm>
          <a:prstGeom prst="rect">
            <a:avLst/>
          </a:prstGeom>
          <a:noFill/>
        </p:spPr>
        <p:txBody>
          <a:bodyPr wrap="none" rtlCol="0">
            <a:spAutoFit/>
          </a:bodyPr>
          <a:lstStyle/>
          <a:p>
            <a:pPr algn="l"/>
            <a:r>
              <a:rPr lang="en-AU" sz="1800" dirty="0">
                <a:solidFill>
                  <a:schemeClr val="accent3"/>
                </a:solidFill>
              </a:rPr>
              <a:t>2006</a:t>
            </a:r>
          </a:p>
        </p:txBody>
      </p:sp>
      <p:sp>
        <p:nvSpPr>
          <p:cNvPr id="26" name="TextBox 25">
            <a:extLst>
              <a:ext uri="{FF2B5EF4-FFF2-40B4-BE49-F238E27FC236}">
                <a16:creationId xmlns:a16="http://schemas.microsoft.com/office/drawing/2014/main" id="{682B830C-945E-7345-9B8D-2623279AF5E4}"/>
              </a:ext>
            </a:extLst>
          </p:cNvPr>
          <p:cNvSpPr txBox="1"/>
          <p:nvPr/>
        </p:nvSpPr>
        <p:spPr>
          <a:xfrm>
            <a:off x="1746552" y="2191859"/>
            <a:ext cx="684867" cy="369332"/>
          </a:xfrm>
          <a:prstGeom prst="rect">
            <a:avLst/>
          </a:prstGeom>
          <a:noFill/>
        </p:spPr>
        <p:txBody>
          <a:bodyPr wrap="none" rtlCol="0">
            <a:spAutoFit/>
          </a:bodyPr>
          <a:lstStyle/>
          <a:p>
            <a:pPr algn="l"/>
            <a:r>
              <a:rPr lang="en-AU" sz="1800" dirty="0">
                <a:solidFill>
                  <a:schemeClr val="accent2"/>
                </a:solidFill>
              </a:rPr>
              <a:t>2011</a:t>
            </a:r>
          </a:p>
        </p:txBody>
      </p:sp>
      <p:sp>
        <p:nvSpPr>
          <p:cNvPr id="27" name="TextBox 26">
            <a:extLst>
              <a:ext uri="{FF2B5EF4-FFF2-40B4-BE49-F238E27FC236}">
                <a16:creationId xmlns:a16="http://schemas.microsoft.com/office/drawing/2014/main" id="{D10E93D9-C46A-AE4B-BBAF-CF01FD7E2A9F}"/>
              </a:ext>
            </a:extLst>
          </p:cNvPr>
          <p:cNvSpPr txBox="1"/>
          <p:nvPr/>
        </p:nvSpPr>
        <p:spPr>
          <a:xfrm>
            <a:off x="2296179" y="2191859"/>
            <a:ext cx="697627" cy="369332"/>
          </a:xfrm>
          <a:prstGeom prst="rect">
            <a:avLst/>
          </a:prstGeom>
          <a:noFill/>
        </p:spPr>
        <p:txBody>
          <a:bodyPr wrap="none" rtlCol="0">
            <a:spAutoFit/>
          </a:bodyPr>
          <a:lstStyle/>
          <a:p>
            <a:pPr algn="l"/>
            <a:r>
              <a:rPr lang="en-AU" sz="1800" dirty="0">
                <a:solidFill>
                  <a:schemeClr val="tx2"/>
                </a:solidFill>
              </a:rPr>
              <a:t>2016</a:t>
            </a:r>
          </a:p>
        </p:txBody>
      </p:sp>
      <p:sp>
        <p:nvSpPr>
          <p:cNvPr id="8" name="TextBox 7">
            <a:extLst>
              <a:ext uri="{FF2B5EF4-FFF2-40B4-BE49-F238E27FC236}">
                <a16:creationId xmlns:a16="http://schemas.microsoft.com/office/drawing/2014/main" id="{1CD29393-DDFE-184A-820A-11CDF79609E9}"/>
              </a:ext>
            </a:extLst>
          </p:cNvPr>
          <p:cNvSpPr txBox="1"/>
          <p:nvPr/>
        </p:nvSpPr>
        <p:spPr>
          <a:xfrm>
            <a:off x="1364974" y="3339549"/>
            <a:ext cx="595035" cy="369332"/>
          </a:xfrm>
          <a:prstGeom prst="rect">
            <a:avLst/>
          </a:prstGeom>
          <a:noFill/>
        </p:spPr>
        <p:txBody>
          <a:bodyPr wrap="none" rtlCol="0">
            <a:spAutoFit/>
          </a:bodyPr>
          <a:lstStyle/>
          <a:p>
            <a:pPr algn="l"/>
            <a:r>
              <a:rPr lang="en-AU" sz="1800" dirty="0"/>
              <a:t>-8%</a:t>
            </a:r>
          </a:p>
        </p:txBody>
      </p:sp>
      <p:sp>
        <p:nvSpPr>
          <p:cNvPr id="19" name="TextBox 18">
            <a:extLst>
              <a:ext uri="{FF2B5EF4-FFF2-40B4-BE49-F238E27FC236}">
                <a16:creationId xmlns:a16="http://schemas.microsoft.com/office/drawing/2014/main" id="{6F841051-082D-1F4C-AC05-A21B4701C8D7}"/>
              </a:ext>
            </a:extLst>
          </p:cNvPr>
          <p:cNvSpPr txBox="1"/>
          <p:nvPr/>
        </p:nvSpPr>
        <p:spPr>
          <a:xfrm>
            <a:off x="2060327" y="3169973"/>
            <a:ext cx="780983" cy="369332"/>
          </a:xfrm>
          <a:prstGeom prst="rect">
            <a:avLst/>
          </a:prstGeom>
          <a:noFill/>
        </p:spPr>
        <p:txBody>
          <a:bodyPr wrap="none" rtlCol="0">
            <a:spAutoFit/>
          </a:bodyPr>
          <a:lstStyle/>
          <a:p>
            <a:pPr algn="l"/>
            <a:r>
              <a:rPr lang="en-AU" sz="1800" dirty="0"/>
              <a:t>+10%</a:t>
            </a:r>
          </a:p>
        </p:txBody>
      </p:sp>
      <p:sp>
        <p:nvSpPr>
          <p:cNvPr id="20" name="TextBox 19">
            <a:extLst>
              <a:ext uri="{FF2B5EF4-FFF2-40B4-BE49-F238E27FC236}">
                <a16:creationId xmlns:a16="http://schemas.microsoft.com/office/drawing/2014/main" id="{365E34F8-76CC-1348-9014-9E1302074857}"/>
              </a:ext>
            </a:extLst>
          </p:cNvPr>
          <p:cNvSpPr txBox="1"/>
          <p:nvPr/>
        </p:nvSpPr>
        <p:spPr>
          <a:xfrm>
            <a:off x="2993806" y="2719651"/>
            <a:ext cx="595035" cy="369332"/>
          </a:xfrm>
          <a:prstGeom prst="rect">
            <a:avLst/>
          </a:prstGeom>
          <a:noFill/>
        </p:spPr>
        <p:txBody>
          <a:bodyPr wrap="none" rtlCol="0">
            <a:spAutoFit/>
          </a:bodyPr>
          <a:lstStyle/>
          <a:p>
            <a:pPr algn="l"/>
            <a:r>
              <a:rPr lang="en-AU" sz="1800" dirty="0"/>
              <a:t>-6%</a:t>
            </a:r>
          </a:p>
        </p:txBody>
      </p:sp>
      <p:sp>
        <p:nvSpPr>
          <p:cNvPr id="21" name="TextBox 20">
            <a:extLst>
              <a:ext uri="{FF2B5EF4-FFF2-40B4-BE49-F238E27FC236}">
                <a16:creationId xmlns:a16="http://schemas.microsoft.com/office/drawing/2014/main" id="{DBB1F5C6-91F2-3943-A40C-13F04BB06B35}"/>
              </a:ext>
            </a:extLst>
          </p:cNvPr>
          <p:cNvSpPr txBox="1"/>
          <p:nvPr/>
        </p:nvSpPr>
        <p:spPr>
          <a:xfrm>
            <a:off x="3735865" y="2864199"/>
            <a:ext cx="780983" cy="369332"/>
          </a:xfrm>
          <a:prstGeom prst="rect">
            <a:avLst/>
          </a:prstGeom>
          <a:solidFill>
            <a:schemeClr val="bg1"/>
          </a:solidFill>
        </p:spPr>
        <p:txBody>
          <a:bodyPr wrap="none" rtlCol="0">
            <a:spAutoFit/>
          </a:bodyPr>
          <a:lstStyle/>
          <a:p>
            <a:pPr algn="l"/>
            <a:r>
              <a:rPr lang="en-AU" sz="1800" dirty="0"/>
              <a:t>+16%</a:t>
            </a:r>
          </a:p>
        </p:txBody>
      </p:sp>
      <p:sp>
        <p:nvSpPr>
          <p:cNvPr id="22" name="TextBox 21">
            <a:extLst>
              <a:ext uri="{FF2B5EF4-FFF2-40B4-BE49-F238E27FC236}">
                <a16:creationId xmlns:a16="http://schemas.microsoft.com/office/drawing/2014/main" id="{F2A4A4AC-0EBC-4041-A03C-DC9EC77F9758}"/>
              </a:ext>
            </a:extLst>
          </p:cNvPr>
          <p:cNvSpPr txBox="1"/>
          <p:nvPr/>
        </p:nvSpPr>
        <p:spPr>
          <a:xfrm>
            <a:off x="5268986" y="3288624"/>
            <a:ext cx="723275" cy="369332"/>
          </a:xfrm>
          <a:prstGeom prst="rect">
            <a:avLst/>
          </a:prstGeom>
          <a:solidFill>
            <a:schemeClr val="bg1"/>
          </a:solidFill>
        </p:spPr>
        <p:txBody>
          <a:bodyPr wrap="none" rtlCol="0">
            <a:spAutoFit/>
          </a:bodyPr>
          <a:lstStyle/>
          <a:p>
            <a:pPr algn="l"/>
            <a:r>
              <a:rPr lang="en-AU" sz="1800" dirty="0"/>
              <a:t>-12%</a:t>
            </a:r>
          </a:p>
        </p:txBody>
      </p:sp>
      <p:sp>
        <p:nvSpPr>
          <p:cNvPr id="23" name="TextBox 22">
            <a:extLst>
              <a:ext uri="{FF2B5EF4-FFF2-40B4-BE49-F238E27FC236}">
                <a16:creationId xmlns:a16="http://schemas.microsoft.com/office/drawing/2014/main" id="{3B30272A-A003-A142-B0C9-56B62563EAF1}"/>
              </a:ext>
            </a:extLst>
          </p:cNvPr>
          <p:cNvSpPr txBox="1"/>
          <p:nvPr/>
        </p:nvSpPr>
        <p:spPr>
          <a:xfrm>
            <a:off x="6214397" y="1799498"/>
            <a:ext cx="652743" cy="369332"/>
          </a:xfrm>
          <a:prstGeom prst="rect">
            <a:avLst/>
          </a:prstGeom>
          <a:solidFill>
            <a:schemeClr val="bg1"/>
          </a:solidFill>
        </p:spPr>
        <p:txBody>
          <a:bodyPr wrap="none" rtlCol="0">
            <a:spAutoFit/>
          </a:bodyPr>
          <a:lstStyle/>
          <a:p>
            <a:pPr algn="l"/>
            <a:r>
              <a:rPr lang="en-AU" sz="1800" dirty="0"/>
              <a:t>+6%</a:t>
            </a:r>
          </a:p>
        </p:txBody>
      </p:sp>
      <p:sp>
        <p:nvSpPr>
          <p:cNvPr id="24" name="TextBox 23">
            <a:extLst>
              <a:ext uri="{FF2B5EF4-FFF2-40B4-BE49-F238E27FC236}">
                <a16:creationId xmlns:a16="http://schemas.microsoft.com/office/drawing/2014/main" id="{E6450E6E-7969-F047-A732-7248FD5798B8}"/>
              </a:ext>
            </a:extLst>
          </p:cNvPr>
          <p:cNvSpPr txBox="1"/>
          <p:nvPr/>
        </p:nvSpPr>
        <p:spPr>
          <a:xfrm>
            <a:off x="7103156" y="1619508"/>
            <a:ext cx="652743" cy="369332"/>
          </a:xfrm>
          <a:prstGeom prst="rect">
            <a:avLst/>
          </a:prstGeom>
          <a:solidFill>
            <a:schemeClr val="bg1"/>
          </a:solidFill>
        </p:spPr>
        <p:txBody>
          <a:bodyPr wrap="none" rtlCol="0">
            <a:spAutoFit/>
          </a:bodyPr>
          <a:lstStyle/>
          <a:p>
            <a:pPr algn="l"/>
            <a:r>
              <a:rPr lang="en-AU" sz="1800" dirty="0"/>
              <a:t>+4%</a:t>
            </a:r>
          </a:p>
        </p:txBody>
      </p:sp>
      <p:sp>
        <p:nvSpPr>
          <p:cNvPr id="28" name="TextBox 27">
            <a:extLst>
              <a:ext uri="{FF2B5EF4-FFF2-40B4-BE49-F238E27FC236}">
                <a16:creationId xmlns:a16="http://schemas.microsoft.com/office/drawing/2014/main" id="{0D3F4C39-213B-7A48-83BC-3F75645A6AF8}"/>
              </a:ext>
            </a:extLst>
          </p:cNvPr>
          <p:cNvSpPr txBox="1"/>
          <p:nvPr/>
        </p:nvSpPr>
        <p:spPr>
          <a:xfrm>
            <a:off x="7853624" y="2203438"/>
            <a:ext cx="652743" cy="369332"/>
          </a:xfrm>
          <a:prstGeom prst="rect">
            <a:avLst/>
          </a:prstGeom>
          <a:solidFill>
            <a:schemeClr val="bg1"/>
          </a:solidFill>
        </p:spPr>
        <p:txBody>
          <a:bodyPr wrap="none" rtlCol="0">
            <a:spAutoFit/>
          </a:bodyPr>
          <a:lstStyle/>
          <a:p>
            <a:pPr algn="l"/>
            <a:r>
              <a:rPr lang="en-AU" sz="1800" dirty="0"/>
              <a:t>+4%</a:t>
            </a:r>
          </a:p>
        </p:txBody>
      </p:sp>
      <p:cxnSp>
        <p:nvCxnSpPr>
          <p:cNvPr id="11" name="Straight Arrow Connector 10">
            <a:extLst>
              <a:ext uri="{FF2B5EF4-FFF2-40B4-BE49-F238E27FC236}">
                <a16:creationId xmlns:a16="http://schemas.microsoft.com/office/drawing/2014/main" id="{FEFFFE7D-D21D-594F-9BCD-3A827025C887}"/>
              </a:ext>
            </a:extLst>
          </p:cNvPr>
          <p:cNvCxnSpPr>
            <a:cxnSpLocks/>
          </p:cNvCxnSpPr>
          <p:nvPr/>
        </p:nvCxnSpPr>
        <p:spPr bwMode="auto">
          <a:xfrm>
            <a:off x="1547664" y="2996952"/>
            <a:ext cx="0" cy="34259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9" name="Straight Arrow Connector 28">
            <a:extLst>
              <a:ext uri="{FF2B5EF4-FFF2-40B4-BE49-F238E27FC236}">
                <a16:creationId xmlns:a16="http://schemas.microsoft.com/office/drawing/2014/main" id="{024083A2-BA2A-E347-8BFE-CB6072B939D0}"/>
              </a:ext>
            </a:extLst>
          </p:cNvPr>
          <p:cNvCxnSpPr>
            <a:cxnSpLocks/>
          </p:cNvCxnSpPr>
          <p:nvPr/>
        </p:nvCxnSpPr>
        <p:spPr bwMode="auto">
          <a:xfrm>
            <a:off x="3353812" y="2369322"/>
            <a:ext cx="0" cy="34259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30" name="Straight Arrow Connector 29">
            <a:extLst>
              <a:ext uri="{FF2B5EF4-FFF2-40B4-BE49-F238E27FC236}">
                <a16:creationId xmlns:a16="http://schemas.microsoft.com/office/drawing/2014/main" id="{FA3E89A1-123A-7444-87A3-A0674396432F}"/>
              </a:ext>
            </a:extLst>
          </p:cNvPr>
          <p:cNvCxnSpPr>
            <a:cxnSpLocks/>
          </p:cNvCxnSpPr>
          <p:nvPr/>
        </p:nvCxnSpPr>
        <p:spPr bwMode="auto">
          <a:xfrm>
            <a:off x="5580112" y="2917684"/>
            <a:ext cx="0" cy="34259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31" name="TextBox 30">
            <a:extLst>
              <a:ext uri="{FF2B5EF4-FFF2-40B4-BE49-F238E27FC236}">
                <a16:creationId xmlns:a16="http://schemas.microsoft.com/office/drawing/2014/main" id="{D81DE5A1-0BF2-6742-8A9E-3523C083700E}"/>
              </a:ext>
            </a:extLst>
          </p:cNvPr>
          <p:cNvSpPr txBox="1"/>
          <p:nvPr/>
        </p:nvSpPr>
        <p:spPr>
          <a:xfrm>
            <a:off x="569665" y="-320065"/>
            <a:ext cx="1492716" cy="369332"/>
          </a:xfrm>
          <a:prstGeom prst="rect">
            <a:avLst/>
          </a:prstGeom>
          <a:noFill/>
        </p:spPr>
        <p:txBody>
          <a:bodyPr wrap="none" rtlCol="0">
            <a:spAutoFit/>
          </a:bodyPr>
          <a:lstStyle/>
          <a:p>
            <a:pPr algn="l"/>
            <a:r>
              <a:rPr lang="en-AU" sz="1800" dirty="0"/>
              <a:t>Early career </a:t>
            </a:r>
          </a:p>
        </p:txBody>
      </p:sp>
      <p:sp>
        <p:nvSpPr>
          <p:cNvPr id="32" name="TextBox 31">
            <a:extLst>
              <a:ext uri="{FF2B5EF4-FFF2-40B4-BE49-F238E27FC236}">
                <a16:creationId xmlns:a16="http://schemas.microsoft.com/office/drawing/2014/main" id="{B2CA1EE7-71E2-BF4B-BF25-D23A37C41FE6}"/>
              </a:ext>
            </a:extLst>
          </p:cNvPr>
          <p:cNvSpPr txBox="1"/>
          <p:nvPr/>
        </p:nvSpPr>
        <p:spPr>
          <a:xfrm>
            <a:off x="2638444" y="-320065"/>
            <a:ext cx="1351652" cy="369332"/>
          </a:xfrm>
          <a:prstGeom prst="rect">
            <a:avLst/>
          </a:prstGeom>
          <a:noFill/>
        </p:spPr>
        <p:txBody>
          <a:bodyPr wrap="none" rtlCol="0">
            <a:spAutoFit/>
          </a:bodyPr>
          <a:lstStyle/>
          <a:p>
            <a:pPr algn="l"/>
            <a:r>
              <a:rPr lang="en-AU" sz="1800"/>
              <a:t>Mid-career </a:t>
            </a:r>
            <a:endParaRPr lang="en-AU" sz="1800" dirty="0"/>
          </a:p>
        </p:txBody>
      </p:sp>
      <p:sp>
        <p:nvSpPr>
          <p:cNvPr id="33" name="TextBox 32">
            <a:extLst>
              <a:ext uri="{FF2B5EF4-FFF2-40B4-BE49-F238E27FC236}">
                <a16:creationId xmlns:a16="http://schemas.microsoft.com/office/drawing/2014/main" id="{1024F5FC-3C77-0D46-A1CA-6897D1A1FE81}"/>
              </a:ext>
            </a:extLst>
          </p:cNvPr>
          <p:cNvSpPr txBox="1"/>
          <p:nvPr/>
        </p:nvSpPr>
        <p:spPr>
          <a:xfrm>
            <a:off x="4595191" y="-320065"/>
            <a:ext cx="1787669" cy="369332"/>
          </a:xfrm>
          <a:prstGeom prst="rect">
            <a:avLst/>
          </a:prstGeom>
          <a:noFill/>
        </p:spPr>
        <p:txBody>
          <a:bodyPr wrap="none" rtlCol="0">
            <a:spAutoFit/>
          </a:bodyPr>
          <a:lstStyle/>
          <a:p>
            <a:pPr algn="l"/>
            <a:r>
              <a:rPr lang="en-AU" sz="1800" dirty="0"/>
              <a:t>Mid-late career </a:t>
            </a:r>
          </a:p>
        </p:txBody>
      </p:sp>
      <p:sp>
        <p:nvSpPr>
          <p:cNvPr id="34" name="TextBox 33">
            <a:extLst>
              <a:ext uri="{FF2B5EF4-FFF2-40B4-BE49-F238E27FC236}">
                <a16:creationId xmlns:a16="http://schemas.microsoft.com/office/drawing/2014/main" id="{9FEB9712-8B83-2445-BE00-C0A06014ED5C}"/>
              </a:ext>
            </a:extLst>
          </p:cNvPr>
          <p:cNvSpPr txBox="1"/>
          <p:nvPr/>
        </p:nvSpPr>
        <p:spPr>
          <a:xfrm>
            <a:off x="6826472" y="-320065"/>
            <a:ext cx="1428596" cy="369332"/>
          </a:xfrm>
          <a:prstGeom prst="rect">
            <a:avLst/>
          </a:prstGeom>
          <a:noFill/>
        </p:spPr>
        <p:txBody>
          <a:bodyPr wrap="none" rtlCol="0">
            <a:spAutoFit/>
          </a:bodyPr>
          <a:lstStyle/>
          <a:p>
            <a:pPr algn="l"/>
            <a:r>
              <a:rPr lang="en-AU" sz="1800" dirty="0"/>
              <a:t>Late-career </a:t>
            </a:r>
          </a:p>
        </p:txBody>
      </p:sp>
    </p:spTree>
    <p:extLst>
      <p:ext uri="{BB962C8B-B14F-4D97-AF65-F5344CB8AC3E}">
        <p14:creationId xmlns:p14="http://schemas.microsoft.com/office/powerpoint/2010/main" val="1259284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9E71-F0B9-7742-B7A3-8D54AAC2CFFC}"/>
              </a:ext>
            </a:extLst>
          </p:cNvPr>
          <p:cNvSpPr>
            <a:spLocks noGrp="1"/>
          </p:cNvSpPr>
          <p:nvPr>
            <p:ph type="title"/>
          </p:nvPr>
        </p:nvSpPr>
        <p:spPr>
          <a:xfrm>
            <a:off x="647700" y="518119"/>
            <a:ext cx="6381750" cy="276999"/>
          </a:xfrm>
        </p:spPr>
        <p:txBody>
          <a:bodyPr/>
          <a:lstStyle/>
          <a:p>
            <a:endParaRPr lang="en-AU" dirty="0"/>
          </a:p>
        </p:txBody>
      </p:sp>
      <p:sp>
        <p:nvSpPr>
          <p:cNvPr id="4" name="Text Placeholder 3">
            <a:extLst>
              <a:ext uri="{FF2B5EF4-FFF2-40B4-BE49-F238E27FC236}">
                <a16:creationId xmlns:a16="http://schemas.microsoft.com/office/drawing/2014/main" id="{262C96C3-F146-3342-A75A-38E8BB760FF9}"/>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DA96A72F-AE6E-EE4F-BF88-D483B71158AD}"/>
              </a:ext>
            </a:extLst>
          </p:cNvPr>
          <p:cNvGraphicFramePr>
            <a:graphicFrameLocks noGrp="1"/>
          </p:cNvGraphicFramePr>
          <p:nvPr>
            <p:ph type="chart" sz="quarter" idx="12"/>
            <p:extLst>
              <p:ext uri="{D42A27DB-BD31-4B8C-83A1-F6EECF244321}">
                <p14:modId xmlns:p14="http://schemas.microsoft.com/office/powerpoint/2010/main" val="3429369086"/>
              </p:ext>
            </p:extLst>
          </p:nvPr>
        </p:nvGraphicFramePr>
        <p:xfrm>
          <a:off x="551930" y="1170673"/>
          <a:ext cx="8172450" cy="3628250"/>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92328226-B3D0-9649-89C4-EE675D501FB7}"/>
              </a:ext>
            </a:extLst>
          </p:cNvPr>
          <p:cNvSpPr txBox="1"/>
          <p:nvPr/>
        </p:nvSpPr>
        <p:spPr>
          <a:xfrm>
            <a:off x="2339752" y="810547"/>
            <a:ext cx="1014060" cy="369332"/>
          </a:xfrm>
          <a:prstGeom prst="rect">
            <a:avLst/>
          </a:prstGeom>
          <a:noFill/>
        </p:spPr>
        <p:txBody>
          <a:bodyPr wrap="none" rtlCol="0">
            <a:spAutoFit/>
          </a:bodyPr>
          <a:lstStyle/>
          <a:p>
            <a:r>
              <a:rPr lang="en-AU" sz="1800" b="1" dirty="0"/>
              <a:t>Women</a:t>
            </a:r>
          </a:p>
        </p:txBody>
      </p:sp>
      <p:sp>
        <p:nvSpPr>
          <p:cNvPr id="13" name="TextBox 12">
            <a:extLst>
              <a:ext uri="{FF2B5EF4-FFF2-40B4-BE49-F238E27FC236}">
                <a16:creationId xmlns:a16="http://schemas.microsoft.com/office/drawing/2014/main" id="{46F0FEE7-1104-9340-B8DB-5F188DE636F1}"/>
              </a:ext>
            </a:extLst>
          </p:cNvPr>
          <p:cNvSpPr txBox="1"/>
          <p:nvPr/>
        </p:nvSpPr>
        <p:spPr>
          <a:xfrm>
            <a:off x="6706284" y="810547"/>
            <a:ext cx="646331" cy="369332"/>
          </a:xfrm>
          <a:prstGeom prst="rect">
            <a:avLst/>
          </a:prstGeom>
          <a:noFill/>
        </p:spPr>
        <p:txBody>
          <a:bodyPr wrap="none" rtlCol="0">
            <a:spAutoFit/>
          </a:bodyPr>
          <a:lstStyle/>
          <a:p>
            <a:r>
              <a:rPr lang="en-AU" sz="1800" b="1" dirty="0"/>
              <a:t>Men</a:t>
            </a:r>
          </a:p>
        </p:txBody>
      </p:sp>
      <p:sp>
        <p:nvSpPr>
          <p:cNvPr id="17" name="TextBox 16">
            <a:extLst>
              <a:ext uri="{FF2B5EF4-FFF2-40B4-BE49-F238E27FC236}">
                <a16:creationId xmlns:a16="http://schemas.microsoft.com/office/drawing/2014/main" id="{5BA0B69C-25B6-7F4B-88D7-7B950FAA3D72}"/>
              </a:ext>
            </a:extLst>
          </p:cNvPr>
          <p:cNvSpPr txBox="1"/>
          <p:nvPr/>
        </p:nvSpPr>
        <p:spPr>
          <a:xfrm>
            <a:off x="4638156" y="6254370"/>
            <a:ext cx="595035" cy="369332"/>
          </a:xfrm>
          <a:prstGeom prst="rect">
            <a:avLst/>
          </a:prstGeom>
          <a:noFill/>
        </p:spPr>
        <p:txBody>
          <a:bodyPr wrap="none" rtlCol="0">
            <a:spAutoFit/>
          </a:bodyPr>
          <a:lstStyle/>
          <a:p>
            <a:pPr algn="l"/>
            <a:r>
              <a:rPr lang="en-AU" sz="1800" dirty="0"/>
              <a:t>Age</a:t>
            </a:r>
          </a:p>
        </p:txBody>
      </p:sp>
      <p:sp>
        <p:nvSpPr>
          <p:cNvPr id="25" name="TextBox 24">
            <a:extLst>
              <a:ext uri="{FF2B5EF4-FFF2-40B4-BE49-F238E27FC236}">
                <a16:creationId xmlns:a16="http://schemas.microsoft.com/office/drawing/2014/main" id="{585D65CD-D587-4046-AB50-FD1823536287}"/>
              </a:ext>
            </a:extLst>
          </p:cNvPr>
          <p:cNvSpPr txBox="1"/>
          <p:nvPr/>
        </p:nvSpPr>
        <p:spPr>
          <a:xfrm>
            <a:off x="1227738" y="1873813"/>
            <a:ext cx="697627" cy="369332"/>
          </a:xfrm>
          <a:prstGeom prst="rect">
            <a:avLst/>
          </a:prstGeom>
          <a:noFill/>
        </p:spPr>
        <p:txBody>
          <a:bodyPr wrap="none" rtlCol="0">
            <a:spAutoFit/>
          </a:bodyPr>
          <a:lstStyle/>
          <a:p>
            <a:pPr algn="l"/>
            <a:r>
              <a:rPr lang="en-AU" sz="1800" dirty="0">
                <a:solidFill>
                  <a:schemeClr val="accent3"/>
                </a:solidFill>
              </a:rPr>
              <a:t>2006</a:t>
            </a:r>
          </a:p>
        </p:txBody>
      </p:sp>
      <p:sp>
        <p:nvSpPr>
          <p:cNvPr id="26" name="TextBox 25">
            <a:extLst>
              <a:ext uri="{FF2B5EF4-FFF2-40B4-BE49-F238E27FC236}">
                <a16:creationId xmlns:a16="http://schemas.microsoft.com/office/drawing/2014/main" id="{682B830C-945E-7345-9B8D-2623279AF5E4}"/>
              </a:ext>
            </a:extLst>
          </p:cNvPr>
          <p:cNvSpPr txBox="1"/>
          <p:nvPr/>
        </p:nvSpPr>
        <p:spPr>
          <a:xfrm>
            <a:off x="1790125" y="1873813"/>
            <a:ext cx="684867" cy="369332"/>
          </a:xfrm>
          <a:prstGeom prst="rect">
            <a:avLst/>
          </a:prstGeom>
          <a:noFill/>
        </p:spPr>
        <p:txBody>
          <a:bodyPr wrap="none" rtlCol="0">
            <a:spAutoFit/>
          </a:bodyPr>
          <a:lstStyle/>
          <a:p>
            <a:pPr algn="l"/>
            <a:r>
              <a:rPr lang="en-AU" sz="1800" dirty="0">
                <a:solidFill>
                  <a:schemeClr val="accent2"/>
                </a:solidFill>
              </a:rPr>
              <a:t>2011</a:t>
            </a:r>
          </a:p>
        </p:txBody>
      </p:sp>
      <p:sp>
        <p:nvSpPr>
          <p:cNvPr id="27" name="TextBox 26">
            <a:extLst>
              <a:ext uri="{FF2B5EF4-FFF2-40B4-BE49-F238E27FC236}">
                <a16:creationId xmlns:a16="http://schemas.microsoft.com/office/drawing/2014/main" id="{D10E93D9-C46A-AE4B-BBAF-CF01FD7E2A9F}"/>
              </a:ext>
            </a:extLst>
          </p:cNvPr>
          <p:cNvSpPr txBox="1"/>
          <p:nvPr/>
        </p:nvSpPr>
        <p:spPr>
          <a:xfrm>
            <a:off x="2339752" y="1873813"/>
            <a:ext cx="697627" cy="369332"/>
          </a:xfrm>
          <a:prstGeom prst="rect">
            <a:avLst/>
          </a:prstGeom>
          <a:noFill/>
        </p:spPr>
        <p:txBody>
          <a:bodyPr wrap="none" rtlCol="0">
            <a:spAutoFit/>
          </a:bodyPr>
          <a:lstStyle/>
          <a:p>
            <a:pPr algn="l"/>
            <a:r>
              <a:rPr lang="en-AU" sz="1800" dirty="0">
                <a:solidFill>
                  <a:schemeClr val="tx2"/>
                </a:solidFill>
              </a:rPr>
              <a:t>2016</a:t>
            </a:r>
          </a:p>
        </p:txBody>
      </p:sp>
      <p:graphicFrame>
        <p:nvGraphicFramePr>
          <p:cNvPr id="15" name="Chart Placeholder 9">
            <a:extLst>
              <a:ext uri="{FF2B5EF4-FFF2-40B4-BE49-F238E27FC236}">
                <a16:creationId xmlns:a16="http://schemas.microsoft.com/office/drawing/2014/main" id="{FC50134D-70B6-6B4A-BC97-688D29348092}"/>
              </a:ext>
            </a:extLst>
          </p:cNvPr>
          <p:cNvGraphicFramePr>
            <a:graphicFrameLocks/>
          </p:cNvGraphicFramePr>
          <p:nvPr>
            <p:extLst>
              <p:ext uri="{D42A27DB-BD31-4B8C-83A1-F6EECF244321}">
                <p14:modId xmlns:p14="http://schemas.microsoft.com/office/powerpoint/2010/main" val="1704187937"/>
              </p:ext>
            </p:extLst>
          </p:nvPr>
        </p:nvGraphicFramePr>
        <p:xfrm>
          <a:off x="541383" y="4610447"/>
          <a:ext cx="8182997" cy="1705478"/>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8">
            <a:extLst>
              <a:ext uri="{FF2B5EF4-FFF2-40B4-BE49-F238E27FC236}">
                <a16:creationId xmlns:a16="http://schemas.microsoft.com/office/drawing/2014/main" id="{08EFB46D-251F-0342-9581-F4E67BC09B75}"/>
              </a:ext>
            </a:extLst>
          </p:cNvPr>
          <p:cNvSpPr txBox="1"/>
          <p:nvPr/>
        </p:nvSpPr>
        <p:spPr>
          <a:xfrm>
            <a:off x="3295151" y="1228591"/>
            <a:ext cx="3393554" cy="369332"/>
          </a:xfrm>
          <a:prstGeom prst="rect">
            <a:avLst/>
          </a:prstGeom>
          <a:noFill/>
        </p:spPr>
        <p:txBody>
          <a:bodyPr wrap="square" rtlCol="0">
            <a:spAutoFit/>
          </a:bodyPr>
          <a:lstStyle/>
          <a:p>
            <a:pPr algn="ctr"/>
            <a:r>
              <a:rPr lang="en-AU" sz="1800" b="1" dirty="0"/>
              <a:t>Net premium ($2016, ‘000)</a:t>
            </a:r>
          </a:p>
        </p:txBody>
      </p:sp>
      <p:sp>
        <p:nvSpPr>
          <p:cNvPr id="19" name="TextBox 18">
            <a:extLst>
              <a:ext uri="{FF2B5EF4-FFF2-40B4-BE49-F238E27FC236}">
                <a16:creationId xmlns:a16="http://schemas.microsoft.com/office/drawing/2014/main" id="{5795EA5B-D295-A54E-A6DA-5F26933F95AE}"/>
              </a:ext>
            </a:extLst>
          </p:cNvPr>
          <p:cNvSpPr txBox="1"/>
          <p:nvPr/>
        </p:nvSpPr>
        <p:spPr>
          <a:xfrm>
            <a:off x="3312730" y="4429591"/>
            <a:ext cx="4283606" cy="369332"/>
          </a:xfrm>
          <a:prstGeom prst="rect">
            <a:avLst/>
          </a:prstGeom>
          <a:noFill/>
        </p:spPr>
        <p:txBody>
          <a:bodyPr wrap="square" rtlCol="0">
            <a:spAutoFit/>
          </a:bodyPr>
          <a:lstStyle/>
          <a:p>
            <a:pPr algn="ctr"/>
            <a:r>
              <a:rPr lang="en-AU" sz="1800" b="1" dirty="0"/>
              <a:t>Change in premium (2006 and 2016)</a:t>
            </a:r>
          </a:p>
        </p:txBody>
      </p:sp>
    </p:spTree>
    <p:extLst>
      <p:ext uri="{BB962C8B-B14F-4D97-AF65-F5344CB8AC3E}">
        <p14:creationId xmlns:p14="http://schemas.microsoft.com/office/powerpoint/2010/main" val="4491669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9E71-F0B9-7742-B7A3-8D54AAC2CFFC}"/>
              </a:ext>
            </a:extLst>
          </p:cNvPr>
          <p:cNvSpPr>
            <a:spLocks noGrp="1"/>
          </p:cNvSpPr>
          <p:nvPr>
            <p:ph type="title"/>
          </p:nvPr>
        </p:nvSpPr>
        <p:spPr>
          <a:xfrm>
            <a:off x="647700" y="518119"/>
            <a:ext cx="6381750" cy="276999"/>
          </a:xfrm>
        </p:spPr>
        <p:txBody>
          <a:bodyPr/>
          <a:lstStyle/>
          <a:p>
            <a:endParaRPr lang="en-AU" dirty="0"/>
          </a:p>
        </p:txBody>
      </p:sp>
      <p:sp>
        <p:nvSpPr>
          <p:cNvPr id="3" name="Text Placeholder 2">
            <a:extLst>
              <a:ext uri="{FF2B5EF4-FFF2-40B4-BE49-F238E27FC236}">
                <a16:creationId xmlns:a16="http://schemas.microsoft.com/office/drawing/2014/main" id="{F6EB9008-376E-6D46-B5A3-979E2978AFA1}"/>
              </a:ext>
            </a:extLst>
          </p:cNvPr>
          <p:cNvSpPr>
            <a:spLocks noGrp="1"/>
          </p:cNvSpPr>
          <p:nvPr>
            <p:ph type="body" sz="quarter" idx="10"/>
          </p:nvPr>
        </p:nvSpPr>
        <p:spPr/>
        <p:txBody>
          <a:bodyPr/>
          <a:lstStyle/>
          <a:p>
            <a:r>
              <a:rPr lang="en-AU" dirty="0"/>
              <a:t>Premium, $2016 (‘000) </a:t>
            </a:r>
          </a:p>
        </p:txBody>
      </p:sp>
      <p:sp>
        <p:nvSpPr>
          <p:cNvPr id="4" name="Text Placeholder 3">
            <a:extLst>
              <a:ext uri="{FF2B5EF4-FFF2-40B4-BE49-F238E27FC236}">
                <a16:creationId xmlns:a16="http://schemas.microsoft.com/office/drawing/2014/main" id="{262C96C3-F146-3342-A75A-38E8BB760FF9}"/>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DA96A72F-AE6E-EE4F-BF88-D483B71158AD}"/>
              </a:ext>
            </a:extLst>
          </p:cNvPr>
          <p:cNvGraphicFramePr>
            <a:graphicFrameLocks noGrp="1"/>
          </p:cNvGraphicFramePr>
          <p:nvPr>
            <p:ph type="chart" sz="quarter" idx="12"/>
            <p:extLst>
              <p:ext uri="{D42A27DB-BD31-4B8C-83A1-F6EECF244321}">
                <p14:modId xmlns:p14="http://schemas.microsoft.com/office/powerpoint/2010/main" val="912315440"/>
              </p:ext>
            </p:extLst>
          </p:nvPr>
        </p:nvGraphicFramePr>
        <p:xfrm>
          <a:off x="557213" y="1169988"/>
          <a:ext cx="8172450" cy="508438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92328226-B3D0-9649-89C4-EE675D501FB7}"/>
              </a:ext>
            </a:extLst>
          </p:cNvPr>
          <p:cNvSpPr txBox="1"/>
          <p:nvPr/>
        </p:nvSpPr>
        <p:spPr>
          <a:xfrm>
            <a:off x="2339752" y="1297308"/>
            <a:ext cx="1014060" cy="369332"/>
          </a:xfrm>
          <a:prstGeom prst="rect">
            <a:avLst/>
          </a:prstGeom>
          <a:noFill/>
        </p:spPr>
        <p:txBody>
          <a:bodyPr wrap="none" rtlCol="0">
            <a:spAutoFit/>
          </a:bodyPr>
          <a:lstStyle/>
          <a:p>
            <a:r>
              <a:rPr lang="en-AU" sz="1800" b="1" dirty="0"/>
              <a:t>Women</a:t>
            </a:r>
          </a:p>
        </p:txBody>
      </p:sp>
      <p:sp>
        <p:nvSpPr>
          <p:cNvPr id="13" name="TextBox 12">
            <a:extLst>
              <a:ext uri="{FF2B5EF4-FFF2-40B4-BE49-F238E27FC236}">
                <a16:creationId xmlns:a16="http://schemas.microsoft.com/office/drawing/2014/main" id="{46F0FEE7-1104-9340-B8DB-5F188DE636F1}"/>
              </a:ext>
            </a:extLst>
          </p:cNvPr>
          <p:cNvSpPr txBox="1"/>
          <p:nvPr/>
        </p:nvSpPr>
        <p:spPr>
          <a:xfrm>
            <a:off x="6706284" y="1297308"/>
            <a:ext cx="646331" cy="369332"/>
          </a:xfrm>
          <a:prstGeom prst="rect">
            <a:avLst/>
          </a:prstGeom>
          <a:noFill/>
        </p:spPr>
        <p:txBody>
          <a:bodyPr wrap="none" rtlCol="0">
            <a:spAutoFit/>
          </a:bodyPr>
          <a:lstStyle/>
          <a:p>
            <a:r>
              <a:rPr lang="en-AU" sz="1800" b="1" dirty="0"/>
              <a:t>Men</a:t>
            </a:r>
          </a:p>
        </p:txBody>
      </p:sp>
      <p:sp>
        <p:nvSpPr>
          <p:cNvPr id="17" name="TextBox 16">
            <a:extLst>
              <a:ext uri="{FF2B5EF4-FFF2-40B4-BE49-F238E27FC236}">
                <a16:creationId xmlns:a16="http://schemas.microsoft.com/office/drawing/2014/main" id="{5BA0B69C-25B6-7F4B-88D7-7B950FAA3D72}"/>
              </a:ext>
            </a:extLst>
          </p:cNvPr>
          <p:cNvSpPr txBox="1"/>
          <p:nvPr/>
        </p:nvSpPr>
        <p:spPr>
          <a:xfrm>
            <a:off x="4638156" y="6254370"/>
            <a:ext cx="595035" cy="369332"/>
          </a:xfrm>
          <a:prstGeom prst="rect">
            <a:avLst/>
          </a:prstGeom>
          <a:noFill/>
        </p:spPr>
        <p:txBody>
          <a:bodyPr wrap="none" rtlCol="0">
            <a:spAutoFit/>
          </a:bodyPr>
          <a:lstStyle/>
          <a:p>
            <a:pPr algn="l"/>
            <a:r>
              <a:rPr lang="en-AU" sz="1800" dirty="0"/>
              <a:t>Age</a:t>
            </a:r>
          </a:p>
        </p:txBody>
      </p:sp>
      <p:sp>
        <p:nvSpPr>
          <p:cNvPr id="25" name="TextBox 24">
            <a:extLst>
              <a:ext uri="{FF2B5EF4-FFF2-40B4-BE49-F238E27FC236}">
                <a16:creationId xmlns:a16="http://schemas.microsoft.com/office/drawing/2014/main" id="{585D65CD-D587-4046-AB50-FD1823536287}"/>
              </a:ext>
            </a:extLst>
          </p:cNvPr>
          <p:cNvSpPr txBox="1"/>
          <p:nvPr/>
        </p:nvSpPr>
        <p:spPr>
          <a:xfrm>
            <a:off x="1155730" y="1608522"/>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6" name="TextBox 25">
            <a:extLst>
              <a:ext uri="{FF2B5EF4-FFF2-40B4-BE49-F238E27FC236}">
                <a16:creationId xmlns:a16="http://schemas.microsoft.com/office/drawing/2014/main" id="{682B830C-945E-7345-9B8D-2623279AF5E4}"/>
              </a:ext>
            </a:extLst>
          </p:cNvPr>
          <p:cNvSpPr txBox="1"/>
          <p:nvPr/>
        </p:nvSpPr>
        <p:spPr>
          <a:xfrm>
            <a:off x="1718117" y="1608522"/>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7" name="TextBox 26">
            <a:extLst>
              <a:ext uri="{FF2B5EF4-FFF2-40B4-BE49-F238E27FC236}">
                <a16:creationId xmlns:a16="http://schemas.microsoft.com/office/drawing/2014/main" id="{D10E93D9-C46A-AE4B-BBAF-CF01FD7E2A9F}"/>
              </a:ext>
            </a:extLst>
          </p:cNvPr>
          <p:cNvSpPr txBox="1"/>
          <p:nvPr/>
        </p:nvSpPr>
        <p:spPr>
          <a:xfrm>
            <a:off x="2267744" y="1608522"/>
            <a:ext cx="697627" cy="369332"/>
          </a:xfrm>
          <a:prstGeom prst="rect">
            <a:avLst/>
          </a:prstGeom>
          <a:noFill/>
        </p:spPr>
        <p:txBody>
          <a:bodyPr wrap="none" rtlCol="0">
            <a:spAutoFit/>
          </a:bodyPr>
          <a:lstStyle/>
          <a:p>
            <a:pPr algn="l"/>
            <a:r>
              <a:rPr lang="en-AU" sz="1800" b="1" dirty="0">
                <a:solidFill>
                  <a:schemeClr val="tx2"/>
                </a:solidFill>
              </a:rPr>
              <a:t>2016</a:t>
            </a:r>
          </a:p>
        </p:txBody>
      </p:sp>
    </p:spTree>
    <p:extLst>
      <p:ext uri="{BB962C8B-B14F-4D97-AF65-F5344CB8AC3E}">
        <p14:creationId xmlns:p14="http://schemas.microsoft.com/office/powerpoint/2010/main" val="13321634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9E71-F0B9-7742-B7A3-8D54AAC2CFFC}"/>
              </a:ext>
            </a:extLst>
          </p:cNvPr>
          <p:cNvSpPr>
            <a:spLocks noGrp="1"/>
          </p:cNvSpPr>
          <p:nvPr>
            <p:ph type="title"/>
          </p:nvPr>
        </p:nvSpPr>
        <p:spPr>
          <a:xfrm>
            <a:off x="647700" y="518119"/>
            <a:ext cx="6381750" cy="276999"/>
          </a:xfrm>
        </p:spPr>
        <p:txBody>
          <a:bodyPr/>
          <a:lstStyle/>
          <a:p>
            <a:endParaRPr lang="en-AU" dirty="0"/>
          </a:p>
        </p:txBody>
      </p:sp>
      <p:sp>
        <p:nvSpPr>
          <p:cNvPr id="3" name="Text Placeholder 2">
            <a:extLst>
              <a:ext uri="{FF2B5EF4-FFF2-40B4-BE49-F238E27FC236}">
                <a16:creationId xmlns:a16="http://schemas.microsoft.com/office/drawing/2014/main" id="{F6EB9008-376E-6D46-B5A3-979E2978AFA1}"/>
              </a:ext>
            </a:extLst>
          </p:cNvPr>
          <p:cNvSpPr>
            <a:spLocks noGrp="1"/>
          </p:cNvSpPr>
          <p:nvPr>
            <p:ph type="body" sz="quarter" idx="10"/>
          </p:nvPr>
        </p:nvSpPr>
        <p:spPr/>
        <p:txBody>
          <a:bodyPr/>
          <a:lstStyle/>
          <a:p>
            <a:r>
              <a:rPr lang="en-AU" dirty="0"/>
              <a:t>Premium, $2016 (‘000) </a:t>
            </a:r>
          </a:p>
        </p:txBody>
      </p:sp>
      <p:sp>
        <p:nvSpPr>
          <p:cNvPr id="4" name="Text Placeholder 3">
            <a:extLst>
              <a:ext uri="{FF2B5EF4-FFF2-40B4-BE49-F238E27FC236}">
                <a16:creationId xmlns:a16="http://schemas.microsoft.com/office/drawing/2014/main" id="{262C96C3-F146-3342-A75A-38E8BB760FF9}"/>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DA96A72F-AE6E-EE4F-BF88-D483B71158AD}"/>
              </a:ext>
            </a:extLst>
          </p:cNvPr>
          <p:cNvGraphicFramePr>
            <a:graphicFrameLocks noGrp="1"/>
          </p:cNvGraphicFramePr>
          <p:nvPr>
            <p:ph type="chart" sz="quarter" idx="12"/>
            <p:extLst>
              <p:ext uri="{D42A27DB-BD31-4B8C-83A1-F6EECF244321}">
                <p14:modId xmlns:p14="http://schemas.microsoft.com/office/powerpoint/2010/main" val="2033893412"/>
              </p:ext>
            </p:extLst>
          </p:nvPr>
        </p:nvGraphicFramePr>
        <p:xfrm>
          <a:off x="557213" y="1169988"/>
          <a:ext cx="8172450" cy="508438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92328226-B3D0-9649-89C4-EE675D501FB7}"/>
              </a:ext>
            </a:extLst>
          </p:cNvPr>
          <p:cNvSpPr txBox="1"/>
          <p:nvPr/>
        </p:nvSpPr>
        <p:spPr>
          <a:xfrm>
            <a:off x="2339752" y="1297308"/>
            <a:ext cx="1014060" cy="369332"/>
          </a:xfrm>
          <a:prstGeom prst="rect">
            <a:avLst/>
          </a:prstGeom>
          <a:noFill/>
        </p:spPr>
        <p:txBody>
          <a:bodyPr wrap="none" rtlCol="0">
            <a:spAutoFit/>
          </a:bodyPr>
          <a:lstStyle/>
          <a:p>
            <a:r>
              <a:rPr lang="en-AU" sz="1800" b="1" dirty="0"/>
              <a:t>Women</a:t>
            </a:r>
          </a:p>
        </p:txBody>
      </p:sp>
      <p:sp>
        <p:nvSpPr>
          <p:cNvPr id="13" name="TextBox 12">
            <a:extLst>
              <a:ext uri="{FF2B5EF4-FFF2-40B4-BE49-F238E27FC236}">
                <a16:creationId xmlns:a16="http://schemas.microsoft.com/office/drawing/2014/main" id="{46F0FEE7-1104-9340-B8DB-5F188DE636F1}"/>
              </a:ext>
            </a:extLst>
          </p:cNvPr>
          <p:cNvSpPr txBox="1"/>
          <p:nvPr/>
        </p:nvSpPr>
        <p:spPr>
          <a:xfrm>
            <a:off x="6706284" y="1297308"/>
            <a:ext cx="646331" cy="369332"/>
          </a:xfrm>
          <a:prstGeom prst="rect">
            <a:avLst/>
          </a:prstGeom>
          <a:noFill/>
        </p:spPr>
        <p:txBody>
          <a:bodyPr wrap="none" rtlCol="0">
            <a:spAutoFit/>
          </a:bodyPr>
          <a:lstStyle/>
          <a:p>
            <a:r>
              <a:rPr lang="en-AU" sz="1800" b="1" dirty="0"/>
              <a:t>Men</a:t>
            </a:r>
          </a:p>
        </p:txBody>
      </p:sp>
      <p:sp>
        <p:nvSpPr>
          <p:cNvPr id="17" name="TextBox 16">
            <a:extLst>
              <a:ext uri="{FF2B5EF4-FFF2-40B4-BE49-F238E27FC236}">
                <a16:creationId xmlns:a16="http://schemas.microsoft.com/office/drawing/2014/main" id="{5BA0B69C-25B6-7F4B-88D7-7B950FAA3D72}"/>
              </a:ext>
            </a:extLst>
          </p:cNvPr>
          <p:cNvSpPr txBox="1"/>
          <p:nvPr/>
        </p:nvSpPr>
        <p:spPr>
          <a:xfrm>
            <a:off x="4638156" y="6254370"/>
            <a:ext cx="595035" cy="369332"/>
          </a:xfrm>
          <a:prstGeom prst="rect">
            <a:avLst/>
          </a:prstGeom>
          <a:noFill/>
        </p:spPr>
        <p:txBody>
          <a:bodyPr wrap="none" rtlCol="0">
            <a:spAutoFit/>
          </a:bodyPr>
          <a:lstStyle/>
          <a:p>
            <a:pPr algn="l"/>
            <a:r>
              <a:rPr lang="en-AU" sz="1800" dirty="0"/>
              <a:t>Age</a:t>
            </a:r>
          </a:p>
        </p:txBody>
      </p:sp>
      <p:sp>
        <p:nvSpPr>
          <p:cNvPr id="25" name="TextBox 24">
            <a:extLst>
              <a:ext uri="{FF2B5EF4-FFF2-40B4-BE49-F238E27FC236}">
                <a16:creationId xmlns:a16="http://schemas.microsoft.com/office/drawing/2014/main" id="{585D65CD-D587-4046-AB50-FD1823536287}"/>
              </a:ext>
            </a:extLst>
          </p:cNvPr>
          <p:cNvSpPr txBox="1"/>
          <p:nvPr/>
        </p:nvSpPr>
        <p:spPr>
          <a:xfrm>
            <a:off x="1155730" y="1608522"/>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6" name="TextBox 25">
            <a:extLst>
              <a:ext uri="{FF2B5EF4-FFF2-40B4-BE49-F238E27FC236}">
                <a16:creationId xmlns:a16="http://schemas.microsoft.com/office/drawing/2014/main" id="{682B830C-945E-7345-9B8D-2623279AF5E4}"/>
              </a:ext>
            </a:extLst>
          </p:cNvPr>
          <p:cNvSpPr txBox="1"/>
          <p:nvPr/>
        </p:nvSpPr>
        <p:spPr>
          <a:xfrm>
            <a:off x="1718117" y="1608522"/>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7" name="TextBox 26">
            <a:extLst>
              <a:ext uri="{FF2B5EF4-FFF2-40B4-BE49-F238E27FC236}">
                <a16:creationId xmlns:a16="http://schemas.microsoft.com/office/drawing/2014/main" id="{D10E93D9-C46A-AE4B-BBAF-CF01FD7E2A9F}"/>
              </a:ext>
            </a:extLst>
          </p:cNvPr>
          <p:cNvSpPr txBox="1"/>
          <p:nvPr/>
        </p:nvSpPr>
        <p:spPr>
          <a:xfrm>
            <a:off x="2267744" y="1608522"/>
            <a:ext cx="697627" cy="369332"/>
          </a:xfrm>
          <a:prstGeom prst="rect">
            <a:avLst/>
          </a:prstGeom>
          <a:noFill/>
        </p:spPr>
        <p:txBody>
          <a:bodyPr wrap="none" rtlCol="0">
            <a:spAutoFit/>
          </a:bodyPr>
          <a:lstStyle/>
          <a:p>
            <a:pPr algn="l"/>
            <a:r>
              <a:rPr lang="en-AU" sz="1800" b="1" dirty="0">
                <a:solidFill>
                  <a:schemeClr val="tx2"/>
                </a:solidFill>
              </a:rPr>
              <a:t>2016</a:t>
            </a:r>
          </a:p>
        </p:txBody>
      </p:sp>
    </p:spTree>
    <p:extLst>
      <p:ext uri="{BB962C8B-B14F-4D97-AF65-F5344CB8AC3E}">
        <p14:creationId xmlns:p14="http://schemas.microsoft.com/office/powerpoint/2010/main" val="37517942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9E71-F0B9-7742-B7A3-8D54AAC2CFFC}"/>
              </a:ext>
            </a:extLst>
          </p:cNvPr>
          <p:cNvSpPr>
            <a:spLocks noGrp="1"/>
          </p:cNvSpPr>
          <p:nvPr>
            <p:ph type="title"/>
          </p:nvPr>
        </p:nvSpPr>
        <p:spPr>
          <a:xfrm>
            <a:off x="647700" y="518119"/>
            <a:ext cx="6381750" cy="276999"/>
          </a:xfrm>
        </p:spPr>
        <p:txBody>
          <a:bodyPr/>
          <a:lstStyle/>
          <a:p>
            <a:endParaRPr lang="en-AU" dirty="0"/>
          </a:p>
        </p:txBody>
      </p:sp>
      <p:sp>
        <p:nvSpPr>
          <p:cNvPr id="3" name="Text Placeholder 2">
            <a:extLst>
              <a:ext uri="{FF2B5EF4-FFF2-40B4-BE49-F238E27FC236}">
                <a16:creationId xmlns:a16="http://schemas.microsoft.com/office/drawing/2014/main" id="{F6EB9008-376E-6D46-B5A3-979E2978AFA1}"/>
              </a:ext>
            </a:extLst>
          </p:cNvPr>
          <p:cNvSpPr>
            <a:spLocks noGrp="1"/>
          </p:cNvSpPr>
          <p:nvPr>
            <p:ph type="body" sz="quarter" idx="10"/>
          </p:nvPr>
        </p:nvSpPr>
        <p:spPr/>
        <p:txBody>
          <a:bodyPr/>
          <a:lstStyle/>
          <a:p>
            <a:r>
              <a:rPr lang="en-AU" dirty="0"/>
              <a:t>Premium, $2016 (‘000) </a:t>
            </a:r>
          </a:p>
        </p:txBody>
      </p:sp>
      <p:sp>
        <p:nvSpPr>
          <p:cNvPr id="4" name="Text Placeholder 3">
            <a:extLst>
              <a:ext uri="{FF2B5EF4-FFF2-40B4-BE49-F238E27FC236}">
                <a16:creationId xmlns:a16="http://schemas.microsoft.com/office/drawing/2014/main" id="{262C96C3-F146-3342-A75A-38E8BB760FF9}"/>
              </a:ext>
            </a:extLst>
          </p:cNvPr>
          <p:cNvSpPr>
            <a:spLocks noGrp="1"/>
          </p:cNvSpPr>
          <p:nvPr>
            <p:ph type="body" sz="quarter" idx="11"/>
          </p:nvPr>
        </p:nvSpPr>
        <p:spPr/>
        <p:txBody>
          <a:bodyPr/>
          <a:lstStyle/>
          <a:p>
            <a:endParaRPr lang="en-AU"/>
          </a:p>
        </p:txBody>
      </p:sp>
      <p:graphicFrame>
        <p:nvGraphicFramePr>
          <p:cNvPr id="10" name="Chart Placeholder 9">
            <a:extLst>
              <a:ext uri="{FF2B5EF4-FFF2-40B4-BE49-F238E27FC236}">
                <a16:creationId xmlns:a16="http://schemas.microsoft.com/office/drawing/2014/main" id="{DA96A72F-AE6E-EE4F-BF88-D483B71158AD}"/>
              </a:ext>
            </a:extLst>
          </p:cNvPr>
          <p:cNvGraphicFramePr>
            <a:graphicFrameLocks noGrp="1"/>
          </p:cNvGraphicFramePr>
          <p:nvPr>
            <p:ph type="chart" sz="quarter" idx="12"/>
            <p:extLst>
              <p:ext uri="{D42A27DB-BD31-4B8C-83A1-F6EECF244321}">
                <p14:modId xmlns:p14="http://schemas.microsoft.com/office/powerpoint/2010/main" val="357422907"/>
              </p:ext>
            </p:extLst>
          </p:nvPr>
        </p:nvGraphicFramePr>
        <p:xfrm>
          <a:off x="557213" y="1169988"/>
          <a:ext cx="8172450" cy="5084382"/>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92328226-B3D0-9649-89C4-EE675D501FB7}"/>
              </a:ext>
            </a:extLst>
          </p:cNvPr>
          <p:cNvSpPr txBox="1"/>
          <p:nvPr/>
        </p:nvSpPr>
        <p:spPr>
          <a:xfrm>
            <a:off x="2339752" y="1297308"/>
            <a:ext cx="1014060" cy="369332"/>
          </a:xfrm>
          <a:prstGeom prst="rect">
            <a:avLst/>
          </a:prstGeom>
          <a:noFill/>
        </p:spPr>
        <p:txBody>
          <a:bodyPr wrap="none" rtlCol="0">
            <a:spAutoFit/>
          </a:bodyPr>
          <a:lstStyle/>
          <a:p>
            <a:r>
              <a:rPr lang="en-AU" sz="1800" b="1" dirty="0"/>
              <a:t>Women</a:t>
            </a:r>
          </a:p>
        </p:txBody>
      </p:sp>
      <p:sp>
        <p:nvSpPr>
          <p:cNvPr id="13" name="TextBox 12">
            <a:extLst>
              <a:ext uri="{FF2B5EF4-FFF2-40B4-BE49-F238E27FC236}">
                <a16:creationId xmlns:a16="http://schemas.microsoft.com/office/drawing/2014/main" id="{46F0FEE7-1104-9340-B8DB-5F188DE636F1}"/>
              </a:ext>
            </a:extLst>
          </p:cNvPr>
          <p:cNvSpPr txBox="1"/>
          <p:nvPr/>
        </p:nvSpPr>
        <p:spPr>
          <a:xfrm>
            <a:off x="6706284" y="1297308"/>
            <a:ext cx="646331" cy="369332"/>
          </a:xfrm>
          <a:prstGeom prst="rect">
            <a:avLst/>
          </a:prstGeom>
          <a:noFill/>
        </p:spPr>
        <p:txBody>
          <a:bodyPr wrap="none" rtlCol="0">
            <a:spAutoFit/>
          </a:bodyPr>
          <a:lstStyle/>
          <a:p>
            <a:r>
              <a:rPr lang="en-AU" sz="1800" b="1" dirty="0"/>
              <a:t>Men</a:t>
            </a:r>
          </a:p>
        </p:txBody>
      </p:sp>
      <p:sp>
        <p:nvSpPr>
          <p:cNvPr id="17" name="TextBox 16">
            <a:extLst>
              <a:ext uri="{FF2B5EF4-FFF2-40B4-BE49-F238E27FC236}">
                <a16:creationId xmlns:a16="http://schemas.microsoft.com/office/drawing/2014/main" id="{5BA0B69C-25B6-7F4B-88D7-7B950FAA3D72}"/>
              </a:ext>
            </a:extLst>
          </p:cNvPr>
          <p:cNvSpPr txBox="1"/>
          <p:nvPr/>
        </p:nvSpPr>
        <p:spPr>
          <a:xfrm>
            <a:off x="4638156" y="6254370"/>
            <a:ext cx="595035" cy="369332"/>
          </a:xfrm>
          <a:prstGeom prst="rect">
            <a:avLst/>
          </a:prstGeom>
          <a:noFill/>
        </p:spPr>
        <p:txBody>
          <a:bodyPr wrap="none" rtlCol="0">
            <a:spAutoFit/>
          </a:bodyPr>
          <a:lstStyle/>
          <a:p>
            <a:pPr algn="l"/>
            <a:r>
              <a:rPr lang="en-AU" sz="1800" dirty="0"/>
              <a:t>Age</a:t>
            </a:r>
          </a:p>
        </p:txBody>
      </p:sp>
      <p:sp>
        <p:nvSpPr>
          <p:cNvPr id="25" name="TextBox 24">
            <a:extLst>
              <a:ext uri="{FF2B5EF4-FFF2-40B4-BE49-F238E27FC236}">
                <a16:creationId xmlns:a16="http://schemas.microsoft.com/office/drawing/2014/main" id="{585D65CD-D587-4046-AB50-FD1823536287}"/>
              </a:ext>
            </a:extLst>
          </p:cNvPr>
          <p:cNvSpPr txBox="1"/>
          <p:nvPr/>
        </p:nvSpPr>
        <p:spPr>
          <a:xfrm>
            <a:off x="1155730" y="1608522"/>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6" name="TextBox 25">
            <a:extLst>
              <a:ext uri="{FF2B5EF4-FFF2-40B4-BE49-F238E27FC236}">
                <a16:creationId xmlns:a16="http://schemas.microsoft.com/office/drawing/2014/main" id="{682B830C-945E-7345-9B8D-2623279AF5E4}"/>
              </a:ext>
            </a:extLst>
          </p:cNvPr>
          <p:cNvSpPr txBox="1"/>
          <p:nvPr/>
        </p:nvSpPr>
        <p:spPr>
          <a:xfrm>
            <a:off x="1718117" y="1608522"/>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7" name="TextBox 26">
            <a:extLst>
              <a:ext uri="{FF2B5EF4-FFF2-40B4-BE49-F238E27FC236}">
                <a16:creationId xmlns:a16="http://schemas.microsoft.com/office/drawing/2014/main" id="{D10E93D9-C46A-AE4B-BBAF-CF01FD7E2A9F}"/>
              </a:ext>
            </a:extLst>
          </p:cNvPr>
          <p:cNvSpPr txBox="1"/>
          <p:nvPr/>
        </p:nvSpPr>
        <p:spPr>
          <a:xfrm>
            <a:off x="2267744" y="1608522"/>
            <a:ext cx="697627" cy="369332"/>
          </a:xfrm>
          <a:prstGeom prst="rect">
            <a:avLst/>
          </a:prstGeom>
          <a:noFill/>
        </p:spPr>
        <p:txBody>
          <a:bodyPr wrap="none" rtlCol="0">
            <a:spAutoFit/>
          </a:bodyPr>
          <a:lstStyle/>
          <a:p>
            <a:pPr algn="l"/>
            <a:r>
              <a:rPr lang="en-AU" sz="1800" b="1" dirty="0">
                <a:solidFill>
                  <a:schemeClr val="tx2"/>
                </a:solidFill>
              </a:rPr>
              <a:t>2016</a:t>
            </a:r>
          </a:p>
        </p:txBody>
      </p:sp>
    </p:spTree>
    <p:extLst>
      <p:ext uri="{BB962C8B-B14F-4D97-AF65-F5344CB8AC3E}">
        <p14:creationId xmlns:p14="http://schemas.microsoft.com/office/powerpoint/2010/main" val="7412489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DF838-521D-794F-B8CB-55CA45AA0271}"/>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9ACAF26C-A88A-E74F-BBA7-C3D4224293F2}"/>
              </a:ext>
            </a:extLst>
          </p:cNvPr>
          <p:cNvSpPr>
            <a:spLocks noGrp="1"/>
          </p:cNvSpPr>
          <p:nvPr>
            <p:ph type="body" sz="quarter" idx="10"/>
          </p:nvPr>
        </p:nvSpPr>
        <p:spPr/>
        <p:txBody>
          <a:bodyPr/>
          <a:lstStyle/>
          <a:p>
            <a:r>
              <a:rPr lang="en-AU" dirty="0"/>
              <a:t>Growth in weekly cash earnings between 2014 and 2016</a:t>
            </a:r>
          </a:p>
        </p:txBody>
      </p:sp>
      <p:sp>
        <p:nvSpPr>
          <p:cNvPr id="4" name="Text Placeholder 3">
            <a:extLst>
              <a:ext uri="{FF2B5EF4-FFF2-40B4-BE49-F238E27FC236}">
                <a16:creationId xmlns:a16="http://schemas.microsoft.com/office/drawing/2014/main" id="{FB28DFE3-A7AB-EC49-A470-C4875FA106B9}"/>
              </a:ext>
            </a:extLst>
          </p:cNvPr>
          <p:cNvSpPr>
            <a:spLocks noGrp="1"/>
          </p:cNvSpPr>
          <p:nvPr>
            <p:ph type="body" sz="quarter" idx="11"/>
          </p:nvPr>
        </p:nvSpPr>
        <p:spPr>
          <a:xfrm>
            <a:off x="647699" y="6544780"/>
            <a:ext cx="7681653" cy="307777"/>
          </a:xfrm>
        </p:spPr>
        <p:txBody>
          <a:bodyPr/>
          <a:lstStyle/>
          <a:p>
            <a:r>
              <a:rPr lang="en-AU" dirty="0"/>
              <a:t>Notes: </a:t>
            </a:r>
            <a:r>
              <a:rPr lang="en-US" dirty="0"/>
              <a:t>Based on adult rate. Growth of nominal earnings. Data by age is not available prior to 2014. Data includes both graduates and non graduates. Cannot break down by gender because of the change in age </a:t>
            </a:r>
            <a:r>
              <a:rPr lang="en-US" dirty="0" err="1"/>
              <a:t>categorisation</a:t>
            </a:r>
            <a:r>
              <a:rPr lang="en-US" dirty="0"/>
              <a:t> for some worksheets.</a:t>
            </a:r>
          </a:p>
        </p:txBody>
      </p:sp>
      <p:graphicFrame>
        <p:nvGraphicFramePr>
          <p:cNvPr id="10" name="Chart Placeholder 9">
            <a:extLst>
              <a:ext uri="{FF2B5EF4-FFF2-40B4-BE49-F238E27FC236}">
                <a16:creationId xmlns:a16="http://schemas.microsoft.com/office/drawing/2014/main" id="{DC8666EE-85AA-0344-A309-CD44FFE6C0A9}"/>
              </a:ext>
            </a:extLst>
          </p:cNvPr>
          <p:cNvGraphicFramePr>
            <a:graphicFrameLocks noGrp="1"/>
          </p:cNvGraphicFramePr>
          <p:nvPr>
            <p:ph type="chart" sz="quarter" idx="12"/>
            <p:extLst>
              <p:ext uri="{D42A27DB-BD31-4B8C-83A1-F6EECF244321}">
                <p14:modId xmlns:p14="http://schemas.microsoft.com/office/powerpoint/2010/main" val="3949816251"/>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20935BEE-872A-9D4D-BF5F-82A4F7C233D2}"/>
              </a:ext>
            </a:extLst>
          </p:cNvPr>
          <p:cNvSpPr txBox="1"/>
          <p:nvPr/>
        </p:nvSpPr>
        <p:spPr>
          <a:xfrm>
            <a:off x="4488525" y="6175448"/>
            <a:ext cx="595035" cy="369332"/>
          </a:xfrm>
          <a:prstGeom prst="rect">
            <a:avLst/>
          </a:prstGeom>
          <a:noFill/>
        </p:spPr>
        <p:txBody>
          <a:bodyPr wrap="none" rtlCol="0">
            <a:spAutoFit/>
          </a:bodyPr>
          <a:lstStyle/>
          <a:p>
            <a:pPr algn="l"/>
            <a:r>
              <a:rPr lang="en-AU" sz="1800" dirty="0"/>
              <a:t>Age</a:t>
            </a:r>
          </a:p>
        </p:txBody>
      </p:sp>
      <p:sp>
        <p:nvSpPr>
          <p:cNvPr id="13" name="TextBox 12">
            <a:extLst>
              <a:ext uri="{FF2B5EF4-FFF2-40B4-BE49-F238E27FC236}">
                <a16:creationId xmlns:a16="http://schemas.microsoft.com/office/drawing/2014/main" id="{B9D7C6CF-AF4A-904A-9A53-26E5EBC62988}"/>
              </a:ext>
            </a:extLst>
          </p:cNvPr>
          <p:cNvSpPr txBox="1"/>
          <p:nvPr/>
        </p:nvSpPr>
        <p:spPr>
          <a:xfrm>
            <a:off x="1571227" y="2060848"/>
            <a:ext cx="2890535" cy="369332"/>
          </a:xfrm>
          <a:prstGeom prst="rect">
            <a:avLst/>
          </a:prstGeom>
          <a:solidFill>
            <a:srgbClr val="FFFF00"/>
          </a:solidFill>
        </p:spPr>
        <p:txBody>
          <a:bodyPr wrap="none" rtlCol="0">
            <a:spAutoFit/>
          </a:bodyPr>
          <a:lstStyle/>
          <a:p>
            <a:pPr algn="l"/>
            <a:r>
              <a:rPr lang="en-AU" sz="1800" dirty="0"/>
              <a:t>Change to annual growth?</a:t>
            </a:r>
          </a:p>
        </p:txBody>
      </p:sp>
    </p:spTree>
    <p:extLst>
      <p:ext uri="{BB962C8B-B14F-4D97-AF65-F5344CB8AC3E}">
        <p14:creationId xmlns:p14="http://schemas.microsoft.com/office/powerpoint/2010/main" val="3567168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3A4B-E4C9-0848-A180-D684BE2367D3}"/>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16D05893-978D-0945-8DD8-69B057128E1C}"/>
              </a:ext>
            </a:extLst>
          </p:cNvPr>
          <p:cNvSpPr>
            <a:spLocks noGrp="1"/>
          </p:cNvSpPr>
          <p:nvPr>
            <p:ph type="body" sz="quarter" idx="10"/>
          </p:nvPr>
        </p:nvSpPr>
        <p:spPr/>
        <p:txBody>
          <a:bodyPr/>
          <a:lstStyle/>
          <a:p>
            <a:r>
              <a:rPr lang="en-AU" dirty="0"/>
              <a:t>Net lifetime premium, $2016 million</a:t>
            </a:r>
          </a:p>
        </p:txBody>
      </p:sp>
      <p:sp>
        <p:nvSpPr>
          <p:cNvPr id="4" name="Text Placeholder 3">
            <a:extLst>
              <a:ext uri="{FF2B5EF4-FFF2-40B4-BE49-F238E27FC236}">
                <a16:creationId xmlns:a16="http://schemas.microsoft.com/office/drawing/2014/main" id="{2D1F0068-019B-B141-9103-1B6F7DD46583}"/>
              </a:ext>
            </a:extLst>
          </p:cNvPr>
          <p:cNvSpPr>
            <a:spLocks noGrp="1"/>
          </p:cNvSpPr>
          <p:nvPr>
            <p:ph type="body" sz="quarter" idx="11"/>
          </p:nvPr>
        </p:nvSpPr>
        <p:spPr/>
        <p:txBody>
          <a:bodyPr/>
          <a:lstStyle/>
          <a:p>
            <a:endParaRPr lang="en-AU" dirty="0"/>
          </a:p>
        </p:txBody>
      </p:sp>
      <p:graphicFrame>
        <p:nvGraphicFramePr>
          <p:cNvPr id="21" name="Chart Placeholder 20">
            <a:extLst>
              <a:ext uri="{FF2B5EF4-FFF2-40B4-BE49-F238E27FC236}">
                <a16:creationId xmlns:a16="http://schemas.microsoft.com/office/drawing/2014/main" id="{AE692FA8-207F-2A4F-9A0E-93E51A3F3994}"/>
              </a:ext>
            </a:extLst>
          </p:cNvPr>
          <p:cNvGraphicFramePr>
            <a:graphicFrameLocks noGrp="1"/>
          </p:cNvGraphicFramePr>
          <p:nvPr>
            <p:ph type="chart" sz="quarter" idx="12"/>
            <p:extLst>
              <p:ext uri="{D42A27DB-BD31-4B8C-83A1-F6EECF244321}">
                <p14:modId xmlns:p14="http://schemas.microsoft.com/office/powerpoint/2010/main" val="74072038"/>
              </p:ext>
            </p:extLst>
          </p:nvPr>
        </p:nvGraphicFramePr>
        <p:xfrm>
          <a:off x="557213" y="3284984"/>
          <a:ext cx="8172450" cy="32491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Placeholder 20">
            <a:extLst>
              <a:ext uri="{FF2B5EF4-FFF2-40B4-BE49-F238E27FC236}">
                <a16:creationId xmlns:a16="http://schemas.microsoft.com/office/drawing/2014/main" id="{4B988016-BC5B-544C-B601-DCFBC13FC1BE}"/>
              </a:ext>
            </a:extLst>
          </p:cNvPr>
          <p:cNvGraphicFramePr>
            <a:graphicFrameLocks/>
          </p:cNvGraphicFramePr>
          <p:nvPr>
            <p:extLst>
              <p:ext uri="{D42A27DB-BD31-4B8C-83A1-F6EECF244321}">
                <p14:modId xmlns:p14="http://schemas.microsoft.com/office/powerpoint/2010/main" val="3226126341"/>
              </p:ext>
            </p:extLst>
          </p:nvPr>
        </p:nvGraphicFramePr>
        <p:xfrm>
          <a:off x="647700" y="1275732"/>
          <a:ext cx="7980912" cy="1941073"/>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Box 22">
            <a:extLst>
              <a:ext uri="{FF2B5EF4-FFF2-40B4-BE49-F238E27FC236}">
                <a16:creationId xmlns:a16="http://schemas.microsoft.com/office/drawing/2014/main" id="{7CCA5D58-19D9-5743-99E9-7C9D3EF47484}"/>
              </a:ext>
            </a:extLst>
          </p:cNvPr>
          <p:cNvSpPr txBox="1"/>
          <p:nvPr/>
        </p:nvSpPr>
        <p:spPr>
          <a:xfrm>
            <a:off x="4638156" y="1175979"/>
            <a:ext cx="1014060" cy="369332"/>
          </a:xfrm>
          <a:prstGeom prst="rect">
            <a:avLst/>
          </a:prstGeom>
          <a:noFill/>
        </p:spPr>
        <p:txBody>
          <a:bodyPr wrap="none" rtlCol="0">
            <a:spAutoFit/>
          </a:bodyPr>
          <a:lstStyle/>
          <a:p>
            <a:pPr algn="l"/>
            <a:r>
              <a:rPr lang="en-AU" sz="1800" b="1" dirty="0"/>
              <a:t>Women</a:t>
            </a:r>
          </a:p>
        </p:txBody>
      </p:sp>
      <p:sp>
        <p:nvSpPr>
          <p:cNvPr id="24" name="TextBox 23">
            <a:extLst>
              <a:ext uri="{FF2B5EF4-FFF2-40B4-BE49-F238E27FC236}">
                <a16:creationId xmlns:a16="http://schemas.microsoft.com/office/drawing/2014/main" id="{0A4E0C15-311C-9241-BB0A-FFA96B4C90C9}"/>
              </a:ext>
            </a:extLst>
          </p:cNvPr>
          <p:cNvSpPr txBox="1"/>
          <p:nvPr/>
        </p:nvSpPr>
        <p:spPr>
          <a:xfrm>
            <a:off x="4822020" y="3169997"/>
            <a:ext cx="646331" cy="369332"/>
          </a:xfrm>
          <a:prstGeom prst="rect">
            <a:avLst/>
          </a:prstGeom>
          <a:noFill/>
        </p:spPr>
        <p:txBody>
          <a:bodyPr wrap="none" rtlCol="0">
            <a:spAutoFit/>
          </a:bodyPr>
          <a:lstStyle/>
          <a:p>
            <a:pPr algn="l"/>
            <a:r>
              <a:rPr lang="en-AU" sz="1800" b="1" dirty="0"/>
              <a:t>Men</a:t>
            </a:r>
          </a:p>
        </p:txBody>
      </p:sp>
      <p:sp>
        <p:nvSpPr>
          <p:cNvPr id="9" name="Rectangle 8">
            <a:extLst>
              <a:ext uri="{FF2B5EF4-FFF2-40B4-BE49-F238E27FC236}">
                <a16:creationId xmlns:a16="http://schemas.microsoft.com/office/drawing/2014/main" id="{1C854D3B-98F8-074A-9C39-7484CBA8CF75}"/>
              </a:ext>
            </a:extLst>
          </p:cNvPr>
          <p:cNvSpPr/>
          <p:nvPr/>
        </p:nvSpPr>
        <p:spPr bwMode="auto">
          <a:xfrm>
            <a:off x="2410339" y="1545311"/>
            <a:ext cx="1369573" cy="1478050"/>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2" name="Rectangle 11">
            <a:extLst>
              <a:ext uri="{FF2B5EF4-FFF2-40B4-BE49-F238E27FC236}">
                <a16:creationId xmlns:a16="http://schemas.microsoft.com/office/drawing/2014/main" id="{62D448EC-FBBF-6340-8614-2D501A3FA919}"/>
              </a:ext>
            </a:extLst>
          </p:cNvPr>
          <p:cNvSpPr/>
          <p:nvPr/>
        </p:nvSpPr>
        <p:spPr bwMode="auto">
          <a:xfrm>
            <a:off x="1774150" y="3524814"/>
            <a:ext cx="2005762" cy="1519509"/>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3" name="TextBox 12">
            <a:extLst>
              <a:ext uri="{FF2B5EF4-FFF2-40B4-BE49-F238E27FC236}">
                <a16:creationId xmlns:a16="http://schemas.microsoft.com/office/drawing/2014/main" id="{67E46867-167C-394C-9CF3-17539FFAFE96}"/>
              </a:ext>
            </a:extLst>
          </p:cNvPr>
          <p:cNvSpPr txBox="1"/>
          <p:nvPr/>
        </p:nvSpPr>
        <p:spPr>
          <a:xfrm>
            <a:off x="1021380" y="1445840"/>
            <a:ext cx="1005403" cy="646331"/>
          </a:xfrm>
          <a:prstGeom prst="rect">
            <a:avLst/>
          </a:prstGeom>
          <a:noFill/>
        </p:spPr>
        <p:txBody>
          <a:bodyPr wrap="none" rtlCol="0">
            <a:spAutoFit/>
          </a:bodyPr>
          <a:lstStyle/>
          <a:p>
            <a:pPr algn="l"/>
            <a:r>
              <a:rPr lang="en-AU" sz="1800" dirty="0"/>
              <a:t>Income </a:t>
            </a:r>
          </a:p>
          <a:p>
            <a:pPr algn="l"/>
            <a:r>
              <a:rPr lang="en-AU" sz="1800" dirty="0"/>
              <a:t>grew</a:t>
            </a:r>
          </a:p>
        </p:txBody>
      </p:sp>
      <p:sp>
        <p:nvSpPr>
          <p:cNvPr id="16" name="Rectangle 15">
            <a:extLst>
              <a:ext uri="{FF2B5EF4-FFF2-40B4-BE49-F238E27FC236}">
                <a16:creationId xmlns:a16="http://schemas.microsoft.com/office/drawing/2014/main" id="{09E99564-4463-FD49-A77D-BA64DBB90878}"/>
              </a:ext>
            </a:extLst>
          </p:cNvPr>
          <p:cNvSpPr/>
          <p:nvPr/>
        </p:nvSpPr>
        <p:spPr bwMode="auto">
          <a:xfrm>
            <a:off x="7956377" y="3501008"/>
            <a:ext cx="576063" cy="154331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7" name="TextBox 16">
            <a:extLst>
              <a:ext uri="{FF2B5EF4-FFF2-40B4-BE49-F238E27FC236}">
                <a16:creationId xmlns:a16="http://schemas.microsoft.com/office/drawing/2014/main" id="{C1B9DCB1-A58E-904C-BD37-73E85B8D6478}"/>
              </a:ext>
            </a:extLst>
          </p:cNvPr>
          <p:cNvSpPr txBox="1"/>
          <p:nvPr/>
        </p:nvSpPr>
        <p:spPr>
          <a:xfrm>
            <a:off x="6742675" y="3155483"/>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18" name="TextBox 17">
            <a:extLst>
              <a:ext uri="{FF2B5EF4-FFF2-40B4-BE49-F238E27FC236}">
                <a16:creationId xmlns:a16="http://schemas.microsoft.com/office/drawing/2014/main" id="{EBA3FB1D-CBAC-2A49-8538-FB9808AC7227}"/>
              </a:ext>
            </a:extLst>
          </p:cNvPr>
          <p:cNvSpPr txBox="1"/>
          <p:nvPr/>
        </p:nvSpPr>
        <p:spPr>
          <a:xfrm>
            <a:off x="7305062" y="3155483"/>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19" name="TextBox 18">
            <a:extLst>
              <a:ext uri="{FF2B5EF4-FFF2-40B4-BE49-F238E27FC236}">
                <a16:creationId xmlns:a16="http://schemas.microsoft.com/office/drawing/2014/main" id="{540E88A7-5DB7-584D-B755-05BC32A2B27A}"/>
              </a:ext>
            </a:extLst>
          </p:cNvPr>
          <p:cNvSpPr txBox="1"/>
          <p:nvPr/>
        </p:nvSpPr>
        <p:spPr>
          <a:xfrm>
            <a:off x="7854689" y="3155483"/>
            <a:ext cx="697627" cy="369332"/>
          </a:xfrm>
          <a:prstGeom prst="rect">
            <a:avLst/>
          </a:prstGeom>
          <a:noFill/>
        </p:spPr>
        <p:txBody>
          <a:bodyPr wrap="none" rtlCol="0">
            <a:spAutoFit/>
          </a:bodyPr>
          <a:lstStyle/>
          <a:p>
            <a:pPr algn="l"/>
            <a:r>
              <a:rPr lang="en-AU" sz="1800" b="1" dirty="0">
                <a:solidFill>
                  <a:schemeClr val="tx2"/>
                </a:solidFill>
              </a:rPr>
              <a:t>2016</a:t>
            </a:r>
          </a:p>
        </p:txBody>
      </p:sp>
    </p:spTree>
    <p:extLst>
      <p:ext uri="{BB962C8B-B14F-4D97-AF65-F5344CB8AC3E}">
        <p14:creationId xmlns:p14="http://schemas.microsoft.com/office/powerpoint/2010/main" val="10885193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3A4B-E4C9-0848-A180-D684BE2367D3}"/>
              </a:ext>
            </a:extLst>
          </p:cNvPr>
          <p:cNvSpPr>
            <a:spLocks noGrp="1"/>
          </p:cNvSpPr>
          <p:nvPr>
            <p:ph type="title"/>
          </p:nvPr>
        </p:nvSpPr>
        <p:spPr/>
        <p:txBody>
          <a:bodyPr/>
          <a:lstStyle/>
          <a:p>
            <a:endParaRPr lang="en-AU"/>
          </a:p>
        </p:txBody>
      </p:sp>
      <p:sp>
        <p:nvSpPr>
          <p:cNvPr id="4" name="Text Placeholder 3">
            <a:extLst>
              <a:ext uri="{FF2B5EF4-FFF2-40B4-BE49-F238E27FC236}">
                <a16:creationId xmlns:a16="http://schemas.microsoft.com/office/drawing/2014/main" id="{2D1F0068-019B-B141-9103-1B6F7DD46583}"/>
              </a:ext>
            </a:extLst>
          </p:cNvPr>
          <p:cNvSpPr>
            <a:spLocks noGrp="1"/>
          </p:cNvSpPr>
          <p:nvPr>
            <p:ph type="body" sz="quarter" idx="11"/>
          </p:nvPr>
        </p:nvSpPr>
        <p:spPr/>
        <p:txBody>
          <a:bodyPr/>
          <a:lstStyle/>
          <a:p>
            <a:endParaRPr lang="en-AU" dirty="0"/>
          </a:p>
        </p:txBody>
      </p:sp>
      <p:graphicFrame>
        <p:nvGraphicFramePr>
          <p:cNvPr id="21" name="Chart Placeholder 20">
            <a:extLst>
              <a:ext uri="{FF2B5EF4-FFF2-40B4-BE49-F238E27FC236}">
                <a16:creationId xmlns:a16="http://schemas.microsoft.com/office/drawing/2014/main" id="{AE692FA8-207F-2A4F-9A0E-93E51A3F3994}"/>
              </a:ext>
            </a:extLst>
          </p:cNvPr>
          <p:cNvGraphicFramePr>
            <a:graphicFrameLocks noGrp="1"/>
          </p:cNvGraphicFramePr>
          <p:nvPr>
            <p:ph type="chart" sz="quarter" idx="12"/>
            <p:extLst>
              <p:ext uri="{D42A27DB-BD31-4B8C-83A1-F6EECF244321}">
                <p14:modId xmlns:p14="http://schemas.microsoft.com/office/powerpoint/2010/main" val="3079371043"/>
              </p:ext>
            </p:extLst>
          </p:nvPr>
        </p:nvGraphicFramePr>
        <p:xfrm>
          <a:off x="679971" y="1125539"/>
          <a:ext cx="4806548" cy="503493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Placeholder 20">
            <a:extLst>
              <a:ext uri="{FF2B5EF4-FFF2-40B4-BE49-F238E27FC236}">
                <a16:creationId xmlns:a16="http://schemas.microsoft.com/office/drawing/2014/main" id="{4B988016-BC5B-544C-B601-DCFBC13FC1BE}"/>
              </a:ext>
            </a:extLst>
          </p:cNvPr>
          <p:cNvGraphicFramePr>
            <a:graphicFrameLocks/>
          </p:cNvGraphicFramePr>
          <p:nvPr>
            <p:extLst>
              <p:ext uri="{D42A27DB-BD31-4B8C-83A1-F6EECF244321}">
                <p14:modId xmlns:p14="http://schemas.microsoft.com/office/powerpoint/2010/main" val="3043602606"/>
              </p:ext>
            </p:extLst>
          </p:nvPr>
        </p:nvGraphicFramePr>
        <p:xfrm>
          <a:off x="5652120" y="1086842"/>
          <a:ext cx="3265171" cy="5073632"/>
        </p:xfrm>
        <a:graphic>
          <a:graphicData uri="http://schemas.openxmlformats.org/drawingml/2006/chart">
            <c:chart xmlns:c="http://schemas.openxmlformats.org/drawingml/2006/chart" xmlns:r="http://schemas.openxmlformats.org/officeDocument/2006/relationships" r:id="rId4"/>
          </a:graphicData>
        </a:graphic>
      </p:graphicFrame>
      <p:sp>
        <p:nvSpPr>
          <p:cNvPr id="5" name="TextBox 4">
            <a:extLst>
              <a:ext uri="{FF2B5EF4-FFF2-40B4-BE49-F238E27FC236}">
                <a16:creationId xmlns:a16="http://schemas.microsoft.com/office/drawing/2014/main" id="{0757DD49-852B-0040-ADA8-814503A83467}"/>
              </a:ext>
            </a:extLst>
          </p:cNvPr>
          <p:cNvSpPr txBox="1"/>
          <p:nvPr/>
        </p:nvSpPr>
        <p:spPr>
          <a:xfrm>
            <a:off x="4136608" y="6167960"/>
            <a:ext cx="3531736" cy="369332"/>
          </a:xfrm>
          <a:prstGeom prst="rect">
            <a:avLst/>
          </a:prstGeom>
          <a:noFill/>
        </p:spPr>
        <p:txBody>
          <a:bodyPr wrap="none" rtlCol="0">
            <a:spAutoFit/>
          </a:bodyPr>
          <a:lstStyle/>
          <a:p>
            <a:pPr algn="l"/>
            <a:r>
              <a:rPr lang="en-AU" sz="1800" dirty="0"/>
              <a:t>Lifetime premium ($2016 million)</a:t>
            </a:r>
          </a:p>
        </p:txBody>
      </p:sp>
      <p:sp>
        <p:nvSpPr>
          <p:cNvPr id="7" name="Text Placeholder 6">
            <a:extLst>
              <a:ext uri="{FF2B5EF4-FFF2-40B4-BE49-F238E27FC236}">
                <a16:creationId xmlns:a16="http://schemas.microsoft.com/office/drawing/2014/main" id="{ACA7C07F-3E9B-4745-8ED4-8D77F6E79AE5}"/>
              </a:ext>
            </a:extLst>
          </p:cNvPr>
          <p:cNvSpPr>
            <a:spLocks noGrp="1"/>
          </p:cNvSpPr>
          <p:nvPr>
            <p:ph type="body" sz="quarter" idx="10"/>
          </p:nvPr>
        </p:nvSpPr>
        <p:spPr/>
        <p:txBody>
          <a:bodyPr/>
          <a:lstStyle/>
          <a:p>
            <a:endParaRPr lang="en-AU" dirty="0"/>
          </a:p>
        </p:txBody>
      </p:sp>
      <p:sp>
        <p:nvSpPr>
          <p:cNvPr id="10" name="TextBox 9">
            <a:extLst>
              <a:ext uri="{FF2B5EF4-FFF2-40B4-BE49-F238E27FC236}">
                <a16:creationId xmlns:a16="http://schemas.microsoft.com/office/drawing/2014/main" id="{0DE03BF2-703F-C847-8FDC-EE9C618E83CC}"/>
              </a:ext>
            </a:extLst>
          </p:cNvPr>
          <p:cNvSpPr txBox="1"/>
          <p:nvPr/>
        </p:nvSpPr>
        <p:spPr>
          <a:xfrm>
            <a:off x="4136608" y="228258"/>
            <a:ext cx="2146742" cy="369332"/>
          </a:xfrm>
          <a:prstGeom prst="rect">
            <a:avLst/>
          </a:prstGeom>
          <a:solidFill>
            <a:srgbClr val="FFFF00"/>
          </a:solidFill>
        </p:spPr>
        <p:txBody>
          <a:bodyPr wrap="none" rtlCol="0">
            <a:spAutoFit/>
          </a:bodyPr>
          <a:lstStyle/>
          <a:p>
            <a:pPr algn="l"/>
            <a:r>
              <a:rPr lang="en-AU" sz="1800" dirty="0"/>
              <a:t>Reorder chart label</a:t>
            </a:r>
          </a:p>
        </p:txBody>
      </p:sp>
      <p:cxnSp>
        <p:nvCxnSpPr>
          <p:cNvPr id="27" name="Straight Connector 26">
            <a:extLst>
              <a:ext uri="{FF2B5EF4-FFF2-40B4-BE49-F238E27FC236}">
                <a16:creationId xmlns:a16="http://schemas.microsoft.com/office/drawing/2014/main" id="{4CF90B74-10EB-DF44-9543-55E6D0D011EF}"/>
              </a:ext>
            </a:extLst>
          </p:cNvPr>
          <p:cNvCxnSpPr/>
          <p:nvPr/>
        </p:nvCxnSpPr>
        <p:spPr bwMode="auto">
          <a:xfrm>
            <a:off x="4020862" y="1638357"/>
            <a:ext cx="0" cy="4032448"/>
          </a:xfrm>
          <a:prstGeom prst="line">
            <a:avLst/>
          </a:prstGeom>
          <a:solidFill>
            <a:schemeClr val="accent1"/>
          </a:solidFill>
          <a:ln w="9525" cap="flat" cmpd="sng" algn="ctr">
            <a:solidFill>
              <a:schemeClr val="tx1"/>
            </a:solidFill>
            <a:prstDash val="dash"/>
            <a:round/>
            <a:headEnd type="none" w="med" len="med"/>
            <a:tailEnd type="none" w="med" len="med"/>
          </a:ln>
          <a:effectLst/>
        </p:spPr>
      </p:cxnSp>
      <p:cxnSp>
        <p:nvCxnSpPr>
          <p:cNvPr id="29" name="Straight Connector 28">
            <a:extLst>
              <a:ext uri="{FF2B5EF4-FFF2-40B4-BE49-F238E27FC236}">
                <a16:creationId xmlns:a16="http://schemas.microsoft.com/office/drawing/2014/main" id="{49FE2A95-D61F-5046-99C9-D9636E64CC8E}"/>
              </a:ext>
            </a:extLst>
          </p:cNvPr>
          <p:cNvCxnSpPr/>
          <p:nvPr/>
        </p:nvCxnSpPr>
        <p:spPr bwMode="auto">
          <a:xfrm>
            <a:off x="7228979" y="1651861"/>
            <a:ext cx="0" cy="4032448"/>
          </a:xfrm>
          <a:prstGeom prst="line">
            <a:avLst/>
          </a:prstGeom>
          <a:solidFill>
            <a:schemeClr val="accent1"/>
          </a:solidFill>
          <a:ln w="9525" cap="flat" cmpd="sng" algn="ctr">
            <a:solidFill>
              <a:schemeClr val="tx1"/>
            </a:solidFill>
            <a:prstDash val="dash"/>
            <a:round/>
            <a:headEnd type="none" w="med" len="med"/>
            <a:tailEnd type="none" w="med" len="med"/>
          </a:ln>
          <a:effectLst/>
        </p:spPr>
      </p:cxnSp>
    </p:spTree>
    <p:extLst>
      <p:ext uri="{BB962C8B-B14F-4D97-AF65-F5344CB8AC3E}">
        <p14:creationId xmlns:p14="http://schemas.microsoft.com/office/powerpoint/2010/main" val="29300349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3A4B-E4C9-0848-A180-D684BE2367D3}"/>
              </a:ext>
            </a:extLst>
          </p:cNvPr>
          <p:cNvSpPr>
            <a:spLocks noGrp="1"/>
          </p:cNvSpPr>
          <p:nvPr>
            <p:ph type="title"/>
          </p:nvPr>
        </p:nvSpPr>
        <p:spPr/>
        <p:txBody>
          <a:bodyPr/>
          <a:lstStyle/>
          <a:p>
            <a:endParaRPr lang="en-AU"/>
          </a:p>
        </p:txBody>
      </p:sp>
      <p:sp>
        <p:nvSpPr>
          <p:cNvPr id="7" name="Text Placeholder 6">
            <a:extLst>
              <a:ext uri="{FF2B5EF4-FFF2-40B4-BE49-F238E27FC236}">
                <a16:creationId xmlns:a16="http://schemas.microsoft.com/office/drawing/2014/main" id="{D79CAF0C-408A-4E4C-ADE0-047C61277B08}"/>
              </a:ext>
            </a:extLst>
          </p:cNvPr>
          <p:cNvSpPr>
            <a:spLocks noGrp="1"/>
          </p:cNvSpPr>
          <p:nvPr>
            <p:ph type="body" sz="quarter" idx="10"/>
          </p:nvPr>
        </p:nvSpPr>
        <p:spPr/>
        <p:txBody>
          <a:bodyPr/>
          <a:lstStyle/>
          <a:p>
            <a:endParaRPr lang="en-AU"/>
          </a:p>
        </p:txBody>
      </p:sp>
      <p:graphicFrame>
        <p:nvGraphicFramePr>
          <p:cNvPr id="27" name="Chart Placeholder 26">
            <a:extLst>
              <a:ext uri="{FF2B5EF4-FFF2-40B4-BE49-F238E27FC236}">
                <a16:creationId xmlns:a16="http://schemas.microsoft.com/office/drawing/2014/main" id="{44B17D68-2B75-234E-A18A-94BE21A477FD}"/>
              </a:ext>
            </a:extLst>
          </p:cNvPr>
          <p:cNvGraphicFramePr>
            <a:graphicFrameLocks noGrp="1"/>
          </p:cNvGraphicFramePr>
          <p:nvPr>
            <p:ph type="chart" sz="quarter" idx="12"/>
            <p:extLst>
              <p:ext uri="{D42A27DB-BD31-4B8C-83A1-F6EECF244321}">
                <p14:modId xmlns:p14="http://schemas.microsoft.com/office/powerpoint/2010/main" val="2975242420"/>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8" name="TextBox 27">
            <a:extLst>
              <a:ext uri="{FF2B5EF4-FFF2-40B4-BE49-F238E27FC236}">
                <a16:creationId xmlns:a16="http://schemas.microsoft.com/office/drawing/2014/main" id="{AA95D2BE-C98B-4949-A178-31DDDF88D707}"/>
              </a:ext>
            </a:extLst>
          </p:cNvPr>
          <p:cNvSpPr txBox="1"/>
          <p:nvPr/>
        </p:nvSpPr>
        <p:spPr>
          <a:xfrm>
            <a:off x="4355976" y="5373216"/>
            <a:ext cx="975588" cy="369332"/>
          </a:xfrm>
          <a:prstGeom prst="rect">
            <a:avLst/>
          </a:prstGeom>
          <a:noFill/>
        </p:spPr>
        <p:txBody>
          <a:bodyPr wrap="none" rtlCol="0">
            <a:spAutoFit/>
          </a:bodyPr>
          <a:lstStyle/>
          <a:p>
            <a:pPr algn="l"/>
            <a:r>
              <a:rPr lang="en-AU" sz="1800" dirty="0">
                <a:solidFill>
                  <a:schemeClr val="tx2"/>
                </a:solidFill>
              </a:rPr>
              <a:t>Women</a:t>
            </a:r>
          </a:p>
        </p:txBody>
      </p:sp>
      <p:sp>
        <p:nvSpPr>
          <p:cNvPr id="29" name="TextBox 28">
            <a:extLst>
              <a:ext uri="{FF2B5EF4-FFF2-40B4-BE49-F238E27FC236}">
                <a16:creationId xmlns:a16="http://schemas.microsoft.com/office/drawing/2014/main" id="{391FB349-8672-0241-8C07-BAE60BE3DFBE}"/>
              </a:ext>
            </a:extLst>
          </p:cNvPr>
          <p:cNvSpPr txBox="1"/>
          <p:nvPr/>
        </p:nvSpPr>
        <p:spPr>
          <a:xfrm>
            <a:off x="4350256" y="5049269"/>
            <a:ext cx="633507" cy="369332"/>
          </a:xfrm>
          <a:prstGeom prst="rect">
            <a:avLst/>
          </a:prstGeom>
          <a:noFill/>
        </p:spPr>
        <p:txBody>
          <a:bodyPr wrap="none" rtlCol="0">
            <a:spAutoFit/>
          </a:bodyPr>
          <a:lstStyle/>
          <a:p>
            <a:pPr algn="l"/>
            <a:r>
              <a:rPr lang="en-AU" sz="1800" dirty="0">
                <a:solidFill>
                  <a:schemeClr val="accent5"/>
                </a:solidFill>
              </a:rPr>
              <a:t>Men</a:t>
            </a:r>
          </a:p>
        </p:txBody>
      </p:sp>
    </p:spTree>
    <p:extLst>
      <p:ext uri="{BB962C8B-B14F-4D97-AF65-F5344CB8AC3E}">
        <p14:creationId xmlns:p14="http://schemas.microsoft.com/office/powerpoint/2010/main" val="26756819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3A4B-E4C9-0848-A180-D684BE2367D3}"/>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16D05893-978D-0945-8DD8-69B057128E1C}"/>
              </a:ext>
            </a:extLst>
          </p:cNvPr>
          <p:cNvSpPr>
            <a:spLocks noGrp="1"/>
          </p:cNvSpPr>
          <p:nvPr>
            <p:ph type="body" sz="quarter" idx="10"/>
          </p:nvPr>
        </p:nvSpPr>
        <p:spPr/>
        <p:txBody>
          <a:bodyPr/>
          <a:lstStyle/>
          <a:p>
            <a:r>
              <a:rPr lang="en-AU" dirty="0"/>
              <a:t>Net premium between 25-34, $2016 ‘000</a:t>
            </a:r>
          </a:p>
        </p:txBody>
      </p:sp>
      <p:sp>
        <p:nvSpPr>
          <p:cNvPr id="4" name="Text Placeholder 3">
            <a:extLst>
              <a:ext uri="{FF2B5EF4-FFF2-40B4-BE49-F238E27FC236}">
                <a16:creationId xmlns:a16="http://schemas.microsoft.com/office/drawing/2014/main" id="{2D1F0068-019B-B141-9103-1B6F7DD46583}"/>
              </a:ext>
            </a:extLst>
          </p:cNvPr>
          <p:cNvSpPr>
            <a:spLocks noGrp="1"/>
          </p:cNvSpPr>
          <p:nvPr>
            <p:ph type="body" sz="quarter" idx="11"/>
          </p:nvPr>
        </p:nvSpPr>
        <p:spPr/>
        <p:txBody>
          <a:bodyPr/>
          <a:lstStyle/>
          <a:p>
            <a:endParaRPr lang="en-AU" dirty="0"/>
          </a:p>
        </p:txBody>
      </p:sp>
      <p:graphicFrame>
        <p:nvGraphicFramePr>
          <p:cNvPr id="21" name="Chart Placeholder 20">
            <a:extLst>
              <a:ext uri="{FF2B5EF4-FFF2-40B4-BE49-F238E27FC236}">
                <a16:creationId xmlns:a16="http://schemas.microsoft.com/office/drawing/2014/main" id="{AE692FA8-207F-2A4F-9A0E-93E51A3F3994}"/>
              </a:ext>
            </a:extLst>
          </p:cNvPr>
          <p:cNvGraphicFramePr>
            <a:graphicFrameLocks noGrp="1"/>
          </p:cNvGraphicFramePr>
          <p:nvPr>
            <p:ph type="chart" sz="quarter" idx="12"/>
            <p:extLst/>
          </p:nvPr>
        </p:nvGraphicFramePr>
        <p:xfrm>
          <a:off x="557213" y="3284984"/>
          <a:ext cx="8172450" cy="32491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Placeholder 20">
            <a:extLst>
              <a:ext uri="{FF2B5EF4-FFF2-40B4-BE49-F238E27FC236}">
                <a16:creationId xmlns:a16="http://schemas.microsoft.com/office/drawing/2014/main" id="{4B988016-BC5B-544C-B601-DCFBC13FC1BE}"/>
              </a:ext>
            </a:extLst>
          </p:cNvPr>
          <p:cNvGraphicFramePr>
            <a:graphicFrameLocks/>
          </p:cNvGraphicFramePr>
          <p:nvPr>
            <p:extLst/>
          </p:nvPr>
        </p:nvGraphicFramePr>
        <p:xfrm>
          <a:off x="647700" y="1125538"/>
          <a:ext cx="7980912" cy="223145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Box 22">
            <a:extLst>
              <a:ext uri="{FF2B5EF4-FFF2-40B4-BE49-F238E27FC236}">
                <a16:creationId xmlns:a16="http://schemas.microsoft.com/office/drawing/2014/main" id="{7CCA5D58-19D9-5743-99E9-7C9D3EF47484}"/>
              </a:ext>
            </a:extLst>
          </p:cNvPr>
          <p:cNvSpPr txBox="1"/>
          <p:nvPr/>
        </p:nvSpPr>
        <p:spPr>
          <a:xfrm>
            <a:off x="4638156" y="1175979"/>
            <a:ext cx="1014060" cy="369332"/>
          </a:xfrm>
          <a:prstGeom prst="rect">
            <a:avLst/>
          </a:prstGeom>
          <a:noFill/>
        </p:spPr>
        <p:txBody>
          <a:bodyPr wrap="none" rtlCol="0">
            <a:spAutoFit/>
          </a:bodyPr>
          <a:lstStyle/>
          <a:p>
            <a:pPr algn="l"/>
            <a:r>
              <a:rPr lang="en-AU" sz="1800" b="1" dirty="0"/>
              <a:t>Women</a:t>
            </a:r>
          </a:p>
        </p:txBody>
      </p:sp>
      <p:sp>
        <p:nvSpPr>
          <p:cNvPr id="24" name="TextBox 23">
            <a:extLst>
              <a:ext uri="{FF2B5EF4-FFF2-40B4-BE49-F238E27FC236}">
                <a16:creationId xmlns:a16="http://schemas.microsoft.com/office/drawing/2014/main" id="{0A4E0C15-311C-9241-BB0A-FFA96B4C90C9}"/>
              </a:ext>
            </a:extLst>
          </p:cNvPr>
          <p:cNvSpPr txBox="1"/>
          <p:nvPr/>
        </p:nvSpPr>
        <p:spPr>
          <a:xfrm>
            <a:off x="4822020" y="3169997"/>
            <a:ext cx="646331" cy="369332"/>
          </a:xfrm>
          <a:prstGeom prst="rect">
            <a:avLst/>
          </a:prstGeom>
          <a:noFill/>
        </p:spPr>
        <p:txBody>
          <a:bodyPr wrap="none" rtlCol="0">
            <a:spAutoFit/>
          </a:bodyPr>
          <a:lstStyle/>
          <a:p>
            <a:pPr algn="l"/>
            <a:r>
              <a:rPr lang="en-AU" sz="1800" b="1" dirty="0"/>
              <a:t>Men</a:t>
            </a:r>
          </a:p>
        </p:txBody>
      </p:sp>
      <p:sp>
        <p:nvSpPr>
          <p:cNvPr id="9" name="Rectangle 8">
            <a:extLst>
              <a:ext uri="{FF2B5EF4-FFF2-40B4-BE49-F238E27FC236}">
                <a16:creationId xmlns:a16="http://schemas.microsoft.com/office/drawing/2014/main" id="{1C854D3B-98F8-074A-9C39-7484CBA8CF75}"/>
              </a:ext>
            </a:extLst>
          </p:cNvPr>
          <p:cNvSpPr/>
          <p:nvPr/>
        </p:nvSpPr>
        <p:spPr bwMode="auto">
          <a:xfrm>
            <a:off x="2469003" y="1484011"/>
            <a:ext cx="1310910" cy="1224909"/>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2" name="Rectangle 11">
            <a:extLst>
              <a:ext uri="{FF2B5EF4-FFF2-40B4-BE49-F238E27FC236}">
                <a16:creationId xmlns:a16="http://schemas.microsoft.com/office/drawing/2014/main" id="{62D448EC-FBBF-6340-8614-2D501A3FA919}"/>
              </a:ext>
            </a:extLst>
          </p:cNvPr>
          <p:cNvSpPr/>
          <p:nvPr/>
        </p:nvSpPr>
        <p:spPr bwMode="auto">
          <a:xfrm>
            <a:off x="3122513" y="3486384"/>
            <a:ext cx="587338" cy="1366013"/>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3" name="TextBox 12">
            <a:extLst>
              <a:ext uri="{FF2B5EF4-FFF2-40B4-BE49-F238E27FC236}">
                <a16:creationId xmlns:a16="http://schemas.microsoft.com/office/drawing/2014/main" id="{67E46867-167C-394C-9CF3-17539FFAFE96}"/>
              </a:ext>
            </a:extLst>
          </p:cNvPr>
          <p:cNvSpPr txBox="1"/>
          <p:nvPr/>
        </p:nvSpPr>
        <p:spPr>
          <a:xfrm>
            <a:off x="1436039" y="1579345"/>
            <a:ext cx="1005403" cy="646331"/>
          </a:xfrm>
          <a:prstGeom prst="rect">
            <a:avLst/>
          </a:prstGeom>
          <a:noFill/>
        </p:spPr>
        <p:txBody>
          <a:bodyPr wrap="none" rtlCol="0">
            <a:spAutoFit/>
          </a:bodyPr>
          <a:lstStyle/>
          <a:p>
            <a:pPr algn="l"/>
            <a:r>
              <a:rPr lang="en-AU" sz="1800" dirty="0"/>
              <a:t>Income </a:t>
            </a:r>
          </a:p>
          <a:p>
            <a:pPr algn="l"/>
            <a:r>
              <a:rPr lang="en-AU" sz="1800" dirty="0"/>
              <a:t>grew</a:t>
            </a:r>
          </a:p>
        </p:txBody>
      </p:sp>
      <p:sp>
        <p:nvSpPr>
          <p:cNvPr id="16" name="Rectangle 15">
            <a:extLst>
              <a:ext uri="{FF2B5EF4-FFF2-40B4-BE49-F238E27FC236}">
                <a16:creationId xmlns:a16="http://schemas.microsoft.com/office/drawing/2014/main" id="{09E99564-4463-FD49-A77D-BA64DBB90878}"/>
              </a:ext>
            </a:extLst>
          </p:cNvPr>
          <p:cNvSpPr/>
          <p:nvPr/>
        </p:nvSpPr>
        <p:spPr bwMode="auto">
          <a:xfrm>
            <a:off x="7983091" y="3488494"/>
            <a:ext cx="576063" cy="135782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7" name="TextBox 16">
            <a:extLst>
              <a:ext uri="{FF2B5EF4-FFF2-40B4-BE49-F238E27FC236}">
                <a16:creationId xmlns:a16="http://schemas.microsoft.com/office/drawing/2014/main" id="{C1B9DCB1-A58E-904C-BD37-73E85B8D6478}"/>
              </a:ext>
            </a:extLst>
          </p:cNvPr>
          <p:cNvSpPr txBox="1"/>
          <p:nvPr/>
        </p:nvSpPr>
        <p:spPr>
          <a:xfrm>
            <a:off x="6742675" y="3155483"/>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18" name="TextBox 17">
            <a:extLst>
              <a:ext uri="{FF2B5EF4-FFF2-40B4-BE49-F238E27FC236}">
                <a16:creationId xmlns:a16="http://schemas.microsoft.com/office/drawing/2014/main" id="{EBA3FB1D-CBAC-2A49-8538-FB9808AC7227}"/>
              </a:ext>
            </a:extLst>
          </p:cNvPr>
          <p:cNvSpPr txBox="1"/>
          <p:nvPr/>
        </p:nvSpPr>
        <p:spPr>
          <a:xfrm>
            <a:off x="7305062" y="3155483"/>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19" name="TextBox 18">
            <a:extLst>
              <a:ext uri="{FF2B5EF4-FFF2-40B4-BE49-F238E27FC236}">
                <a16:creationId xmlns:a16="http://schemas.microsoft.com/office/drawing/2014/main" id="{540E88A7-5DB7-584D-B755-05BC32A2B27A}"/>
              </a:ext>
            </a:extLst>
          </p:cNvPr>
          <p:cNvSpPr txBox="1"/>
          <p:nvPr/>
        </p:nvSpPr>
        <p:spPr>
          <a:xfrm>
            <a:off x="7854689" y="3155483"/>
            <a:ext cx="697627" cy="369332"/>
          </a:xfrm>
          <a:prstGeom prst="rect">
            <a:avLst/>
          </a:prstGeom>
          <a:noFill/>
        </p:spPr>
        <p:txBody>
          <a:bodyPr wrap="none" rtlCol="0">
            <a:spAutoFit/>
          </a:bodyPr>
          <a:lstStyle/>
          <a:p>
            <a:pPr algn="l"/>
            <a:r>
              <a:rPr lang="en-AU" sz="1800" b="1" dirty="0">
                <a:solidFill>
                  <a:schemeClr val="tx2"/>
                </a:solidFill>
              </a:rPr>
              <a:t>2016</a:t>
            </a:r>
          </a:p>
        </p:txBody>
      </p:sp>
      <p:sp>
        <p:nvSpPr>
          <p:cNvPr id="20" name="Rectangle 19">
            <a:extLst>
              <a:ext uri="{FF2B5EF4-FFF2-40B4-BE49-F238E27FC236}">
                <a16:creationId xmlns:a16="http://schemas.microsoft.com/office/drawing/2014/main" id="{C7D05B1B-DFB4-5D41-B728-71AB50402B3F}"/>
              </a:ext>
            </a:extLst>
          </p:cNvPr>
          <p:cNvSpPr/>
          <p:nvPr/>
        </p:nvSpPr>
        <p:spPr bwMode="auto">
          <a:xfrm>
            <a:off x="8037849" y="1275732"/>
            <a:ext cx="576063" cy="1447591"/>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29242660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BE83E5-E2A9-964D-B9FA-9E6DC495A62D}"/>
              </a:ext>
            </a:extLst>
          </p:cNvPr>
          <p:cNvSpPr>
            <a:spLocks noGrp="1"/>
          </p:cNvSpPr>
          <p:nvPr>
            <p:ph type="title"/>
          </p:nvPr>
        </p:nvSpPr>
        <p:spPr/>
        <p:txBody>
          <a:bodyPr/>
          <a:lstStyle/>
          <a:p>
            <a:endParaRPr lang="en-AU"/>
          </a:p>
        </p:txBody>
      </p:sp>
      <p:sp>
        <p:nvSpPr>
          <p:cNvPr id="5" name="Text Placeholder 4">
            <a:extLst>
              <a:ext uri="{FF2B5EF4-FFF2-40B4-BE49-F238E27FC236}">
                <a16:creationId xmlns:a16="http://schemas.microsoft.com/office/drawing/2014/main" id="{58AD1047-E0A2-B34D-A3D2-6D2FE264959E}"/>
              </a:ext>
            </a:extLst>
          </p:cNvPr>
          <p:cNvSpPr>
            <a:spLocks noGrp="1"/>
          </p:cNvSpPr>
          <p:nvPr>
            <p:ph type="body" sz="quarter" idx="10"/>
          </p:nvPr>
        </p:nvSpPr>
        <p:spPr/>
        <p:txBody>
          <a:bodyPr/>
          <a:lstStyle/>
          <a:p>
            <a:r>
              <a:rPr lang="en-AU" dirty="0"/>
              <a:t>Net earnings for the median graduate per year</a:t>
            </a:r>
          </a:p>
        </p:txBody>
      </p:sp>
      <p:sp>
        <p:nvSpPr>
          <p:cNvPr id="6" name="Text Placeholder 5">
            <a:extLst>
              <a:ext uri="{FF2B5EF4-FFF2-40B4-BE49-F238E27FC236}">
                <a16:creationId xmlns:a16="http://schemas.microsoft.com/office/drawing/2014/main" id="{A509E7AA-B815-2F4B-9E5C-0DC711CC391D}"/>
              </a:ext>
            </a:extLst>
          </p:cNvPr>
          <p:cNvSpPr>
            <a:spLocks noGrp="1"/>
          </p:cNvSpPr>
          <p:nvPr>
            <p:ph type="body" sz="quarter" idx="11"/>
          </p:nvPr>
        </p:nvSpPr>
        <p:spPr/>
        <p:txBody>
          <a:bodyPr/>
          <a:lstStyle/>
          <a:p>
            <a:endParaRPr lang="en-AU"/>
          </a:p>
        </p:txBody>
      </p:sp>
      <p:graphicFrame>
        <p:nvGraphicFramePr>
          <p:cNvPr id="12" name="Chart Placeholder 11">
            <a:extLst>
              <a:ext uri="{FF2B5EF4-FFF2-40B4-BE49-F238E27FC236}">
                <a16:creationId xmlns:a16="http://schemas.microsoft.com/office/drawing/2014/main" id="{409A47A9-EBDE-D048-ABE3-1FB4F99E3C07}"/>
              </a:ext>
            </a:extLst>
          </p:cNvPr>
          <p:cNvGraphicFramePr>
            <a:graphicFrameLocks noGrp="1"/>
          </p:cNvGraphicFramePr>
          <p:nvPr>
            <p:ph type="chart" sz="quarter" idx="12"/>
            <p:extLst>
              <p:ext uri="{D42A27DB-BD31-4B8C-83A1-F6EECF244321}">
                <p14:modId xmlns:p14="http://schemas.microsoft.com/office/powerpoint/2010/main" val="3997844122"/>
              </p:ext>
            </p:extLst>
          </p:nvPr>
        </p:nvGraphicFramePr>
        <p:xfrm>
          <a:off x="557213" y="1312834"/>
          <a:ext cx="8172450" cy="4955687"/>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a:extLst>
              <a:ext uri="{FF2B5EF4-FFF2-40B4-BE49-F238E27FC236}">
                <a16:creationId xmlns:a16="http://schemas.microsoft.com/office/drawing/2014/main" id="{62EC0696-0118-034B-808D-475E44AE17C2}"/>
              </a:ext>
            </a:extLst>
          </p:cNvPr>
          <p:cNvSpPr txBox="1"/>
          <p:nvPr/>
        </p:nvSpPr>
        <p:spPr>
          <a:xfrm>
            <a:off x="4482560" y="6268522"/>
            <a:ext cx="595035" cy="369332"/>
          </a:xfrm>
          <a:prstGeom prst="rect">
            <a:avLst/>
          </a:prstGeom>
          <a:noFill/>
        </p:spPr>
        <p:txBody>
          <a:bodyPr wrap="none" rtlCol="0">
            <a:spAutoFit/>
          </a:bodyPr>
          <a:lstStyle/>
          <a:p>
            <a:pPr algn="l"/>
            <a:r>
              <a:rPr lang="en-AU" sz="1800" dirty="0"/>
              <a:t>Age</a:t>
            </a:r>
          </a:p>
        </p:txBody>
      </p:sp>
      <p:sp>
        <p:nvSpPr>
          <p:cNvPr id="15" name="TextBox 14">
            <a:extLst>
              <a:ext uri="{FF2B5EF4-FFF2-40B4-BE49-F238E27FC236}">
                <a16:creationId xmlns:a16="http://schemas.microsoft.com/office/drawing/2014/main" id="{E64F4899-5C72-6343-A9C1-1804DDBD8880}"/>
              </a:ext>
            </a:extLst>
          </p:cNvPr>
          <p:cNvSpPr txBox="1"/>
          <p:nvPr/>
        </p:nvSpPr>
        <p:spPr>
          <a:xfrm>
            <a:off x="5113780" y="2461686"/>
            <a:ext cx="2044149" cy="369332"/>
          </a:xfrm>
          <a:prstGeom prst="rect">
            <a:avLst/>
          </a:prstGeom>
          <a:noFill/>
        </p:spPr>
        <p:txBody>
          <a:bodyPr wrap="none" rtlCol="0">
            <a:spAutoFit/>
          </a:bodyPr>
          <a:lstStyle/>
          <a:p>
            <a:pPr algn="l"/>
            <a:r>
              <a:rPr lang="en-AU" sz="1800" dirty="0">
                <a:solidFill>
                  <a:schemeClr val="accent5"/>
                </a:solidFill>
              </a:rPr>
              <a:t>Female graduates</a:t>
            </a:r>
          </a:p>
        </p:txBody>
      </p:sp>
      <p:sp>
        <p:nvSpPr>
          <p:cNvPr id="17" name="TextBox 16">
            <a:extLst>
              <a:ext uri="{FF2B5EF4-FFF2-40B4-BE49-F238E27FC236}">
                <a16:creationId xmlns:a16="http://schemas.microsoft.com/office/drawing/2014/main" id="{45F56A17-93B8-804D-AB8A-DCC67F58F4FB}"/>
              </a:ext>
            </a:extLst>
          </p:cNvPr>
          <p:cNvSpPr txBox="1"/>
          <p:nvPr/>
        </p:nvSpPr>
        <p:spPr>
          <a:xfrm>
            <a:off x="3302750" y="2092354"/>
            <a:ext cx="1774845" cy="369332"/>
          </a:xfrm>
          <a:prstGeom prst="rect">
            <a:avLst/>
          </a:prstGeom>
          <a:noFill/>
        </p:spPr>
        <p:txBody>
          <a:bodyPr wrap="none" rtlCol="0">
            <a:spAutoFit/>
          </a:bodyPr>
          <a:lstStyle/>
          <a:p>
            <a:pPr algn="l"/>
            <a:r>
              <a:rPr lang="en-AU" sz="1800" dirty="0">
                <a:solidFill>
                  <a:schemeClr val="tx2"/>
                </a:solidFill>
              </a:rPr>
              <a:t>Male graduates</a:t>
            </a:r>
          </a:p>
        </p:txBody>
      </p:sp>
      <p:sp>
        <p:nvSpPr>
          <p:cNvPr id="18" name="TextBox 17">
            <a:extLst>
              <a:ext uri="{FF2B5EF4-FFF2-40B4-BE49-F238E27FC236}">
                <a16:creationId xmlns:a16="http://schemas.microsoft.com/office/drawing/2014/main" id="{56814AD1-0756-0949-9724-C9BB6DEEBB12}"/>
              </a:ext>
            </a:extLst>
          </p:cNvPr>
          <p:cNvSpPr txBox="1"/>
          <p:nvPr/>
        </p:nvSpPr>
        <p:spPr>
          <a:xfrm>
            <a:off x="6503734" y="5373216"/>
            <a:ext cx="639919" cy="338554"/>
          </a:xfrm>
          <a:prstGeom prst="rect">
            <a:avLst/>
          </a:prstGeom>
          <a:noFill/>
        </p:spPr>
        <p:txBody>
          <a:bodyPr wrap="none" rtlCol="0">
            <a:spAutoFit/>
          </a:bodyPr>
          <a:lstStyle/>
          <a:p>
            <a:pPr algn="l"/>
            <a:r>
              <a:rPr lang="en-AU" sz="1600" dirty="0"/>
              <a:t>2006</a:t>
            </a:r>
          </a:p>
        </p:txBody>
      </p:sp>
      <p:cxnSp>
        <p:nvCxnSpPr>
          <p:cNvPr id="19" name="Straight Connector 18">
            <a:extLst>
              <a:ext uri="{FF2B5EF4-FFF2-40B4-BE49-F238E27FC236}">
                <a16:creationId xmlns:a16="http://schemas.microsoft.com/office/drawing/2014/main" id="{9342F131-40DA-704B-BFF7-D1957542030B}"/>
              </a:ext>
            </a:extLst>
          </p:cNvPr>
          <p:cNvCxnSpPr>
            <a:cxnSpLocks/>
          </p:cNvCxnSpPr>
          <p:nvPr/>
        </p:nvCxnSpPr>
        <p:spPr bwMode="auto">
          <a:xfrm>
            <a:off x="6533743" y="5743875"/>
            <a:ext cx="504056" cy="0"/>
          </a:xfrm>
          <a:prstGeom prst="line">
            <a:avLst/>
          </a:prstGeom>
          <a:solidFill>
            <a:schemeClr val="accent1"/>
          </a:solidFill>
          <a:ln w="31750" cap="flat" cmpd="sng" algn="ctr">
            <a:solidFill>
              <a:schemeClr val="tx1"/>
            </a:solidFill>
            <a:prstDash val="sysDot"/>
            <a:round/>
            <a:headEnd type="none" w="med" len="med"/>
            <a:tailEnd type="none" w="med" len="med"/>
          </a:ln>
          <a:effectLst/>
        </p:spPr>
      </p:cxnSp>
      <p:cxnSp>
        <p:nvCxnSpPr>
          <p:cNvPr id="20" name="Straight Connector 19">
            <a:extLst>
              <a:ext uri="{FF2B5EF4-FFF2-40B4-BE49-F238E27FC236}">
                <a16:creationId xmlns:a16="http://schemas.microsoft.com/office/drawing/2014/main" id="{FA282C92-F477-234B-872F-B9D42C189A16}"/>
              </a:ext>
            </a:extLst>
          </p:cNvPr>
          <p:cNvCxnSpPr>
            <a:cxnSpLocks/>
          </p:cNvCxnSpPr>
          <p:nvPr/>
        </p:nvCxnSpPr>
        <p:spPr bwMode="auto">
          <a:xfrm>
            <a:off x="7166369" y="5733831"/>
            <a:ext cx="484937" cy="13487"/>
          </a:xfrm>
          <a:prstGeom prst="line">
            <a:avLst/>
          </a:prstGeom>
          <a:solidFill>
            <a:schemeClr val="accent1"/>
          </a:solidFill>
          <a:ln w="31750" cap="flat" cmpd="sng" algn="ctr">
            <a:solidFill>
              <a:schemeClr val="tx1"/>
            </a:solidFill>
            <a:prstDash val="dash"/>
            <a:round/>
            <a:headEnd type="none" w="med" len="med"/>
            <a:tailEnd type="none" w="med" len="med"/>
          </a:ln>
          <a:effectLst/>
        </p:spPr>
      </p:cxnSp>
      <p:sp>
        <p:nvSpPr>
          <p:cNvPr id="21" name="TextBox 20">
            <a:extLst>
              <a:ext uri="{FF2B5EF4-FFF2-40B4-BE49-F238E27FC236}">
                <a16:creationId xmlns:a16="http://schemas.microsoft.com/office/drawing/2014/main" id="{A17F9BBD-C52E-5F4D-B708-380BBD9E514E}"/>
              </a:ext>
            </a:extLst>
          </p:cNvPr>
          <p:cNvSpPr txBox="1"/>
          <p:nvPr/>
        </p:nvSpPr>
        <p:spPr>
          <a:xfrm>
            <a:off x="7114542" y="5373216"/>
            <a:ext cx="624658" cy="338554"/>
          </a:xfrm>
          <a:prstGeom prst="rect">
            <a:avLst/>
          </a:prstGeom>
          <a:noFill/>
        </p:spPr>
        <p:txBody>
          <a:bodyPr wrap="none" rtlCol="0">
            <a:spAutoFit/>
          </a:bodyPr>
          <a:lstStyle/>
          <a:p>
            <a:pPr algn="l"/>
            <a:r>
              <a:rPr lang="en-AU" sz="1600" dirty="0"/>
              <a:t>2011</a:t>
            </a:r>
          </a:p>
        </p:txBody>
      </p:sp>
      <p:sp>
        <p:nvSpPr>
          <p:cNvPr id="22" name="TextBox 21">
            <a:extLst>
              <a:ext uri="{FF2B5EF4-FFF2-40B4-BE49-F238E27FC236}">
                <a16:creationId xmlns:a16="http://schemas.microsoft.com/office/drawing/2014/main" id="{9F371C95-D0B7-2E4A-93D0-EB8D4DD13F06}"/>
              </a:ext>
            </a:extLst>
          </p:cNvPr>
          <p:cNvSpPr txBox="1"/>
          <p:nvPr/>
        </p:nvSpPr>
        <p:spPr>
          <a:xfrm>
            <a:off x="7710089" y="5373216"/>
            <a:ext cx="639919" cy="338554"/>
          </a:xfrm>
          <a:prstGeom prst="rect">
            <a:avLst/>
          </a:prstGeom>
          <a:noFill/>
        </p:spPr>
        <p:txBody>
          <a:bodyPr wrap="none" rtlCol="0">
            <a:spAutoFit/>
          </a:bodyPr>
          <a:lstStyle/>
          <a:p>
            <a:pPr algn="l"/>
            <a:r>
              <a:rPr lang="en-AU" sz="1600" dirty="0"/>
              <a:t>2016</a:t>
            </a:r>
          </a:p>
        </p:txBody>
      </p:sp>
      <p:cxnSp>
        <p:nvCxnSpPr>
          <p:cNvPr id="23" name="Straight Connector 22">
            <a:extLst>
              <a:ext uri="{FF2B5EF4-FFF2-40B4-BE49-F238E27FC236}">
                <a16:creationId xmlns:a16="http://schemas.microsoft.com/office/drawing/2014/main" id="{CD6673D9-5A39-EF4D-A9AA-D28780D0DEF0}"/>
              </a:ext>
            </a:extLst>
          </p:cNvPr>
          <p:cNvCxnSpPr>
            <a:cxnSpLocks/>
          </p:cNvCxnSpPr>
          <p:nvPr/>
        </p:nvCxnSpPr>
        <p:spPr bwMode="auto">
          <a:xfrm>
            <a:off x="7779877" y="5740575"/>
            <a:ext cx="504056" cy="0"/>
          </a:xfrm>
          <a:prstGeom prst="line">
            <a:avLst/>
          </a:prstGeom>
          <a:solidFill>
            <a:schemeClr val="accent1"/>
          </a:solidFill>
          <a:ln w="31750"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744E577A-6E2D-B448-9A89-778EFC57FE8F}"/>
              </a:ext>
            </a:extLst>
          </p:cNvPr>
          <p:cNvSpPr txBox="1"/>
          <p:nvPr/>
        </p:nvSpPr>
        <p:spPr>
          <a:xfrm>
            <a:off x="1554292" y="1139940"/>
            <a:ext cx="1505540" cy="369332"/>
          </a:xfrm>
          <a:prstGeom prst="rect">
            <a:avLst/>
          </a:prstGeom>
          <a:noFill/>
        </p:spPr>
        <p:txBody>
          <a:bodyPr wrap="none" rtlCol="0">
            <a:spAutoFit/>
          </a:bodyPr>
          <a:lstStyle/>
          <a:p>
            <a:pPr algn="l"/>
            <a:r>
              <a:rPr lang="en-AU" sz="1800" b="1" dirty="0"/>
              <a:t>Early career</a:t>
            </a:r>
          </a:p>
        </p:txBody>
      </p:sp>
      <p:sp>
        <p:nvSpPr>
          <p:cNvPr id="24" name="TextBox 23">
            <a:extLst>
              <a:ext uri="{FF2B5EF4-FFF2-40B4-BE49-F238E27FC236}">
                <a16:creationId xmlns:a16="http://schemas.microsoft.com/office/drawing/2014/main" id="{82A6F2FD-9D58-C748-8185-99D647C71763}"/>
              </a:ext>
            </a:extLst>
          </p:cNvPr>
          <p:cNvSpPr txBox="1"/>
          <p:nvPr/>
        </p:nvSpPr>
        <p:spPr>
          <a:xfrm>
            <a:off x="3364364" y="1141698"/>
            <a:ext cx="1351652" cy="369332"/>
          </a:xfrm>
          <a:prstGeom prst="rect">
            <a:avLst/>
          </a:prstGeom>
          <a:noFill/>
        </p:spPr>
        <p:txBody>
          <a:bodyPr wrap="none" rtlCol="0">
            <a:spAutoFit/>
          </a:bodyPr>
          <a:lstStyle/>
          <a:p>
            <a:pPr algn="l"/>
            <a:r>
              <a:rPr lang="en-AU" sz="1800" b="1" dirty="0"/>
              <a:t>Mid-career</a:t>
            </a:r>
          </a:p>
        </p:txBody>
      </p:sp>
      <p:sp>
        <p:nvSpPr>
          <p:cNvPr id="25" name="TextBox 24">
            <a:extLst>
              <a:ext uri="{FF2B5EF4-FFF2-40B4-BE49-F238E27FC236}">
                <a16:creationId xmlns:a16="http://schemas.microsoft.com/office/drawing/2014/main" id="{0018B9C8-5FFE-0843-BF4F-BDA0CF3F6A84}"/>
              </a:ext>
            </a:extLst>
          </p:cNvPr>
          <p:cNvSpPr txBox="1"/>
          <p:nvPr/>
        </p:nvSpPr>
        <p:spPr>
          <a:xfrm>
            <a:off x="4834091" y="1178047"/>
            <a:ext cx="1826141" cy="369332"/>
          </a:xfrm>
          <a:prstGeom prst="rect">
            <a:avLst/>
          </a:prstGeom>
          <a:noFill/>
        </p:spPr>
        <p:txBody>
          <a:bodyPr wrap="none" rtlCol="0">
            <a:spAutoFit/>
          </a:bodyPr>
          <a:lstStyle/>
          <a:p>
            <a:pPr algn="l"/>
            <a:r>
              <a:rPr lang="en-AU" sz="1800" b="1" dirty="0"/>
              <a:t>Mid-late-career</a:t>
            </a:r>
          </a:p>
        </p:txBody>
      </p:sp>
      <p:sp>
        <p:nvSpPr>
          <p:cNvPr id="26" name="TextBox 25">
            <a:extLst>
              <a:ext uri="{FF2B5EF4-FFF2-40B4-BE49-F238E27FC236}">
                <a16:creationId xmlns:a16="http://schemas.microsoft.com/office/drawing/2014/main" id="{3F9EBCBC-DD4A-DD49-92F9-F41EA0752C43}"/>
              </a:ext>
            </a:extLst>
          </p:cNvPr>
          <p:cNvSpPr txBox="1"/>
          <p:nvPr/>
        </p:nvSpPr>
        <p:spPr>
          <a:xfrm>
            <a:off x="6756628" y="1179425"/>
            <a:ext cx="1415772" cy="369332"/>
          </a:xfrm>
          <a:prstGeom prst="rect">
            <a:avLst/>
          </a:prstGeom>
          <a:noFill/>
        </p:spPr>
        <p:txBody>
          <a:bodyPr wrap="none" rtlCol="0">
            <a:spAutoFit/>
          </a:bodyPr>
          <a:lstStyle/>
          <a:p>
            <a:pPr algn="l"/>
            <a:r>
              <a:rPr lang="en-AU" sz="1800" b="1" dirty="0"/>
              <a:t>Late career</a:t>
            </a:r>
          </a:p>
        </p:txBody>
      </p:sp>
      <p:sp>
        <p:nvSpPr>
          <p:cNvPr id="8" name="Rectangle 7">
            <a:extLst>
              <a:ext uri="{FF2B5EF4-FFF2-40B4-BE49-F238E27FC236}">
                <a16:creationId xmlns:a16="http://schemas.microsoft.com/office/drawing/2014/main" id="{CD0C8BEC-D0BA-CF4A-A3F0-1282944E1339}"/>
              </a:ext>
            </a:extLst>
          </p:cNvPr>
          <p:cNvSpPr/>
          <p:nvPr/>
        </p:nvSpPr>
        <p:spPr bwMode="auto">
          <a:xfrm>
            <a:off x="3211047" y="1178047"/>
            <a:ext cx="1623044" cy="4666162"/>
          </a:xfrm>
          <a:prstGeom prst="rect">
            <a:avLst/>
          </a:prstGeom>
          <a:solidFill>
            <a:schemeClr val="accent6">
              <a:alpha val="14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27" name="Rectangle 26">
            <a:extLst>
              <a:ext uri="{FF2B5EF4-FFF2-40B4-BE49-F238E27FC236}">
                <a16:creationId xmlns:a16="http://schemas.microsoft.com/office/drawing/2014/main" id="{8A1CF413-7F3F-2941-96C3-3B752DB6562A}"/>
              </a:ext>
            </a:extLst>
          </p:cNvPr>
          <p:cNvSpPr/>
          <p:nvPr/>
        </p:nvSpPr>
        <p:spPr bwMode="auto">
          <a:xfrm>
            <a:off x="6653630" y="1178047"/>
            <a:ext cx="1629646" cy="4666162"/>
          </a:xfrm>
          <a:prstGeom prst="rect">
            <a:avLst/>
          </a:prstGeom>
          <a:solidFill>
            <a:schemeClr val="accent6">
              <a:alpha val="14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13256050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3A4B-E4C9-0848-A180-D684BE2367D3}"/>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16D05893-978D-0945-8DD8-69B057128E1C}"/>
              </a:ext>
            </a:extLst>
          </p:cNvPr>
          <p:cNvSpPr>
            <a:spLocks noGrp="1"/>
          </p:cNvSpPr>
          <p:nvPr>
            <p:ph type="body" sz="quarter" idx="10"/>
          </p:nvPr>
        </p:nvSpPr>
        <p:spPr/>
        <p:txBody>
          <a:bodyPr/>
          <a:lstStyle/>
          <a:p>
            <a:r>
              <a:rPr lang="en-AU" dirty="0"/>
              <a:t>Net income of a median person aged between 25-34, $2016 ‘100k</a:t>
            </a:r>
          </a:p>
        </p:txBody>
      </p:sp>
      <p:sp>
        <p:nvSpPr>
          <p:cNvPr id="4" name="Text Placeholder 3">
            <a:extLst>
              <a:ext uri="{FF2B5EF4-FFF2-40B4-BE49-F238E27FC236}">
                <a16:creationId xmlns:a16="http://schemas.microsoft.com/office/drawing/2014/main" id="{2D1F0068-019B-B141-9103-1B6F7DD46583}"/>
              </a:ext>
            </a:extLst>
          </p:cNvPr>
          <p:cNvSpPr>
            <a:spLocks noGrp="1"/>
          </p:cNvSpPr>
          <p:nvPr>
            <p:ph type="body" sz="quarter" idx="11"/>
          </p:nvPr>
        </p:nvSpPr>
        <p:spPr/>
        <p:txBody>
          <a:bodyPr/>
          <a:lstStyle/>
          <a:p>
            <a:endParaRPr lang="en-AU"/>
          </a:p>
        </p:txBody>
      </p:sp>
      <p:graphicFrame>
        <p:nvGraphicFramePr>
          <p:cNvPr id="21" name="Chart Placeholder 20">
            <a:extLst>
              <a:ext uri="{FF2B5EF4-FFF2-40B4-BE49-F238E27FC236}">
                <a16:creationId xmlns:a16="http://schemas.microsoft.com/office/drawing/2014/main" id="{AE692FA8-207F-2A4F-9A0E-93E51A3F3994}"/>
              </a:ext>
            </a:extLst>
          </p:cNvPr>
          <p:cNvGraphicFramePr>
            <a:graphicFrameLocks noGrp="1"/>
          </p:cNvGraphicFramePr>
          <p:nvPr>
            <p:ph type="chart" sz="quarter" idx="12"/>
            <p:extLst>
              <p:ext uri="{D42A27DB-BD31-4B8C-83A1-F6EECF244321}">
                <p14:modId xmlns:p14="http://schemas.microsoft.com/office/powerpoint/2010/main" val="2792526299"/>
              </p:ext>
            </p:extLst>
          </p:nvPr>
        </p:nvGraphicFramePr>
        <p:xfrm>
          <a:off x="557213" y="3284984"/>
          <a:ext cx="8172450" cy="32491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Placeholder 20">
            <a:extLst>
              <a:ext uri="{FF2B5EF4-FFF2-40B4-BE49-F238E27FC236}">
                <a16:creationId xmlns:a16="http://schemas.microsoft.com/office/drawing/2014/main" id="{4B988016-BC5B-544C-B601-DCFBC13FC1BE}"/>
              </a:ext>
            </a:extLst>
          </p:cNvPr>
          <p:cNvGraphicFramePr>
            <a:graphicFrameLocks/>
          </p:cNvGraphicFramePr>
          <p:nvPr>
            <p:extLst>
              <p:ext uri="{D42A27DB-BD31-4B8C-83A1-F6EECF244321}">
                <p14:modId xmlns:p14="http://schemas.microsoft.com/office/powerpoint/2010/main" val="3090568335"/>
              </p:ext>
            </p:extLst>
          </p:nvPr>
        </p:nvGraphicFramePr>
        <p:xfrm>
          <a:off x="1092038" y="1275732"/>
          <a:ext cx="7660591" cy="1941073"/>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Box 22">
            <a:extLst>
              <a:ext uri="{FF2B5EF4-FFF2-40B4-BE49-F238E27FC236}">
                <a16:creationId xmlns:a16="http://schemas.microsoft.com/office/drawing/2014/main" id="{7CCA5D58-19D9-5743-99E9-7C9D3EF47484}"/>
              </a:ext>
            </a:extLst>
          </p:cNvPr>
          <p:cNvSpPr txBox="1"/>
          <p:nvPr/>
        </p:nvSpPr>
        <p:spPr>
          <a:xfrm>
            <a:off x="4638156" y="1175979"/>
            <a:ext cx="1014060" cy="369332"/>
          </a:xfrm>
          <a:prstGeom prst="rect">
            <a:avLst/>
          </a:prstGeom>
          <a:noFill/>
        </p:spPr>
        <p:txBody>
          <a:bodyPr wrap="none" rtlCol="0">
            <a:spAutoFit/>
          </a:bodyPr>
          <a:lstStyle/>
          <a:p>
            <a:pPr algn="l"/>
            <a:r>
              <a:rPr lang="en-AU" sz="1800" b="1" dirty="0"/>
              <a:t>Women</a:t>
            </a:r>
          </a:p>
        </p:txBody>
      </p:sp>
      <p:sp>
        <p:nvSpPr>
          <p:cNvPr id="24" name="TextBox 23">
            <a:extLst>
              <a:ext uri="{FF2B5EF4-FFF2-40B4-BE49-F238E27FC236}">
                <a16:creationId xmlns:a16="http://schemas.microsoft.com/office/drawing/2014/main" id="{0A4E0C15-311C-9241-BB0A-FFA96B4C90C9}"/>
              </a:ext>
            </a:extLst>
          </p:cNvPr>
          <p:cNvSpPr txBox="1"/>
          <p:nvPr/>
        </p:nvSpPr>
        <p:spPr>
          <a:xfrm>
            <a:off x="4822020" y="3169997"/>
            <a:ext cx="646331" cy="369332"/>
          </a:xfrm>
          <a:prstGeom prst="rect">
            <a:avLst/>
          </a:prstGeom>
          <a:noFill/>
        </p:spPr>
        <p:txBody>
          <a:bodyPr wrap="none" rtlCol="0">
            <a:spAutoFit/>
          </a:bodyPr>
          <a:lstStyle/>
          <a:p>
            <a:pPr algn="l"/>
            <a:r>
              <a:rPr lang="en-AU" sz="1800" b="1" dirty="0"/>
              <a:t>Men</a:t>
            </a:r>
          </a:p>
        </p:txBody>
      </p:sp>
      <p:sp>
        <p:nvSpPr>
          <p:cNvPr id="35" name="Rectangle 34">
            <a:extLst>
              <a:ext uri="{FF2B5EF4-FFF2-40B4-BE49-F238E27FC236}">
                <a16:creationId xmlns:a16="http://schemas.microsoft.com/office/drawing/2014/main" id="{C3AAA681-B0E5-FE4D-8C03-26EEBA5D06AB}"/>
              </a:ext>
            </a:extLst>
          </p:cNvPr>
          <p:cNvSpPr/>
          <p:nvPr/>
        </p:nvSpPr>
        <p:spPr bwMode="auto">
          <a:xfrm>
            <a:off x="3107318" y="1530797"/>
            <a:ext cx="1104641" cy="162468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37" name="Rectangle 36">
            <a:extLst>
              <a:ext uri="{FF2B5EF4-FFF2-40B4-BE49-F238E27FC236}">
                <a16:creationId xmlns:a16="http://schemas.microsoft.com/office/drawing/2014/main" id="{B47BA7EB-81C1-9E49-98AF-61C440868FE4}"/>
              </a:ext>
            </a:extLst>
          </p:cNvPr>
          <p:cNvSpPr/>
          <p:nvPr/>
        </p:nvSpPr>
        <p:spPr bwMode="auto">
          <a:xfrm>
            <a:off x="8041320" y="1510956"/>
            <a:ext cx="576064" cy="162468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38" name="Rectangle 37">
            <a:extLst>
              <a:ext uri="{FF2B5EF4-FFF2-40B4-BE49-F238E27FC236}">
                <a16:creationId xmlns:a16="http://schemas.microsoft.com/office/drawing/2014/main" id="{97D19F0B-6CC2-9544-84A0-78128948AC68}"/>
              </a:ext>
            </a:extLst>
          </p:cNvPr>
          <p:cNvSpPr/>
          <p:nvPr/>
        </p:nvSpPr>
        <p:spPr bwMode="auto">
          <a:xfrm>
            <a:off x="3107318" y="3478879"/>
            <a:ext cx="1128383" cy="162468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40" name="TextBox 39">
            <a:extLst>
              <a:ext uri="{FF2B5EF4-FFF2-40B4-BE49-F238E27FC236}">
                <a16:creationId xmlns:a16="http://schemas.microsoft.com/office/drawing/2014/main" id="{ECEF5F4F-D279-4D4F-845D-02FA5F85718F}"/>
              </a:ext>
            </a:extLst>
          </p:cNvPr>
          <p:cNvSpPr txBox="1"/>
          <p:nvPr/>
        </p:nvSpPr>
        <p:spPr>
          <a:xfrm>
            <a:off x="1537743" y="1478565"/>
            <a:ext cx="1505540" cy="369332"/>
          </a:xfrm>
          <a:prstGeom prst="rect">
            <a:avLst/>
          </a:prstGeom>
          <a:noFill/>
        </p:spPr>
        <p:txBody>
          <a:bodyPr wrap="none" rtlCol="0">
            <a:spAutoFit/>
          </a:bodyPr>
          <a:lstStyle/>
          <a:p>
            <a:pPr algn="l"/>
            <a:r>
              <a:rPr lang="en-AU" sz="1800" dirty="0"/>
              <a:t>Income grew</a:t>
            </a:r>
          </a:p>
        </p:txBody>
      </p:sp>
      <p:sp>
        <p:nvSpPr>
          <p:cNvPr id="41" name="TextBox 40">
            <a:extLst>
              <a:ext uri="{FF2B5EF4-FFF2-40B4-BE49-F238E27FC236}">
                <a16:creationId xmlns:a16="http://schemas.microsoft.com/office/drawing/2014/main" id="{2D85BF45-0C08-F14E-9BCC-5E6DA2504AFA}"/>
              </a:ext>
            </a:extLst>
          </p:cNvPr>
          <p:cNvSpPr txBox="1"/>
          <p:nvPr/>
        </p:nvSpPr>
        <p:spPr>
          <a:xfrm>
            <a:off x="6105790" y="1478565"/>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42" name="TextBox 41">
            <a:extLst>
              <a:ext uri="{FF2B5EF4-FFF2-40B4-BE49-F238E27FC236}">
                <a16:creationId xmlns:a16="http://schemas.microsoft.com/office/drawing/2014/main" id="{C1703A0D-9B23-F04F-B9B3-255F43C27927}"/>
              </a:ext>
            </a:extLst>
          </p:cNvPr>
          <p:cNvSpPr txBox="1"/>
          <p:nvPr/>
        </p:nvSpPr>
        <p:spPr>
          <a:xfrm>
            <a:off x="6668177" y="1478565"/>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43" name="TextBox 42">
            <a:extLst>
              <a:ext uri="{FF2B5EF4-FFF2-40B4-BE49-F238E27FC236}">
                <a16:creationId xmlns:a16="http://schemas.microsoft.com/office/drawing/2014/main" id="{9D58BFBB-549F-0F45-9700-9FD13D36FB0F}"/>
              </a:ext>
            </a:extLst>
          </p:cNvPr>
          <p:cNvSpPr txBox="1"/>
          <p:nvPr/>
        </p:nvSpPr>
        <p:spPr>
          <a:xfrm>
            <a:off x="7217804" y="1478565"/>
            <a:ext cx="697627" cy="369332"/>
          </a:xfrm>
          <a:prstGeom prst="rect">
            <a:avLst/>
          </a:prstGeom>
          <a:noFill/>
        </p:spPr>
        <p:txBody>
          <a:bodyPr wrap="none" rtlCol="0">
            <a:spAutoFit/>
          </a:bodyPr>
          <a:lstStyle/>
          <a:p>
            <a:pPr algn="l"/>
            <a:r>
              <a:rPr lang="en-AU" sz="1800" b="1" dirty="0">
                <a:solidFill>
                  <a:schemeClr val="tx2"/>
                </a:solidFill>
              </a:rPr>
              <a:t>2016</a:t>
            </a:r>
          </a:p>
        </p:txBody>
      </p:sp>
      <p:sp>
        <p:nvSpPr>
          <p:cNvPr id="17" name="Rectangle 16">
            <a:extLst>
              <a:ext uri="{FF2B5EF4-FFF2-40B4-BE49-F238E27FC236}">
                <a16:creationId xmlns:a16="http://schemas.microsoft.com/office/drawing/2014/main" id="{F90DD276-055B-7B4E-85A7-AEC015751F37}"/>
              </a:ext>
            </a:extLst>
          </p:cNvPr>
          <p:cNvSpPr/>
          <p:nvPr/>
        </p:nvSpPr>
        <p:spPr bwMode="auto">
          <a:xfrm>
            <a:off x="8077261" y="3388215"/>
            <a:ext cx="576064" cy="162468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8" name="Rectangle 17">
            <a:extLst>
              <a:ext uri="{FF2B5EF4-FFF2-40B4-BE49-F238E27FC236}">
                <a16:creationId xmlns:a16="http://schemas.microsoft.com/office/drawing/2014/main" id="{A1B3B38A-66DE-384F-843D-9F637603B07F}"/>
              </a:ext>
            </a:extLst>
          </p:cNvPr>
          <p:cNvSpPr/>
          <p:nvPr/>
        </p:nvSpPr>
        <p:spPr bwMode="auto">
          <a:xfrm>
            <a:off x="5346276" y="1478565"/>
            <a:ext cx="484703" cy="1623253"/>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2474166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3A4B-E4C9-0848-A180-D684BE2367D3}"/>
              </a:ext>
            </a:extLst>
          </p:cNvPr>
          <p:cNvSpPr>
            <a:spLocks noGrp="1"/>
          </p:cNvSpPr>
          <p:nvPr>
            <p:ph type="title"/>
          </p:nvPr>
        </p:nvSpPr>
        <p:spPr/>
        <p:txBody>
          <a:bodyPr/>
          <a:lstStyle/>
          <a:p>
            <a:endParaRPr lang="en-AU" dirty="0"/>
          </a:p>
        </p:txBody>
      </p:sp>
      <p:sp>
        <p:nvSpPr>
          <p:cNvPr id="3" name="Text Placeholder 2">
            <a:extLst>
              <a:ext uri="{FF2B5EF4-FFF2-40B4-BE49-F238E27FC236}">
                <a16:creationId xmlns:a16="http://schemas.microsoft.com/office/drawing/2014/main" id="{16D05893-978D-0945-8DD8-69B057128E1C}"/>
              </a:ext>
            </a:extLst>
          </p:cNvPr>
          <p:cNvSpPr>
            <a:spLocks noGrp="1"/>
          </p:cNvSpPr>
          <p:nvPr>
            <p:ph type="body" sz="quarter" idx="10"/>
          </p:nvPr>
        </p:nvSpPr>
        <p:spPr>
          <a:xfrm>
            <a:off x="647701" y="891425"/>
            <a:ext cx="7980911" cy="276999"/>
          </a:xfrm>
        </p:spPr>
        <p:txBody>
          <a:bodyPr/>
          <a:lstStyle/>
          <a:p>
            <a:r>
              <a:rPr lang="en-AU" dirty="0"/>
              <a:t>Total income of the median graduate during their early career, $2016 ‘100k</a:t>
            </a:r>
          </a:p>
        </p:txBody>
      </p:sp>
      <p:sp>
        <p:nvSpPr>
          <p:cNvPr id="4" name="Text Placeholder 3">
            <a:extLst>
              <a:ext uri="{FF2B5EF4-FFF2-40B4-BE49-F238E27FC236}">
                <a16:creationId xmlns:a16="http://schemas.microsoft.com/office/drawing/2014/main" id="{2D1F0068-019B-B141-9103-1B6F7DD46583}"/>
              </a:ext>
            </a:extLst>
          </p:cNvPr>
          <p:cNvSpPr>
            <a:spLocks noGrp="1"/>
          </p:cNvSpPr>
          <p:nvPr>
            <p:ph type="body" sz="quarter" idx="11"/>
          </p:nvPr>
        </p:nvSpPr>
        <p:spPr/>
        <p:txBody>
          <a:bodyPr/>
          <a:lstStyle/>
          <a:p>
            <a:endParaRPr lang="en-AU"/>
          </a:p>
        </p:txBody>
      </p:sp>
      <p:graphicFrame>
        <p:nvGraphicFramePr>
          <p:cNvPr id="21" name="Chart Placeholder 20">
            <a:extLst>
              <a:ext uri="{FF2B5EF4-FFF2-40B4-BE49-F238E27FC236}">
                <a16:creationId xmlns:a16="http://schemas.microsoft.com/office/drawing/2014/main" id="{AE692FA8-207F-2A4F-9A0E-93E51A3F3994}"/>
              </a:ext>
            </a:extLst>
          </p:cNvPr>
          <p:cNvGraphicFramePr>
            <a:graphicFrameLocks noGrp="1"/>
          </p:cNvGraphicFramePr>
          <p:nvPr>
            <p:ph type="chart" sz="quarter" idx="12"/>
            <p:extLst>
              <p:ext uri="{D42A27DB-BD31-4B8C-83A1-F6EECF244321}">
                <p14:modId xmlns:p14="http://schemas.microsoft.com/office/powerpoint/2010/main" val="2947926590"/>
              </p:ext>
            </p:extLst>
          </p:nvPr>
        </p:nvGraphicFramePr>
        <p:xfrm>
          <a:off x="557213" y="3284984"/>
          <a:ext cx="8172450" cy="32491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Placeholder 20">
            <a:extLst>
              <a:ext uri="{FF2B5EF4-FFF2-40B4-BE49-F238E27FC236}">
                <a16:creationId xmlns:a16="http://schemas.microsoft.com/office/drawing/2014/main" id="{4B988016-BC5B-544C-B601-DCFBC13FC1BE}"/>
              </a:ext>
            </a:extLst>
          </p:cNvPr>
          <p:cNvGraphicFramePr>
            <a:graphicFrameLocks/>
          </p:cNvGraphicFramePr>
          <p:nvPr>
            <p:extLst>
              <p:ext uri="{D42A27DB-BD31-4B8C-83A1-F6EECF244321}">
                <p14:modId xmlns:p14="http://schemas.microsoft.com/office/powerpoint/2010/main" val="947874887"/>
              </p:ext>
            </p:extLst>
          </p:nvPr>
        </p:nvGraphicFramePr>
        <p:xfrm>
          <a:off x="1092038" y="1275732"/>
          <a:ext cx="7660591" cy="1941073"/>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Box 22">
            <a:extLst>
              <a:ext uri="{FF2B5EF4-FFF2-40B4-BE49-F238E27FC236}">
                <a16:creationId xmlns:a16="http://schemas.microsoft.com/office/drawing/2014/main" id="{7CCA5D58-19D9-5743-99E9-7C9D3EF47484}"/>
              </a:ext>
            </a:extLst>
          </p:cNvPr>
          <p:cNvSpPr txBox="1"/>
          <p:nvPr/>
        </p:nvSpPr>
        <p:spPr>
          <a:xfrm>
            <a:off x="4638156" y="1175979"/>
            <a:ext cx="1014060" cy="369332"/>
          </a:xfrm>
          <a:prstGeom prst="rect">
            <a:avLst/>
          </a:prstGeom>
          <a:noFill/>
        </p:spPr>
        <p:txBody>
          <a:bodyPr wrap="none" rtlCol="0">
            <a:spAutoFit/>
          </a:bodyPr>
          <a:lstStyle/>
          <a:p>
            <a:pPr algn="l"/>
            <a:r>
              <a:rPr lang="en-AU" sz="1800" b="1" dirty="0"/>
              <a:t>Women</a:t>
            </a:r>
          </a:p>
        </p:txBody>
      </p:sp>
      <p:sp>
        <p:nvSpPr>
          <p:cNvPr id="24" name="TextBox 23">
            <a:extLst>
              <a:ext uri="{FF2B5EF4-FFF2-40B4-BE49-F238E27FC236}">
                <a16:creationId xmlns:a16="http://schemas.microsoft.com/office/drawing/2014/main" id="{0A4E0C15-311C-9241-BB0A-FFA96B4C90C9}"/>
              </a:ext>
            </a:extLst>
          </p:cNvPr>
          <p:cNvSpPr txBox="1"/>
          <p:nvPr/>
        </p:nvSpPr>
        <p:spPr>
          <a:xfrm>
            <a:off x="4822020" y="3169997"/>
            <a:ext cx="646331" cy="369332"/>
          </a:xfrm>
          <a:prstGeom prst="rect">
            <a:avLst/>
          </a:prstGeom>
          <a:noFill/>
        </p:spPr>
        <p:txBody>
          <a:bodyPr wrap="none" rtlCol="0">
            <a:spAutoFit/>
          </a:bodyPr>
          <a:lstStyle/>
          <a:p>
            <a:pPr algn="l"/>
            <a:r>
              <a:rPr lang="en-AU" sz="1800" b="1" dirty="0"/>
              <a:t>Men</a:t>
            </a:r>
          </a:p>
        </p:txBody>
      </p:sp>
      <p:sp>
        <p:nvSpPr>
          <p:cNvPr id="35" name="Rectangle 34">
            <a:extLst>
              <a:ext uri="{FF2B5EF4-FFF2-40B4-BE49-F238E27FC236}">
                <a16:creationId xmlns:a16="http://schemas.microsoft.com/office/drawing/2014/main" id="{C3AAA681-B0E5-FE4D-8C03-26EEBA5D06AB}"/>
              </a:ext>
            </a:extLst>
          </p:cNvPr>
          <p:cNvSpPr/>
          <p:nvPr/>
        </p:nvSpPr>
        <p:spPr bwMode="auto">
          <a:xfrm>
            <a:off x="3131840" y="1530796"/>
            <a:ext cx="1080119" cy="3498403"/>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40" name="TextBox 39">
            <a:extLst>
              <a:ext uri="{FF2B5EF4-FFF2-40B4-BE49-F238E27FC236}">
                <a16:creationId xmlns:a16="http://schemas.microsoft.com/office/drawing/2014/main" id="{ECEF5F4F-D279-4D4F-845D-02FA5F85718F}"/>
              </a:ext>
            </a:extLst>
          </p:cNvPr>
          <p:cNvSpPr txBox="1"/>
          <p:nvPr/>
        </p:nvSpPr>
        <p:spPr>
          <a:xfrm>
            <a:off x="1537743" y="1478565"/>
            <a:ext cx="1505540" cy="369332"/>
          </a:xfrm>
          <a:prstGeom prst="rect">
            <a:avLst/>
          </a:prstGeom>
          <a:noFill/>
        </p:spPr>
        <p:txBody>
          <a:bodyPr wrap="none" rtlCol="0">
            <a:spAutoFit/>
          </a:bodyPr>
          <a:lstStyle/>
          <a:p>
            <a:pPr algn="l"/>
            <a:r>
              <a:rPr lang="en-AU" sz="1800" dirty="0"/>
              <a:t>Income grew</a:t>
            </a:r>
          </a:p>
        </p:txBody>
      </p:sp>
      <p:sp>
        <p:nvSpPr>
          <p:cNvPr id="41" name="TextBox 40">
            <a:extLst>
              <a:ext uri="{FF2B5EF4-FFF2-40B4-BE49-F238E27FC236}">
                <a16:creationId xmlns:a16="http://schemas.microsoft.com/office/drawing/2014/main" id="{2D85BF45-0C08-F14E-9BCC-5E6DA2504AFA}"/>
              </a:ext>
            </a:extLst>
          </p:cNvPr>
          <p:cNvSpPr txBox="1"/>
          <p:nvPr/>
        </p:nvSpPr>
        <p:spPr>
          <a:xfrm>
            <a:off x="6105790" y="1478565"/>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42" name="TextBox 41">
            <a:extLst>
              <a:ext uri="{FF2B5EF4-FFF2-40B4-BE49-F238E27FC236}">
                <a16:creationId xmlns:a16="http://schemas.microsoft.com/office/drawing/2014/main" id="{C1703A0D-9B23-F04F-B9B3-255F43C27927}"/>
              </a:ext>
            </a:extLst>
          </p:cNvPr>
          <p:cNvSpPr txBox="1"/>
          <p:nvPr/>
        </p:nvSpPr>
        <p:spPr>
          <a:xfrm>
            <a:off x="6668177" y="1478565"/>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43" name="TextBox 42">
            <a:extLst>
              <a:ext uri="{FF2B5EF4-FFF2-40B4-BE49-F238E27FC236}">
                <a16:creationId xmlns:a16="http://schemas.microsoft.com/office/drawing/2014/main" id="{9D58BFBB-549F-0F45-9700-9FD13D36FB0F}"/>
              </a:ext>
            </a:extLst>
          </p:cNvPr>
          <p:cNvSpPr txBox="1"/>
          <p:nvPr/>
        </p:nvSpPr>
        <p:spPr>
          <a:xfrm>
            <a:off x="7217804" y="1478565"/>
            <a:ext cx="697627" cy="369332"/>
          </a:xfrm>
          <a:prstGeom prst="rect">
            <a:avLst/>
          </a:prstGeom>
          <a:noFill/>
        </p:spPr>
        <p:txBody>
          <a:bodyPr wrap="none" rtlCol="0">
            <a:spAutoFit/>
          </a:bodyPr>
          <a:lstStyle/>
          <a:p>
            <a:pPr algn="l"/>
            <a:r>
              <a:rPr lang="en-AU" sz="1800" b="1" dirty="0">
                <a:solidFill>
                  <a:schemeClr val="tx2"/>
                </a:solidFill>
              </a:rPr>
              <a:t>2016</a:t>
            </a:r>
          </a:p>
        </p:txBody>
      </p:sp>
      <p:sp>
        <p:nvSpPr>
          <p:cNvPr id="6" name="TextBox 5">
            <a:extLst>
              <a:ext uri="{FF2B5EF4-FFF2-40B4-BE49-F238E27FC236}">
                <a16:creationId xmlns:a16="http://schemas.microsoft.com/office/drawing/2014/main" id="{65C28EEC-C568-3745-8638-088BDD91D190}"/>
              </a:ext>
            </a:extLst>
          </p:cNvPr>
          <p:cNvSpPr txBox="1"/>
          <p:nvPr/>
        </p:nvSpPr>
        <p:spPr>
          <a:xfrm>
            <a:off x="442910" y="36506"/>
            <a:ext cx="6942926" cy="369332"/>
          </a:xfrm>
          <a:prstGeom prst="rect">
            <a:avLst/>
          </a:prstGeom>
          <a:solidFill>
            <a:srgbClr val="FFFF00"/>
          </a:solidFill>
        </p:spPr>
        <p:txBody>
          <a:bodyPr wrap="none" rtlCol="0">
            <a:spAutoFit/>
          </a:bodyPr>
          <a:lstStyle/>
          <a:p>
            <a:pPr algn="l"/>
            <a:r>
              <a:rPr lang="en-AU" sz="1800" dirty="0"/>
              <a:t>Is the label confusing? (Sum over the 10 years or average annual)</a:t>
            </a:r>
          </a:p>
        </p:txBody>
      </p:sp>
      <p:sp>
        <p:nvSpPr>
          <p:cNvPr id="20" name="Rectangle 19">
            <a:extLst>
              <a:ext uri="{FF2B5EF4-FFF2-40B4-BE49-F238E27FC236}">
                <a16:creationId xmlns:a16="http://schemas.microsoft.com/office/drawing/2014/main" id="{087173C6-C522-7D4C-A63B-3D650192A171}"/>
              </a:ext>
            </a:extLst>
          </p:cNvPr>
          <p:cNvSpPr/>
          <p:nvPr/>
        </p:nvSpPr>
        <p:spPr bwMode="auto">
          <a:xfrm>
            <a:off x="8075741" y="1467603"/>
            <a:ext cx="547559" cy="356159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13678199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3A4B-E4C9-0848-A180-D684BE2367D3}"/>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16D05893-978D-0945-8DD8-69B057128E1C}"/>
              </a:ext>
            </a:extLst>
          </p:cNvPr>
          <p:cNvSpPr>
            <a:spLocks noGrp="1"/>
          </p:cNvSpPr>
          <p:nvPr>
            <p:ph type="body" sz="quarter" idx="10"/>
          </p:nvPr>
        </p:nvSpPr>
        <p:spPr/>
        <p:txBody>
          <a:bodyPr/>
          <a:lstStyle/>
          <a:p>
            <a:r>
              <a:rPr lang="en-AU" dirty="0"/>
              <a:t>Net lifetime income, $2016 million</a:t>
            </a:r>
          </a:p>
        </p:txBody>
      </p:sp>
      <p:sp>
        <p:nvSpPr>
          <p:cNvPr id="4" name="Text Placeholder 3">
            <a:extLst>
              <a:ext uri="{FF2B5EF4-FFF2-40B4-BE49-F238E27FC236}">
                <a16:creationId xmlns:a16="http://schemas.microsoft.com/office/drawing/2014/main" id="{2D1F0068-019B-B141-9103-1B6F7DD46583}"/>
              </a:ext>
            </a:extLst>
          </p:cNvPr>
          <p:cNvSpPr>
            <a:spLocks noGrp="1"/>
          </p:cNvSpPr>
          <p:nvPr>
            <p:ph type="body" sz="quarter" idx="11"/>
          </p:nvPr>
        </p:nvSpPr>
        <p:spPr/>
        <p:txBody>
          <a:bodyPr/>
          <a:lstStyle/>
          <a:p>
            <a:endParaRPr lang="en-AU" dirty="0"/>
          </a:p>
        </p:txBody>
      </p:sp>
      <p:graphicFrame>
        <p:nvGraphicFramePr>
          <p:cNvPr id="21" name="Chart Placeholder 20">
            <a:extLst>
              <a:ext uri="{FF2B5EF4-FFF2-40B4-BE49-F238E27FC236}">
                <a16:creationId xmlns:a16="http://schemas.microsoft.com/office/drawing/2014/main" id="{AE692FA8-207F-2A4F-9A0E-93E51A3F3994}"/>
              </a:ext>
            </a:extLst>
          </p:cNvPr>
          <p:cNvGraphicFramePr>
            <a:graphicFrameLocks noGrp="1"/>
          </p:cNvGraphicFramePr>
          <p:nvPr>
            <p:ph type="chart" sz="quarter" idx="12"/>
            <p:extLst>
              <p:ext uri="{D42A27DB-BD31-4B8C-83A1-F6EECF244321}">
                <p14:modId xmlns:p14="http://schemas.microsoft.com/office/powerpoint/2010/main" val="3340213012"/>
              </p:ext>
            </p:extLst>
          </p:nvPr>
        </p:nvGraphicFramePr>
        <p:xfrm>
          <a:off x="557213" y="3284984"/>
          <a:ext cx="8172450" cy="32491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Placeholder 20">
            <a:extLst>
              <a:ext uri="{FF2B5EF4-FFF2-40B4-BE49-F238E27FC236}">
                <a16:creationId xmlns:a16="http://schemas.microsoft.com/office/drawing/2014/main" id="{4B988016-BC5B-544C-B601-DCFBC13FC1BE}"/>
              </a:ext>
            </a:extLst>
          </p:cNvPr>
          <p:cNvGraphicFramePr>
            <a:graphicFrameLocks/>
          </p:cNvGraphicFramePr>
          <p:nvPr>
            <p:extLst>
              <p:ext uri="{D42A27DB-BD31-4B8C-83A1-F6EECF244321}">
                <p14:modId xmlns:p14="http://schemas.microsoft.com/office/powerpoint/2010/main" val="1699227683"/>
              </p:ext>
            </p:extLst>
          </p:nvPr>
        </p:nvGraphicFramePr>
        <p:xfrm>
          <a:off x="1092038" y="1275732"/>
          <a:ext cx="7660591" cy="1941073"/>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Box 22">
            <a:extLst>
              <a:ext uri="{FF2B5EF4-FFF2-40B4-BE49-F238E27FC236}">
                <a16:creationId xmlns:a16="http://schemas.microsoft.com/office/drawing/2014/main" id="{7CCA5D58-19D9-5743-99E9-7C9D3EF47484}"/>
              </a:ext>
            </a:extLst>
          </p:cNvPr>
          <p:cNvSpPr txBox="1"/>
          <p:nvPr/>
        </p:nvSpPr>
        <p:spPr>
          <a:xfrm>
            <a:off x="4638156" y="1175979"/>
            <a:ext cx="1014060" cy="369332"/>
          </a:xfrm>
          <a:prstGeom prst="rect">
            <a:avLst/>
          </a:prstGeom>
          <a:noFill/>
        </p:spPr>
        <p:txBody>
          <a:bodyPr wrap="none" rtlCol="0">
            <a:spAutoFit/>
          </a:bodyPr>
          <a:lstStyle/>
          <a:p>
            <a:pPr algn="l"/>
            <a:r>
              <a:rPr lang="en-AU" sz="1800" b="1" dirty="0"/>
              <a:t>Women</a:t>
            </a:r>
          </a:p>
        </p:txBody>
      </p:sp>
      <p:sp>
        <p:nvSpPr>
          <p:cNvPr id="24" name="TextBox 23">
            <a:extLst>
              <a:ext uri="{FF2B5EF4-FFF2-40B4-BE49-F238E27FC236}">
                <a16:creationId xmlns:a16="http://schemas.microsoft.com/office/drawing/2014/main" id="{0A4E0C15-311C-9241-BB0A-FFA96B4C90C9}"/>
              </a:ext>
            </a:extLst>
          </p:cNvPr>
          <p:cNvSpPr txBox="1"/>
          <p:nvPr/>
        </p:nvSpPr>
        <p:spPr>
          <a:xfrm>
            <a:off x="4822020" y="3169997"/>
            <a:ext cx="646331" cy="369332"/>
          </a:xfrm>
          <a:prstGeom prst="rect">
            <a:avLst/>
          </a:prstGeom>
          <a:noFill/>
        </p:spPr>
        <p:txBody>
          <a:bodyPr wrap="none" rtlCol="0">
            <a:spAutoFit/>
          </a:bodyPr>
          <a:lstStyle/>
          <a:p>
            <a:pPr algn="l"/>
            <a:r>
              <a:rPr lang="en-AU" sz="1800" b="1" dirty="0"/>
              <a:t>Men</a:t>
            </a:r>
          </a:p>
        </p:txBody>
      </p:sp>
      <p:sp>
        <p:nvSpPr>
          <p:cNvPr id="12" name="Rectangle 11">
            <a:extLst>
              <a:ext uri="{FF2B5EF4-FFF2-40B4-BE49-F238E27FC236}">
                <a16:creationId xmlns:a16="http://schemas.microsoft.com/office/drawing/2014/main" id="{62D448EC-FBBF-6340-8614-2D501A3FA919}"/>
              </a:ext>
            </a:extLst>
          </p:cNvPr>
          <p:cNvSpPr/>
          <p:nvPr/>
        </p:nvSpPr>
        <p:spPr bwMode="auto">
          <a:xfrm>
            <a:off x="3107318" y="1478565"/>
            <a:ext cx="1128383" cy="3534611"/>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3" name="TextBox 12">
            <a:extLst>
              <a:ext uri="{FF2B5EF4-FFF2-40B4-BE49-F238E27FC236}">
                <a16:creationId xmlns:a16="http://schemas.microsoft.com/office/drawing/2014/main" id="{67E46867-167C-394C-9CF3-17539FFAFE96}"/>
              </a:ext>
            </a:extLst>
          </p:cNvPr>
          <p:cNvSpPr txBox="1"/>
          <p:nvPr/>
        </p:nvSpPr>
        <p:spPr>
          <a:xfrm>
            <a:off x="1537743" y="1478565"/>
            <a:ext cx="1505540" cy="369332"/>
          </a:xfrm>
          <a:prstGeom prst="rect">
            <a:avLst/>
          </a:prstGeom>
          <a:noFill/>
        </p:spPr>
        <p:txBody>
          <a:bodyPr wrap="none" rtlCol="0">
            <a:spAutoFit/>
          </a:bodyPr>
          <a:lstStyle/>
          <a:p>
            <a:pPr algn="l"/>
            <a:r>
              <a:rPr lang="en-AU" sz="1800" dirty="0"/>
              <a:t>Income grew</a:t>
            </a:r>
          </a:p>
        </p:txBody>
      </p:sp>
      <p:sp>
        <p:nvSpPr>
          <p:cNvPr id="17" name="TextBox 16">
            <a:extLst>
              <a:ext uri="{FF2B5EF4-FFF2-40B4-BE49-F238E27FC236}">
                <a16:creationId xmlns:a16="http://schemas.microsoft.com/office/drawing/2014/main" id="{C1B9DCB1-A58E-904C-BD37-73E85B8D6478}"/>
              </a:ext>
            </a:extLst>
          </p:cNvPr>
          <p:cNvSpPr txBox="1"/>
          <p:nvPr/>
        </p:nvSpPr>
        <p:spPr>
          <a:xfrm>
            <a:off x="6516216" y="3155483"/>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18" name="TextBox 17">
            <a:extLst>
              <a:ext uri="{FF2B5EF4-FFF2-40B4-BE49-F238E27FC236}">
                <a16:creationId xmlns:a16="http://schemas.microsoft.com/office/drawing/2014/main" id="{EBA3FB1D-CBAC-2A49-8538-FB9808AC7227}"/>
              </a:ext>
            </a:extLst>
          </p:cNvPr>
          <p:cNvSpPr txBox="1"/>
          <p:nvPr/>
        </p:nvSpPr>
        <p:spPr>
          <a:xfrm>
            <a:off x="7078603" y="3155483"/>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19" name="TextBox 18">
            <a:extLst>
              <a:ext uri="{FF2B5EF4-FFF2-40B4-BE49-F238E27FC236}">
                <a16:creationId xmlns:a16="http://schemas.microsoft.com/office/drawing/2014/main" id="{540E88A7-5DB7-584D-B755-05BC32A2B27A}"/>
              </a:ext>
            </a:extLst>
          </p:cNvPr>
          <p:cNvSpPr txBox="1"/>
          <p:nvPr/>
        </p:nvSpPr>
        <p:spPr>
          <a:xfrm>
            <a:off x="7628230" y="3155483"/>
            <a:ext cx="697627" cy="369332"/>
          </a:xfrm>
          <a:prstGeom prst="rect">
            <a:avLst/>
          </a:prstGeom>
          <a:noFill/>
        </p:spPr>
        <p:txBody>
          <a:bodyPr wrap="none" rtlCol="0">
            <a:spAutoFit/>
          </a:bodyPr>
          <a:lstStyle/>
          <a:p>
            <a:pPr algn="l"/>
            <a:r>
              <a:rPr lang="en-AU" sz="1800" b="1" dirty="0">
                <a:solidFill>
                  <a:schemeClr val="tx2"/>
                </a:solidFill>
              </a:rPr>
              <a:t>2016</a:t>
            </a:r>
          </a:p>
        </p:txBody>
      </p:sp>
    </p:spTree>
    <p:extLst>
      <p:ext uri="{BB962C8B-B14F-4D97-AF65-F5344CB8AC3E}">
        <p14:creationId xmlns:p14="http://schemas.microsoft.com/office/powerpoint/2010/main" val="36813604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3A4B-E4C9-0848-A180-D684BE2367D3}"/>
              </a:ext>
            </a:extLst>
          </p:cNvPr>
          <p:cNvSpPr>
            <a:spLocks noGrp="1"/>
          </p:cNvSpPr>
          <p:nvPr>
            <p:ph type="title"/>
          </p:nvPr>
        </p:nvSpPr>
        <p:spPr/>
        <p:txBody>
          <a:bodyPr/>
          <a:lstStyle/>
          <a:p>
            <a:r>
              <a:rPr lang="en-AU" dirty="0"/>
              <a:t>Women</a:t>
            </a:r>
          </a:p>
        </p:txBody>
      </p:sp>
      <p:sp>
        <p:nvSpPr>
          <p:cNvPr id="3" name="Text Placeholder 2">
            <a:extLst>
              <a:ext uri="{FF2B5EF4-FFF2-40B4-BE49-F238E27FC236}">
                <a16:creationId xmlns:a16="http://schemas.microsoft.com/office/drawing/2014/main" id="{16D05893-978D-0945-8DD8-69B057128E1C}"/>
              </a:ext>
            </a:extLst>
          </p:cNvPr>
          <p:cNvSpPr>
            <a:spLocks noGrp="1"/>
          </p:cNvSpPr>
          <p:nvPr>
            <p:ph type="body" sz="quarter" idx="10"/>
          </p:nvPr>
        </p:nvSpPr>
        <p:spPr>
          <a:xfrm>
            <a:off x="931877" y="-517977"/>
            <a:ext cx="7980911" cy="288000"/>
          </a:xfrm>
        </p:spPr>
        <p:txBody>
          <a:bodyPr/>
          <a:lstStyle/>
          <a:p>
            <a:r>
              <a:rPr lang="en-AU" dirty="0"/>
              <a:t>Net income of a median person aged between 25-34, $2016 ‘100k</a:t>
            </a:r>
          </a:p>
        </p:txBody>
      </p:sp>
      <p:sp>
        <p:nvSpPr>
          <p:cNvPr id="4" name="Text Placeholder 3">
            <a:extLst>
              <a:ext uri="{FF2B5EF4-FFF2-40B4-BE49-F238E27FC236}">
                <a16:creationId xmlns:a16="http://schemas.microsoft.com/office/drawing/2014/main" id="{2D1F0068-019B-B141-9103-1B6F7DD46583}"/>
              </a:ext>
            </a:extLst>
          </p:cNvPr>
          <p:cNvSpPr>
            <a:spLocks noGrp="1"/>
          </p:cNvSpPr>
          <p:nvPr>
            <p:ph type="body" sz="quarter" idx="11"/>
          </p:nvPr>
        </p:nvSpPr>
        <p:spPr/>
        <p:txBody>
          <a:bodyPr/>
          <a:lstStyle/>
          <a:p>
            <a:endParaRPr lang="en-AU"/>
          </a:p>
        </p:txBody>
      </p:sp>
      <p:graphicFrame>
        <p:nvGraphicFramePr>
          <p:cNvPr id="22" name="Chart Placeholder 20">
            <a:extLst>
              <a:ext uri="{FF2B5EF4-FFF2-40B4-BE49-F238E27FC236}">
                <a16:creationId xmlns:a16="http://schemas.microsoft.com/office/drawing/2014/main" id="{4B988016-BC5B-544C-B601-DCFBC13FC1BE}"/>
              </a:ext>
            </a:extLst>
          </p:cNvPr>
          <p:cNvGraphicFramePr>
            <a:graphicFrameLocks/>
          </p:cNvGraphicFramePr>
          <p:nvPr>
            <p:extLst>
              <p:ext uri="{D42A27DB-BD31-4B8C-83A1-F6EECF244321}">
                <p14:modId xmlns:p14="http://schemas.microsoft.com/office/powerpoint/2010/main" val="4217789903"/>
              </p:ext>
            </p:extLst>
          </p:nvPr>
        </p:nvGraphicFramePr>
        <p:xfrm>
          <a:off x="611188" y="1275732"/>
          <a:ext cx="8017425" cy="1941073"/>
        </p:xfrm>
        <a:graphic>
          <a:graphicData uri="http://schemas.openxmlformats.org/drawingml/2006/chart">
            <c:chart xmlns:c="http://schemas.openxmlformats.org/drawingml/2006/chart" xmlns:r="http://schemas.openxmlformats.org/officeDocument/2006/relationships" r:id="rId3"/>
          </a:graphicData>
        </a:graphic>
      </p:graphicFrame>
      <p:sp>
        <p:nvSpPr>
          <p:cNvPr id="23" name="TextBox 22">
            <a:extLst>
              <a:ext uri="{FF2B5EF4-FFF2-40B4-BE49-F238E27FC236}">
                <a16:creationId xmlns:a16="http://schemas.microsoft.com/office/drawing/2014/main" id="{7CCA5D58-19D9-5743-99E9-7C9D3EF47484}"/>
              </a:ext>
            </a:extLst>
          </p:cNvPr>
          <p:cNvSpPr txBox="1"/>
          <p:nvPr/>
        </p:nvSpPr>
        <p:spPr>
          <a:xfrm>
            <a:off x="2961519" y="839345"/>
            <a:ext cx="4134465" cy="369332"/>
          </a:xfrm>
          <a:prstGeom prst="rect">
            <a:avLst/>
          </a:prstGeom>
          <a:noFill/>
        </p:spPr>
        <p:txBody>
          <a:bodyPr wrap="none" rtlCol="0">
            <a:spAutoFit/>
          </a:bodyPr>
          <a:lstStyle/>
          <a:p>
            <a:pPr algn="l"/>
            <a:r>
              <a:rPr lang="en-AU" sz="1800" b="1" dirty="0"/>
              <a:t>Early career median earnings (100k)</a:t>
            </a:r>
          </a:p>
        </p:txBody>
      </p:sp>
      <p:sp>
        <p:nvSpPr>
          <p:cNvPr id="24" name="TextBox 23">
            <a:extLst>
              <a:ext uri="{FF2B5EF4-FFF2-40B4-BE49-F238E27FC236}">
                <a16:creationId xmlns:a16="http://schemas.microsoft.com/office/drawing/2014/main" id="{0A4E0C15-311C-9241-BB0A-FFA96B4C90C9}"/>
              </a:ext>
            </a:extLst>
          </p:cNvPr>
          <p:cNvSpPr txBox="1"/>
          <p:nvPr/>
        </p:nvSpPr>
        <p:spPr>
          <a:xfrm>
            <a:off x="3458912" y="3249675"/>
            <a:ext cx="2646878" cy="369332"/>
          </a:xfrm>
          <a:prstGeom prst="rect">
            <a:avLst/>
          </a:prstGeom>
          <a:noFill/>
        </p:spPr>
        <p:txBody>
          <a:bodyPr wrap="none" rtlCol="0">
            <a:spAutoFit/>
          </a:bodyPr>
          <a:lstStyle/>
          <a:p>
            <a:pPr algn="l"/>
            <a:r>
              <a:rPr lang="en-AU" sz="1800" b="1" dirty="0"/>
              <a:t>Lifetime earnings ($m)</a:t>
            </a:r>
          </a:p>
        </p:txBody>
      </p:sp>
      <p:sp>
        <p:nvSpPr>
          <p:cNvPr id="35" name="Rectangle 34">
            <a:extLst>
              <a:ext uri="{FF2B5EF4-FFF2-40B4-BE49-F238E27FC236}">
                <a16:creationId xmlns:a16="http://schemas.microsoft.com/office/drawing/2014/main" id="{C3AAA681-B0E5-FE4D-8C03-26EEBA5D06AB}"/>
              </a:ext>
            </a:extLst>
          </p:cNvPr>
          <p:cNvSpPr/>
          <p:nvPr/>
        </p:nvSpPr>
        <p:spPr bwMode="auto">
          <a:xfrm>
            <a:off x="2733934" y="1510956"/>
            <a:ext cx="1117987" cy="1518810"/>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37" name="Rectangle 36">
            <a:extLst>
              <a:ext uri="{FF2B5EF4-FFF2-40B4-BE49-F238E27FC236}">
                <a16:creationId xmlns:a16="http://schemas.microsoft.com/office/drawing/2014/main" id="{B47BA7EB-81C1-9E49-98AF-61C440868FE4}"/>
              </a:ext>
            </a:extLst>
          </p:cNvPr>
          <p:cNvSpPr/>
          <p:nvPr/>
        </p:nvSpPr>
        <p:spPr bwMode="auto">
          <a:xfrm>
            <a:off x="7915431" y="1510954"/>
            <a:ext cx="576064" cy="1497271"/>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40" name="TextBox 39">
            <a:extLst>
              <a:ext uri="{FF2B5EF4-FFF2-40B4-BE49-F238E27FC236}">
                <a16:creationId xmlns:a16="http://schemas.microsoft.com/office/drawing/2014/main" id="{ECEF5F4F-D279-4D4F-845D-02FA5F85718F}"/>
              </a:ext>
            </a:extLst>
          </p:cNvPr>
          <p:cNvSpPr txBox="1"/>
          <p:nvPr/>
        </p:nvSpPr>
        <p:spPr>
          <a:xfrm>
            <a:off x="1061718" y="1478565"/>
            <a:ext cx="1505540" cy="369332"/>
          </a:xfrm>
          <a:prstGeom prst="rect">
            <a:avLst/>
          </a:prstGeom>
          <a:noFill/>
        </p:spPr>
        <p:txBody>
          <a:bodyPr wrap="none" rtlCol="0">
            <a:spAutoFit/>
          </a:bodyPr>
          <a:lstStyle/>
          <a:p>
            <a:pPr algn="l"/>
            <a:r>
              <a:rPr lang="en-AU" sz="1800" dirty="0"/>
              <a:t>Income grew</a:t>
            </a:r>
          </a:p>
        </p:txBody>
      </p:sp>
      <p:sp>
        <p:nvSpPr>
          <p:cNvPr id="41" name="TextBox 40">
            <a:extLst>
              <a:ext uri="{FF2B5EF4-FFF2-40B4-BE49-F238E27FC236}">
                <a16:creationId xmlns:a16="http://schemas.microsoft.com/office/drawing/2014/main" id="{2D85BF45-0C08-F14E-9BCC-5E6DA2504AFA}"/>
              </a:ext>
            </a:extLst>
          </p:cNvPr>
          <p:cNvSpPr txBox="1"/>
          <p:nvPr/>
        </p:nvSpPr>
        <p:spPr>
          <a:xfrm>
            <a:off x="6105790" y="1478565"/>
            <a:ext cx="697627" cy="369332"/>
          </a:xfrm>
          <a:prstGeom prst="rect">
            <a:avLst/>
          </a:prstGeom>
          <a:noFill/>
        </p:spPr>
        <p:txBody>
          <a:bodyPr wrap="none" rtlCol="0">
            <a:spAutoFit/>
          </a:bodyPr>
          <a:lstStyle/>
          <a:p>
            <a:pPr algn="l"/>
            <a:r>
              <a:rPr lang="en-AU" sz="1800" dirty="0">
                <a:solidFill>
                  <a:schemeClr val="accent3"/>
                </a:solidFill>
              </a:rPr>
              <a:t>2006</a:t>
            </a:r>
          </a:p>
        </p:txBody>
      </p:sp>
      <p:sp>
        <p:nvSpPr>
          <p:cNvPr id="42" name="TextBox 41">
            <a:extLst>
              <a:ext uri="{FF2B5EF4-FFF2-40B4-BE49-F238E27FC236}">
                <a16:creationId xmlns:a16="http://schemas.microsoft.com/office/drawing/2014/main" id="{C1703A0D-9B23-F04F-B9B3-255F43C27927}"/>
              </a:ext>
            </a:extLst>
          </p:cNvPr>
          <p:cNvSpPr txBox="1"/>
          <p:nvPr/>
        </p:nvSpPr>
        <p:spPr>
          <a:xfrm>
            <a:off x="6668177" y="1478565"/>
            <a:ext cx="684867" cy="369332"/>
          </a:xfrm>
          <a:prstGeom prst="rect">
            <a:avLst/>
          </a:prstGeom>
          <a:noFill/>
        </p:spPr>
        <p:txBody>
          <a:bodyPr wrap="none" rtlCol="0">
            <a:spAutoFit/>
          </a:bodyPr>
          <a:lstStyle/>
          <a:p>
            <a:pPr algn="l"/>
            <a:r>
              <a:rPr lang="en-AU" sz="1800" dirty="0">
                <a:solidFill>
                  <a:schemeClr val="accent2"/>
                </a:solidFill>
              </a:rPr>
              <a:t>2011</a:t>
            </a:r>
          </a:p>
        </p:txBody>
      </p:sp>
      <p:sp>
        <p:nvSpPr>
          <p:cNvPr id="43" name="TextBox 42">
            <a:extLst>
              <a:ext uri="{FF2B5EF4-FFF2-40B4-BE49-F238E27FC236}">
                <a16:creationId xmlns:a16="http://schemas.microsoft.com/office/drawing/2014/main" id="{9D58BFBB-549F-0F45-9700-9FD13D36FB0F}"/>
              </a:ext>
            </a:extLst>
          </p:cNvPr>
          <p:cNvSpPr txBox="1"/>
          <p:nvPr/>
        </p:nvSpPr>
        <p:spPr>
          <a:xfrm>
            <a:off x="7217804" y="1478565"/>
            <a:ext cx="697627" cy="369332"/>
          </a:xfrm>
          <a:prstGeom prst="rect">
            <a:avLst/>
          </a:prstGeom>
          <a:noFill/>
        </p:spPr>
        <p:txBody>
          <a:bodyPr wrap="none" rtlCol="0">
            <a:spAutoFit/>
          </a:bodyPr>
          <a:lstStyle/>
          <a:p>
            <a:pPr algn="l"/>
            <a:r>
              <a:rPr lang="en-AU" sz="1800" dirty="0">
                <a:solidFill>
                  <a:schemeClr val="tx2"/>
                </a:solidFill>
              </a:rPr>
              <a:t>2016</a:t>
            </a:r>
          </a:p>
        </p:txBody>
      </p:sp>
      <p:graphicFrame>
        <p:nvGraphicFramePr>
          <p:cNvPr id="18" name="Chart Placeholder 20">
            <a:extLst>
              <a:ext uri="{FF2B5EF4-FFF2-40B4-BE49-F238E27FC236}">
                <a16:creationId xmlns:a16="http://schemas.microsoft.com/office/drawing/2014/main" id="{5FA46CD3-090A-F742-92A3-A82EA0324B86}"/>
              </a:ext>
            </a:extLst>
          </p:cNvPr>
          <p:cNvGraphicFramePr>
            <a:graphicFrameLocks/>
          </p:cNvGraphicFramePr>
          <p:nvPr>
            <p:extLst>
              <p:ext uri="{D42A27DB-BD31-4B8C-83A1-F6EECF244321}">
                <p14:modId xmlns:p14="http://schemas.microsoft.com/office/powerpoint/2010/main" val="3454536382"/>
              </p:ext>
            </p:extLst>
          </p:nvPr>
        </p:nvGraphicFramePr>
        <p:xfrm>
          <a:off x="611188" y="3452029"/>
          <a:ext cx="8017425" cy="3011588"/>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B6BB3D96-8021-E047-8606-23016E8EA3AA}"/>
              </a:ext>
            </a:extLst>
          </p:cNvPr>
          <p:cNvSpPr txBox="1"/>
          <p:nvPr/>
        </p:nvSpPr>
        <p:spPr>
          <a:xfrm>
            <a:off x="1615462" y="133571"/>
            <a:ext cx="5746125" cy="369332"/>
          </a:xfrm>
          <a:prstGeom prst="rect">
            <a:avLst/>
          </a:prstGeom>
          <a:solidFill>
            <a:srgbClr val="FFFF00"/>
          </a:solidFill>
        </p:spPr>
        <p:txBody>
          <a:bodyPr wrap="none" rtlCol="0">
            <a:spAutoFit/>
          </a:bodyPr>
          <a:lstStyle/>
          <a:p>
            <a:pPr algn="l"/>
            <a:r>
              <a:rPr lang="en-AU" sz="1800" dirty="0"/>
              <a:t>Fix the colour for Y12 and bachelor in the bottom panel</a:t>
            </a:r>
          </a:p>
        </p:txBody>
      </p:sp>
    </p:spTree>
    <p:extLst>
      <p:ext uri="{BB962C8B-B14F-4D97-AF65-F5344CB8AC3E}">
        <p14:creationId xmlns:p14="http://schemas.microsoft.com/office/powerpoint/2010/main" val="42898818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73A4B-E4C9-0848-A180-D684BE2367D3}"/>
              </a:ext>
            </a:extLst>
          </p:cNvPr>
          <p:cNvSpPr>
            <a:spLocks noGrp="1"/>
          </p:cNvSpPr>
          <p:nvPr>
            <p:ph type="title"/>
          </p:nvPr>
        </p:nvSpPr>
        <p:spPr/>
        <p:txBody>
          <a:bodyPr/>
          <a:lstStyle/>
          <a:p>
            <a:r>
              <a:rPr lang="en-AU" dirty="0"/>
              <a:t>Men</a:t>
            </a:r>
          </a:p>
        </p:txBody>
      </p:sp>
      <p:sp>
        <p:nvSpPr>
          <p:cNvPr id="4" name="Text Placeholder 3">
            <a:extLst>
              <a:ext uri="{FF2B5EF4-FFF2-40B4-BE49-F238E27FC236}">
                <a16:creationId xmlns:a16="http://schemas.microsoft.com/office/drawing/2014/main" id="{2D1F0068-019B-B141-9103-1B6F7DD46583}"/>
              </a:ext>
            </a:extLst>
          </p:cNvPr>
          <p:cNvSpPr>
            <a:spLocks noGrp="1"/>
          </p:cNvSpPr>
          <p:nvPr>
            <p:ph type="body" sz="quarter" idx="11"/>
          </p:nvPr>
        </p:nvSpPr>
        <p:spPr/>
        <p:txBody>
          <a:bodyPr/>
          <a:lstStyle/>
          <a:p>
            <a:endParaRPr lang="en-AU" dirty="0"/>
          </a:p>
        </p:txBody>
      </p:sp>
      <p:graphicFrame>
        <p:nvGraphicFramePr>
          <p:cNvPr id="21" name="Chart Placeholder 20">
            <a:extLst>
              <a:ext uri="{FF2B5EF4-FFF2-40B4-BE49-F238E27FC236}">
                <a16:creationId xmlns:a16="http://schemas.microsoft.com/office/drawing/2014/main" id="{AE692FA8-207F-2A4F-9A0E-93E51A3F3994}"/>
              </a:ext>
            </a:extLst>
          </p:cNvPr>
          <p:cNvGraphicFramePr>
            <a:graphicFrameLocks noGrp="1"/>
          </p:cNvGraphicFramePr>
          <p:nvPr>
            <p:ph type="chart" sz="quarter" idx="12"/>
            <p:extLst>
              <p:ext uri="{D42A27DB-BD31-4B8C-83A1-F6EECF244321}">
                <p14:modId xmlns:p14="http://schemas.microsoft.com/office/powerpoint/2010/main" val="2272969986"/>
              </p:ext>
            </p:extLst>
          </p:nvPr>
        </p:nvGraphicFramePr>
        <p:xfrm>
          <a:off x="557213" y="3284984"/>
          <a:ext cx="8172450" cy="3249166"/>
        </p:xfrm>
        <a:graphic>
          <a:graphicData uri="http://schemas.openxmlformats.org/drawingml/2006/chart">
            <c:chart xmlns:c="http://schemas.openxmlformats.org/drawingml/2006/chart" xmlns:r="http://schemas.openxmlformats.org/officeDocument/2006/relationships" r:id="rId3"/>
          </a:graphicData>
        </a:graphic>
      </p:graphicFrame>
      <p:sp>
        <p:nvSpPr>
          <p:cNvPr id="12" name="Rectangle 11">
            <a:extLst>
              <a:ext uri="{FF2B5EF4-FFF2-40B4-BE49-F238E27FC236}">
                <a16:creationId xmlns:a16="http://schemas.microsoft.com/office/drawing/2014/main" id="{62D448EC-FBBF-6340-8614-2D501A3FA919}"/>
              </a:ext>
            </a:extLst>
          </p:cNvPr>
          <p:cNvSpPr/>
          <p:nvPr/>
        </p:nvSpPr>
        <p:spPr bwMode="auto">
          <a:xfrm>
            <a:off x="2730931" y="3462229"/>
            <a:ext cx="1120990" cy="150260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6" name="Rectangle 15">
            <a:extLst>
              <a:ext uri="{FF2B5EF4-FFF2-40B4-BE49-F238E27FC236}">
                <a16:creationId xmlns:a16="http://schemas.microsoft.com/office/drawing/2014/main" id="{09E99564-4463-FD49-A77D-BA64DBB90878}"/>
              </a:ext>
            </a:extLst>
          </p:cNvPr>
          <p:cNvSpPr/>
          <p:nvPr/>
        </p:nvSpPr>
        <p:spPr bwMode="auto">
          <a:xfrm>
            <a:off x="7413866" y="3462229"/>
            <a:ext cx="576063" cy="150260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7" name="TextBox 16">
            <a:extLst>
              <a:ext uri="{FF2B5EF4-FFF2-40B4-BE49-F238E27FC236}">
                <a16:creationId xmlns:a16="http://schemas.microsoft.com/office/drawing/2014/main" id="{C1B9DCB1-A58E-904C-BD37-73E85B8D6478}"/>
              </a:ext>
            </a:extLst>
          </p:cNvPr>
          <p:cNvSpPr txBox="1"/>
          <p:nvPr/>
        </p:nvSpPr>
        <p:spPr>
          <a:xfrm>
            <a:off x="6742675" y="3155483"/>
            <a:ext cx="697627" cy="369332"/>
          </a:xfrm>
          <a:prstGeom prst="rect">
            <a:avLst/>
          </a:prstGeom>
          <a:noFill/>
        </p:spPr>
        <p:txBody>
          <a:bodyPr wrap="none" rtlCol="0">
            <a:spAutoFit/>
          </a:bodyPr>
          <a:lstStyle/>
          <a:p>
            <a:pPr algn="l"/>
            <a:r>
              <a:rPr lang="en-AU" sz="1800" dirty="0">
                <a:solidFill>
                  <a:schemeClr val="accent3"/>
                </a:solidFill>
              </a:rPr>
              <a:t>2006</a:t>
            </a:r>
          </a:p>
        </p:txBody>
      </p:sp>
      <p:sp>
        <p:nvSpPr>
          <p:cNvPr id="18" name="TextBox 17">
            <a:extLst>
              <a:ext uri="{FF2B5EF4-FFF2-40B4-BE49-F238E27FC236}">
                <a16:creationId xmlns:a16="http://schemas.microsoft.com/office/drawing/2014/main" id="{EBA3FB1D-CBAC-2A49-8538-FB9808AC7227}"/>
              </a:ext>
            </a:extLst>
          </p:cNvPr>
          <p:cNvSpPr txBox="1"/>
          <p:nvPr/>
        </p:nvSpPr>
        <p:spPr>
          <a:xfrm>
            <a:off x="7305062" y="3155483"/>
            <a:ext cx="684867" cy="369332"/>
          </a:xfrm>
          <a:prstGeom prst="rect">
            <a:avLst/>
          </a:prstGeom>
          <a:noFill/>
        </p:spPr>
        <p:txBody>
          <a:bodyPr wrap="none" rtlCol="0">
            <a:spAutoFit/>
          </a:bodyPr>
          <a:lstStyle/>
          <a:p>
            <a:pPr algn="l"/>
            <a:r>
              <a:rPr lang="en-AU" sz="1800" dirty="0">
                <a:solidFill>
                  <a:schemeClr val="accent2"/>
                </a:solidFill>
              </a:rPr>
              <a:t>2011</a:t>
            </a:r>
          </a:p>
        </p:txBody>
      </p:sp>
      <p:sp>
        <p:nvSpPr>
          <p:cNvPr id="19" name="TextBox 18">
            <a:extLst>
              <a:ext uri="{FF2B5EF4-FFF2-40B4-BE49-F238E27FC236}">
                <a16:creationId xmlns:a16="http://schemas.microsoft.com/office/drawing/2014/main" id="{540E88A7-5DB7-584D-B755-05BC32A2B27A}"/>
              </a:ext>
            </a:extLst>
          </p:cNvPr>
          <p:cNvSpPr txBox="1"/>
          <p:nvPr/>
        </p:nvSpPr>
        <p:spPr>
          <a:xfrm>
            <a:off x="7854689" y="3155483"/>
            <a:ext cx="697627" cy="369332"/>
          </a:xfrm>
          <a:prstGeom prst="rect">
            <a:avLst/>
          </a:prstGeom>
          <a:noFill/>
        </p:spPr>
        <p:txBody>
          <a:bodyPr wrap="none" rtlCol="0">
            <a:spAutoFit/>
          </a:bodyPr>
          <a:lstStyle/>
          <a:p>
            <a:pPr algn="l"/>
            <a:r>
              <a:rPr lang="en-AU" sz="1800" dirty="0">
                <a:solidFill>
                  <a:schemeClr val="tx2"/>
                </a:solidFill>
              </a:rPr>
              <a:t>2016</a:t>
            </a:r>
          </a:p>
        </p:txBody>
      </p:sp>
      <p:graphicFrame>
        <p:nvGraphicFramePr>
          <p:cNvPr id="25" name="Chart Placeholder 20">
            <a:extLst>
              <a:ext uri="{FF2B5EF4-FFF2-40B4-BE49-F238E27FC236}">
                <a16:creationId xmlns:a16="http://schemas.microsoft.com/office/drawing/2014/main" id="{A03B81AD-1AB0-9343-8BCB-1B4F7A3B774B}"/>
              </a:ext>
            </a:extLst>
          </p:cNvPr>
          <p:cNvGraphicFramePr>
            <a:graphicFrameLocks/>
          </p:cNvGraphicFramePr>
          <p:nvPr>
            <p:extLst>
              <p:ext uri="{D42A27DB-BD31-4B8C-83A1-F6EECF244321}">
                <p14:modId xmlns:p14="http://schemas.microsoft.com/office/powerpoint/2010/main" val="2647726565"/>
              </p:ext>
            </p:extLst>
          </p:nvPr>
        </p:nvGraphicFramePr>
        <p:xfrm>
          <a:off x="557213" y="1103979"/>
          <a:ext cx="8172450" cy="2145696"/>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 Placeholder 5">
            <a:extLst>
              <a:ext uri="{FF2B5EF4-FFF2-40B4-BE49-F238E27FC236}">
                <a16:creationId xmlns:a16="http://schemas.microsoft.com/office/drawing/2014/main" id="{FD3CC150-08A8-E849-827D-4CBB72AF08B1}"/>
              </a:ext>
            </a:extLst>
          </p:cNvPr>
          <p:cNvSpPr>
            <a:spLocks noGrp="1"/>
          </p:cNvSpPr>
          <p:nvPr>
            <p:ph type="body" sz="quarter" idx="10"/>
          </p:nvPr>
        </p:nvSpPr>
        <p:spPr/>
        <p:txBody>
          <a:bodyPr/>
          <a:lstStyle/>
          <a:p>
            <a:endParaRPr lang="en-AU"/>
          </a:p>
        </p:txBody>
      </p:sp>
      <p:sp>
        <p:nvSpPr>
          <p:cNvPr id="28" name="TextBox 27">
            <a:extLst>
              <a:ext uri="{FF2B5EF4-FFF2-40B4-BE49-F238E27FC236}">
                <a16:creationId xmlns:a16="http://schemas.microsoft.com/office/drawing/2014/main" id="{42695EEB-D92B-3A47-96ED-4224CBD561DA}"/>
              </a:ext>
            </a:extLst>
          </p:cNvPr>
          <p:cNvSpPr txBox="1"/>
          <p:nvPr/>
        </p:nvSpPr>
        <p:spPr>
          <a:xfrm>
            <a:off x="2961519" y="839345"/>
            <a:ext cx="4134465" cy="369332"/>
          </a:xfrm>
          <a:prstGeom prst="rect">
            <a:avLst/>
          </a:prstGeom>
          <a:noFill/>
        </p:spPr>
        <p:txBody>
          <a:bodyPr wrap="none" rtlCol="0">
            <a:spAutoFit/>
          </a:bodyPr>
          <a:lstStyle/>
          <a:p>
            <a:pPr algn="l"/>
            <a:r>
              <a:rPr lang="en-AU" sz="1800" b="1" dirty="0"/>
              <a:t>Early career median earnings (100k)</a:t>
            </a:r>
          </a:p>
        </p:txBody>
      </p:sp>
      <p:sp>
        <p:nvSpPr>
          <p:cNvPr id="29" name="TextBox 28">
            <a:extLst>
              <a:ext uri="{FF2B5EF4-FFF2-40B4-BE49-F238E27FC236}">
                <a16:creationId xmlns:a16="http://schemas.microsoft.com/office/drawing/2014/main" id="{AF5C96CD-33FA-B847-9D32-3E8E2556E85D}"/>
              </a:ext>
            </a:extLst>
          </p:cNvPr>
          <p:cNvSpPr txBox="1"/>
          <p:nvPr/>
        </p:nvSpPr>
        <p:spPr>
          <a:xfrm>
            <a:off x="3458912" y="3249675"/>
            <a:ext cx="2646878" cy="369332"/>
          </a:xfrm>
          <a:prstGeom prst="rect">
            <a:avLst/>
          </a:prstGeom>
          <a:noFill/>
        </p:spPr>
        <p:txBody>
          <a:bodyPr wrap="none" rtlCol="0">
            <a:spAutoFit/>
          </a:bodyPr>
          <a:lstStyle/>
          <a:p>
            <a:pPr algn="l"/>
            <a:r>
              <a:rPr lang="en-AU" sz="1800" b="1" dirty="0"/>
              <a:t>Lifetime earnings ($m)</a:t>
            </a:r>
          </a:p>
        </p:txBody>
      </p:sp>
    </p:spTree>
    <p:extLst>
      <p:ext uri="{BB962C8B-B14F-4D97-AF65-F5344CB8AC3E}">
        <p14:creationId xmlns:p14="http://schemas.microsoft.com/office/powerpoint/2010/main" val="1894808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272EC-FDED-C743-8354-D734F7E947E8}"/>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A092BA93-2D7E-244F-9D3E-DB34A39F7D86}"/>
              </a:ext>
            </a:extLst>
          </p:cNvPr>
          <p:cNvSpPr>
            <a:spLocks noGrp="1"/>
          </p:cNvSpPr>
          <p:nvPr>
            <p:ph type="body" sz="quarter" idx="10"/>
          </p:nvPr>
        </p:nvSpPr>
        <p:spPr/>
        <p:txBody>
          <a:bodyPr/>
          <a:lstStyle/>
          <a:p>
            <a:r>
              <a:rPr lang="en-AU" dirty="0"/>
              <a:t>Commencing university enrolments (bachelor)</a:t>
            </a:r>
          </a:p>
        </p:txBody>
      </p:sp>
      <p:sp>
        <p:nvSpPr>
          <p:cNvPr id="4" name="Text Placeholder 3">
            <a:extLst>
              <a:ext uri="{FF2B5EF4-FFF2-40B4-BE49-F238E27FC236}">
                <a16:creationId xmlns:a16="http://schemas.microsoft.com/office/drawing/2014/main" id="{03BD5C6A-8F2F-274B-81D7-BC72B3EB0EC6}"/>
              </a:ext>
            </a:extLst>
          </p:cNvPr>
          <p:cNvSpPr>
            <a:spLocks noGrp="1"/>
          </p:cNvSpPr>
          <p:nvPr>
            <p:ph type="body" sz="quarter" idx="11"/>
          </p:nvPr>
        </p:nvSpPr>
        <p:spPr/>
        <p:txBody>
          <a:bodyPr/>
          <a:lstStyle/>
          <a:p>
            <a:endParaRPr lang="en-AU" dirty="0"/>
          </a:p>
        </p:txBody>
      </p:sp>
      <p:graphicFrame>
        <p:nvGraphicFramePr>
          <p:cNvPr id="10" name="Chart Placeholder 9">
            <a:extLst>
              <a:ext uri="{FF2B5EF4-FFF2-40B4-BE49-F238E27FC236}">
                <a16:creationId xmlns:a16="http://schemas.microsoft.com/office/drawing/2014/main" id="{F19DABED-6222-BE44-B94C-2F73E7EBA0A1}"/>
              </a:ext>
            </a:extLst>
          </p:cNvPr>
          <p:cNvGraphicFramePr>
            <a:graphicFrameLocks noGrp="1"/>
          </p:cNvGraphicFramePr>
          <p:nvPr>
            <p:ph type="chart" sz="quarter" idx="12"/>
            <p:extLst>
              <p:ext uri="{D42A27DB-BD31-4B8C-83A1-F6EECF244321}">
                <p14:modId xmlns:p14="http://schemas.microsoft.com/office/powerpoint/2010/main" val="172296732"/>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090BF715-AA70-7A4B-8351-F5CCA079D766}"/>
              </a:ext>
            </a:extLst>
          </p:cNvPr>
          <p:cNvSpPr txBox="1"/>
          <p:nvPr/>
        </p:nvSpPr>
        <p:spPr>
          <a:xfrm>
            <a:off x="7956376" y="1190055"/>
            <a:ext cx="979755" cy="369332"/>
          </a:xfrm>
          <a:prstGeom prst="rect">
            <a:avLst/>
          </a:prstGeom>
          <a:noFill/>
        </p:spPr>
        <p:txBody>
          <a:bodyPr wrap="none" rtlCol="0">
            <a:spAutoFit/>
          </a:bodyPr>
          <a:lstStyle/>
          <a:p>
            <a:pPr algn="l"/>
            <a:r>
              <a:rPr lang="en-AU" sz="1800" b="1" dirty="0">
                <a:solidFill>
                  <a:schemeClr val="tx2"/>
                </a:solidFill>
              </a:rPr>
              <a:t>Female</a:t>
            </a:r>
          </a:p>
        </p:txBody>
      </p:sp>
      <p:sp>
        <p:nvSpPr>
          <p:cNvPr id="12" name="TextBox 11">
            <a:extLst>
              <a:ext uri="{FF2B5EF4-FFF2-40B4-BE49-F238E27FC236}">
                <a16:creationId xmlns:a16="http://schemas.microsoft.com/office/drawing/2014/main" id="{5BD6EBA6-0564-274D-BA76-D39A51AAEE7E}"/>
              </a:ext>
            </a:extLst>
          </p:cNvPr>
          <p:cNvSpPr txBox="1"/>
          <p:nvPr/>
        </p:nvSpPr>
        <p:spPr>
          <a:xfrm>
            <a:off x="7956376" y="1468618"/>
            <a:ext cx="697627" cy="369332"/>
          </a:xfrm>
          <a:prstGeom prst="rect">
            <a:avLst/>
          </a:prstGeom>
          <a:noFill/>
        </p:spPr>
        <p:txBody>
          <a:bodyPr wrap="none" rtlCol="0">
            <a:spAutoFit/>
          </a:bodyPr>
          <a:lstStyle/>
          <a:p>
            <a:pPr algn="l"/>
            <a:r>
              <a:rPr lang="en-AU" sz="1800" b="1" dirty="0">
                <a:solidFill>
                  <a:schemeClr val="accent2"/>
                </a:solidFill>
              </a:rPr>
              <a:t>Male</a:t>
            </a:r>
          </a:p>
        </p:txBody>
      </p:sp>
    </p:spTree>
    <p:extLst>
      <p:ext uri="{BB962C8B-B14F-4D97-AF65-F5344CB8AC3E}">
        <p14:creationId xmlns:p14="http://schemas.microsoft.com/office/powerpoint/2010/main" val="34586580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141B-3C5C-C744-B4CF-C7E9D90C779B}"/>
              </a:ext>
            </a:extLst>
          </p:cNvPr>
          <p:cNvSpPr>
            <a:spLocks noGrp="1"/>
          </p:cNvSpPr>
          <p:nvPr>
            <p:ph type="title"/>
          </p:nvPr>
        </p:nvSpPr>
        <p:spPr>
          <a:xfrm>
            <a:off x="647700" y="241120"/>
            <a:ext cx="6381750" cy="553998"/>
          </a:xfrm>
        </p:spPr>
        <p:txBody>
          <a:bodyPr/>
          <a:lstStyle/>
          <a:p>
            <a:r>
              <a:rPr lang="en-AU" dirty="0"/>
              <a:t>Age groups affected by pension and super changes between 2006 and 2011</a:t>
            </a:r>
          </a:p>
        </p:txBody>
      </p:sp>
      <p:sp>
        <p:nvSpPr>
          <p:cNvPr id="3" name="Text Placeholder 2">
            <a:extLst>
              <a:ext uri="{FF2B5EF4-FFF2-40B4-BE49-F238E27FC236}">
                <a16:creationId xmlns:a16="http://schemas.microsoft.com/office/drawing/2014/main" id="{A74DCFAB-438F-FB44-9CC3-06C1423DE26C}"/>
              </a:ext>
            </a:extLst>
          </p:cNvPr>
          <p:cNvSpPr>
            <a:spLocks noGrp="1"/>
          </p:cNvSpPr>
          <p:nvPr>
            <p:ph type="body" sz="quarter" idx="10"/>
          </p:nvPr>
        </p:nvSpPr>
        <p:spPr/>
        <p:txBody>
          <a:bodyPr/>
          <a:lstStyle/>
          <a:p>
            <a:endParaRPr lang="en-AU"/>
          </a:p>
        </p:txBody>
      </p:sp>
      <p:graphicFrame>
        <p:nvGraphicFramePr>
          <p:cNvPr id="37" name="Chart 36">
            <a:extLst>
              <a:ext uri="{FF2B5EF4-FFF2-40B4-BE49-F238E27FC236}">
                <a16:creationId xmlns:a16="http://schemas.microsoft.com/office/drawing/2014/main" id="{A7B40CAB-69F2-CD48-B9EF-1AEE6C0ABC41}"/>
              </a:ext>
            </a:extLst>
          </p:cNvPr>
          <p:cNvGraphicFramePr/>
          <p:nvPr>
            <p:extLst>
              <p:ext uri="{D42A27DB-BD31-4B8C-83A1-F6EECF244321}">
                <p14:modId xmlns:p14="http://schemas.microsoft.com/office/powerpoint/2010/main" val="813261270"/>
              </p:ext>
            </p:extLst>
          </p:nvPr>
        </p:nvGraphicFramePr>
        <p:xfrm>
          <a:off x="647699" y="1397000"/>
          <a:ext cx="7975601" cy="159995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8" name="Chart 37">
            <a:extLst>
              <a:ext uri="{FF2B5EF4-FFF2-40B4-BE49-F238E27FC236}">
                <a16:creationId xmlns:a16="http://schemas.microsoft.com/office/drawing/2014/main" id="{A619DAD5-CF1F-E74C-A4CF-5BFF1114E0AE}"/>
              </a:ext>
            </a:extLst>
          </p:cNvPr>
          <p:cNvGraphicFramePr/>
          <p:nvPr>
            <p:extLst>
              <p:ext uri="{D42A27DB-BD31-4B8C-83A1-F6EECF244321}">
                <p14:modId xmlns:p14="http://schemas.microsoft.com/office/powerpoint/2010/main" val="3780731668"/>
              </p:ext>
            </p:extLst>
          </p:nvPr>
        </p:nvGraphicFramePr>
        <p:xfrm>
          <a:off x="647699" y="3153324"/>
          <a:ext cx="7975601" cy="159995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9" name="Chart 38">
            <a:extLst>
              <a:ext uri="{FF2B5EF4-FFF2-40B4-BE49-F238E27FC236}">
                <a16:creationId xmlns:a16="http://schemas.microsoft.com/office/drawing/2014/main" id="{2185DE33-AAFD-1848-B713-4033734824ED}"/>
              </a:ext>
            </a:extLst>
          </p:cNvPr>
          <p:cNvGraphicFramePr/>
          <p:nvPr>
            <p:extLst>
              <p:ext uri="{D42A27DB-BD31-4B8C-83A1-F6EECF244321}">
                <p14:modId xmlns:p14="http://schemas.microsoft.com/office/powerpoint/2010/main" val="4091784455"/>
              </p:ext>
            </p:extLst>
          </p:nvPr>
        </p:nvGraphicFramePr>
        <p:xfrm>
          <a:off x="662888" y="4941168"/>
          <a:ext cx="7975601" cy="1599952"/>
        </p:xfrm>
        <a:graphic>
          <a:graphicData uri="http://schemas.openxmlformats.org/drawingml/2006/chart">
            <c:chart xmlns:c="http://schemas.openxmlformats.org/drawingml/2006/chart" xmlns:r="http://schemas.openxmlformats.org/officeDocument/2006/relationships" r:id="rId4"/>
          </a:graphicData>
        </a:graphic>
      </p:graphicFrame>
      <p:sp>
        <p:nvSpPr>
          <p:cNvPr id="40" name="TextBox 39">
            <a:extLst>
              <a:ext uri="{FF2B5EF4-FFF2-40B4-BE49-F238E27FC236}">
                <a16:creationId xmlns:a16="http://schemas.microsoft.com/office/drawing/2014/main" id="{47DB4494-3DC2-E64A-B1FC-0B3486F4C6B1}"/>
              </a:ext>
            </a:extLst>
          </p:cNvPr>
          <p:cNvSpPr txBox="1"/>
          <p:nvPr/>
        </p:nvSpPr>
        <p:spPr>
          <a:xfrm>
            <a:off x="6012160" y="1781307"/>
            <a:ext cx="2296463" cy="646331"/>
          </a:xfrm>
          <a:prstGeom prst="rect">
            <a:avLst/>
          </a:prstGeom>
          <a:noFill/>
        </p:spPr>
        <p:txBody>
          <a:bodyPr wrap="none" rtlCol="0">
            <a:spAutoFit/>
          </a:bodyPr>
          <a:lstStyle/>
          <a:p>
            <a:pPr algn="l"/>
            <a:r>
              <a:rPr lang="en-AU" sz="1800" dirty="0">
                <a:solidFill>
                  <a:schemeClr val="bg1"/>
                </a:solidFill>
              </a:rPr>
              <a:t>Women pension age</a:t>
            </a:r>
          </a:p>
          <a:p>
            <a:pPr algn="ctr"/>
            <a:r>
              <a:rPr lang="en-AU" sz="1800" dirty="0">
                <a:solidFill>
                  <a:schemeClr val="bg1"/>
                </a:solidFill>
              </a:rPr>
              <a:t>transition group</a:t>
            </a:r>
          </a:p>
        </p:txBody>
      </p:sp>
      <p:sp>
        <p:nvSpPr>
          <p:cNvPr id="41" name="TextBox 40">
            <a:extLst>
              <a:ext uri="{FF2B5EF4-FFF2-40B4-BE49-F238E27FC236}">
                <a16:creationId xmlns:a16="http://schemas.microsoft.com/office/drawing/2014/main" id="{D1A7F960-9AF0-7445-9F2B-C02A0247F730}"/>
              </a:ext>
            </a:extLst>
          </p:cNvPr>
          <p:cNvSpPr txBox="1"/>
          <p:nvPr/>
        </p:nvSpPr>
        <p:spPr>
          <a:xfrm>
            <a:off x="1475656" y="1647338"/>
            <a:ext cx="1479892" cy="923330"/>
          </a:xfrm>
          <a:prstGeom prst="rect">
            <a:avLst/>
          </a:prstGeom>
          <a:noFill/>
        </p:spPr>
        <p:txBody>
          <a:bodyPr wrap="none" rtlCol="0">
            <a:spAutoFit/>
          </a:bodyPr>
          <a:lstStyle/>
          <a:p>
            <a:pPr algn="ctr"/>
            <a:r>
              <a:rPr lang="en-AU" sz="1800" dirty="0">
                <a:solidFill>
                  <a:schemeClr val="bg1"/>
                </a:solidFill>
              </a:rPr>
              <a:t>Super </a:t>
            </a:r>
          </a:p>
          <a:p>
            <a:pPr algn="ctr"/>
            <a:r>
              <a:rPr lang="en-AU" sz="1800" dirty="0">
                <a:solidFill>
                  <a:schemeClr val="bg1"/>
                </a:solidFill>
              </a:rPr>
              <a:t>Preservation</a:t>
            </a:r>
          </a:p>
          <a:p>
            <a:pPr algn="ctr"/>
            <a:r>
              <a:rPr lang="en-AU" sz="1800" dirty="0">
                <a:solidFill>
                  <a:schemeClr val="bg1"/>
                </a:solidFill>
              </a:rPr>
              <a:t>age</a:t>
            </a:r>
          </a:p>
        </p:txBody>
      </p:sp>
      <p:sp>
        <p:nvSpPr>
          <p:cNvPr id="42" name="TextBox 41">
            <a:extLst>
              <a:ext uri="{FF2B5EF4-FFF2-40B4-BE49-F238E27FC236}">
                <a16:creationId xmlns:a16="http://schemas.microsoft.com/office/drawing/2014/main" id="{477FD91B-F854-CA48-8BEF-03459AEE4EC3}"/>
              </a:ext>
            </a:extLst>
          </p:cNvPr>
          <p:cNvSpPr txBox="1"/>
          <p:nvPr/>
        </p:nvSpPr>
        <p:spPr>
          <a:xfrm>
            <a:off x="4635499" y="1184040"/>
            <a:ext cx="697627" cy="369332"/>
          </a:xfrm>
          <a:prstGeom prst="rect">
            <a:avLst/>
          </a:prstGeom>
          <a:noFill/>
        </p:spPr>
        <p:txBody>
          <a:bodyPr wrap="none" rtlCol="0">
            <a:spAutoFit/>
          </a:bodyPr>
          <a:lstStyle/>
          <a:p>
            <a:pPr algn="l"/>
            <a:r>
              <a:rPr lang="en-AU" sz="1800" b="1" dirty="0"/>
              <a:t>2006</a:t>
            </a:r>
          </a:p>
        </p:txBody>
      </p:sp>
      <p:sp>
        <p:nvSpPr>
          <p:cNvPr id="43" name="TextBox 42">
            <a:extLst>
              <a:ext uri="{FF2B5EF4-FFF2-40B4-BE49-F238E27FC236}">
                <a16:creationId xmlns:a16="http://schemas.microsoft.com/office/drawing/2014/main" id="{E29D2581-63D8-9743-BE7E-F020AA2A4C54}"/>
              </a:ext>
            </a:extLst>
          </p:cNvPr>
          <p:cNvSpPr txBox="1"/>
          <p:nvPr/>
        </p:nvSpPr>
        <p:spPr>
          <a:xfrm>
            <a:off x="4635498" y="2935749"/>
            <a:ext cx="684867" cy="369332"/>
          </a:xfrm>
          <a:prstGeom prst="rect">
            <a:avLst/>
          </a:prstGeom>
          <a:noFill/>
        </p:spPr>
        <p:txBody>
          <a:bodyPr wrap="none" rtlCol="0">
            <a:spAutoFit/>
          </a:bodyPr>
          <a:lstStyle/>
          <a:p>
            <a:pPr algn="l"/>
            <a:r>
              <a:rPr lang="en-AU" sz="1800" b="1" dirty="0"/>
              <a:t>2011</a:t>
            </a:r>
          </a:p>
        </p:txBody>
      </p:sp>
      <p:sp>
        <p:nvSpPr>
          <p:cNvPr id="44" name="TextBox 43">
            <a:extLst>
              <a:ext uri="{FF2B5EF4-FFF2-40B4-BE49-F238E27FC236}">
                <a16:creationId xmlns:a16="http://schemas.microsoft.com/office/drawing/2014/main" id="{4FFA69F4-9F53-C84D-B254-20DA240E34EF}"/>
              </a:ext>
            </a:extLst>
          </p:cNvPr>
          <p:cNvSpPr txBox="1"/>
          <p:nvPr/>
        </p:nvSpPr>
        <p:spPr>
          <a:xfrm>
            <a:off x="4650688" y="4715852"/>
            <a:ext cx="697627" cy="369332"/>
          </a:xfrm>
          <a:prstGeom prst="rect">
            <a:avLst/>
          </a:prstGeom>
          <a:noFill/>
        </p:spPr>
        <p:txBody>
          <a:bodyPr wrap="none" rtlCol="0">
            <a:spAutoFit/>
          </a:bodyPr>
          <a:lstStyle/>
          <a:p>
            <a:pPr algn="l"/>
            <a:r>
              <a:rPr lang="en-AU" sz="1800" b="1" dirty="0"/>
              <a:t>2016</a:t>
            </a:r>
          </a:p>
        </p:txBody>
      </p:sp>
      <p:sp>
        <p:nvSpPr>
          <p:cNvPr id="45" name="TextBox 44">
            <a:extLst>
              <a:ext uri="{FF2B5EF4-FFF2-40B4-BE49-F238E27FC236}">
                <a16:creationId xmlns:a16="http://schemas.microsoft.com/office/drawing/2014/main" id="{D08AC339-7C9E-9343-B100-99CA0C71E1B1}"/>
              </a:ext>
            </a:extLst>
          </p:cNvPr>
          <p:cNvSpPr txBox="1"/>
          <p:nvPr/>
        </p:nvSpPr>
        <p:spPr>
          <a:xfrm>
            <a:off x="4323675" y="6466784"/>
            <a:ext cx="1351652" cy="369332"/>
          </a:xfrm>
          <a:prstGeom prst="rect">
            <a:avLst/>
          </a:prstGeom>
          <a:noFill/>
        </p:spPr>
        <p:txBody>
          <a:bodyPr wrap="none" rtlCol="0">
            <a:spAutoFit/>
          </a:bodyPr>
          <a:lstStyle/>
          <a:p>
            <a:pPr algn="l"/>
            <a:r>
              <a:rPr lang="en-AU" sz="1800" dirty="0"/>
              <a:t>Age in year</a:t>
            </a:r>
          </a:p>
        </p:txBody>
      </p:sp>
      <p:cxnSp>
        <p:nvCxnSpPr>
          <p:cNvPr id="47" name="Straight Connector 46">
            <a:extLst>
              <a:ext uri="{FF2B5EF4-FFF2-40B4-BE49-F238E27FC236}">
                <a16:creationId xmlns:a16="http://schemas.microsoft.com/office/drawing/2014/main" id="{ABE6E683-EF8F-3D44-9865-10970C6196AD}"/>
              </a:ext>
            </a:extLst>
          </p:cNvPr>
          <p:cNvCxnSpPr/>
          <p:nvPr/>
        </p:nvCxnSpPr>
        <p:spPr bwMode="auto">
          <a:xfrm>
            <a:off x="2229049" y="1219767"/>
            <a:ext cx="0" cy="4841863"/>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8" name="Straight Connector 47">
            <a:extLst>
              <a:ext uri="{FF2B5EF4-FFF2-40B4-BE49-F238E27FC236}">
                <a16:creationId xmlns:a16="http://schemas.microsoft.com/office/drawing/2014/main" id="{E7E255F0-98EB-0642-8C82-4C466E27DF0E}"/>
              </a:ext>
            </a:extLst>
          </p:cNvPr>
          <p:cNvCxnSpPr/>
          <p:nvPr/>
        </p:nvCxnSpPr>
        <p:spPr bwMode="auto">
          <a:xfrm>
            <a:off x="5148064" y="1264589"/>
            <a:ext cx="0" cy="4841863"/>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50" name="Straight Connector 49">
            <a:extLst>
              <a:ext uri="{FF2B5EF4-FFF2-40B4-BE49-F238E27FC236}">
                <a16:creationId xmlns:a16="http://schemas.microsoft.com/office/drawing/2014/main" id="{855A2691-DDE6-FF41-AA8E-27BB60BEF927}"/>
              </a:ext>
            </a:extLst>
          </p:cNvPr>
          <p:cNvCxnSpPr/>
          <p:nvPr/>
        </p:nvCxnSpPr>
        <p:spPr bwMode="auto">
          <a:xfrm>
            <a:off x="8070558" y="1264590"/>
            <a:ext cx="0" cy="4841863"/>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1864493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9C093-3DB9-604F-BC47-E2FFA96993C7}"/>
              </a:ext>
            </a:extLst>
          </p:cNvPr>
          <p:cNvSpPr>
            <a:spLocks noGrp="1"/>
          </p:cNvSpPr>
          <p:nvPr>
            <p:ph type="title"/>
          </p:nvPr>
        </p:nvSpPr>
        <p:spPr/>
        <p:txBody>
          <a:bodyPr/>
          <a:lstStyle/>
          <a:p>
            <a:r>
              <a:rPr lang="en-AU" dirty="0"/>
              <a:t>Men</a:t>
            </a:r>
          </a:p>
        </p:txBody>
      </p:sp>
      <p:sp>
        <p:nvSpPr>
          <p:cNvPr id="4" name="Rectangle 3">
            <a:extLst>
              <a:ext uri="{FF2B5EF4-FFF2-40B4-BE49-F238E27FC236}">
                <a16:creationId xmlns:a16="http://schemas.microsoft.com/office/drawing/2014/main" id="{4EBC3FBA-2B6E-574D-AC41-75C124C6FC8B}"/>
              </a:ext>
            </a:extLst>
          </p:cNvPr>
          <p:cNvSpPr/>
          <p:nvPr/>
        </p:nvSpPr>
        <p:spPr bwMode="auto">
          <a:xfrm>
            <a:off x="2519400" y="3693680"/>
            <a:ext cx="1656184" cy="50405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Demand driven</a:t>
            </a:r>
          </a:p>
        </p:txBody>
      </p:sp>
      <p:sp>
        <p:nvSpPr>
          <p:cNvPr id="5" name="Rectangle 4">
            <a:extLst>
              <a:ext uri="{FF2B5EF4-FFF2-40B4-BE49-F238E27FC236}">
                <a16:creationId xmlns:a16="http://schemas.microsoft.com/office/drawing/2014/main" id="{4A13BCDD-0B94-854B-A09F-26AFD19E3CEE}"/>
              </a:ext>
            </a:extLst>
          </p:cNvPr>
          <p:cNvSpPr/>
          <p:nvPr/>
        </p:nvSpPr>
        <p:spPr bwMode="auto">
          <a:xfrm>
            <a:off x="611188" y="3693680"/>
            <a:ext cx="1656184" cy="50405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GFC</a:t>
            </a:r>
          </a:p>
        </p:txBody>
      </p:sp>
      <p:sp>
        <p:nvSpPr>
          <p:cNvPr id="6" name="Rectangle 5">
            <a:extLst>
              <a:ext uri="{FF2B5EF4-FFF2-40B4-BE49-F238E27FC236}">
                <a16:creationId xmlns:a16="http://schemas.microsoft.com/office/drawing/2014/main" id="{98014FEB-8FD4-9845-9B12-305469F54D76}"/>
              </a:ext>
            </a:extLst>
          </p:cNvPr>
          <p:cNvSpPr/>
          <p:nvPr/>
        </p:nvSpPr>
        <p:spPr bwMode="auto">
          <a:xfrm>
            <a:off x="5095813" y="3746973"/>
            <a:ext cx="1656184" cy="50405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Maternity policy</a:t>
            </a:r>
          </a:p>
        </p:txBody>
      </p:sp>
      <p:sp>
        <p:nvSpPr>
          <p:cNvPr id="7" name="Rectangle 6">
            <a:extLst>
              <a:ext uri="{FF2B5EF4-FFF2-40B4-BE49-F238E27FC236}">
                <a16:creationId xmlns:a16="http://schemas.microsoft.com/office/drawing/2014/main" id="{CA2F0D03-5C09-C34E-A614-D79D63F87E40}"/>
              </a:ext>
            </a:extLst>
          </p:cNvPr>
          <p:cNvSpPr/>
          <p:nvPr/>
        </p:nvSpPr>
        <p:spPr bwMode="auto">
          <a:xfrm>
            <a:off x="6968325" y="3746973"/>
            <a:ext cx="1656184" cy="50405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Maternity social trends</a:t>
            </a:r>
          </a:p>
        </p:txBody>
      </p:sp>
      <p:sp>
        <p:nvSpPr>
          <p:cNvPr id="11" name="Rounded Rectangle 10">
            <a:extLst>
              <a:ext uri="{FF2B5EF4-FFF2-40B4-BE49-F238E27FC236}">
                <a16:creationId xmlns:a16="http://schemas.microsoft.com/office/drawing/2014/main" id="{8104A8DC-6E51-8A4C-B537-A56A111F845F}"/>
              </a:ext>
            </a:extLst>
          </p:cNvPr>
          <p:cNvSpPr/>
          <p:nvPr/>
        </p:nvSpPr>
        <p:spPr bwMode="auto">
          <a:xfrm>
            <a:off x="1960379" y="1200423"/>
            <a:ext cx="1908212" cy="432048"/>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Men</a:t>
            </a:r>
          </a:p>
        </p:txBody>
      </p:sp>
      <p:sp>
        <p:nvSpPr>
          <p:cNvPr id="13" name="Rounded Rectangle 12">
            <a:extLst>
              <a:ext uri="{FF2B5EF4-FFF2-40B4-BE49-F238E27FC236}">
                <a16:creationId xmlns:a16="http://schemas.microsoft.com/office/drawing/2014/main" id="{FA7728A1-FA14-EA42-ABDB-9263424B78E4}"/>
              </a:ext>
            </a:extLst>
          </p:cNvPr>
          <p:cNvSpPr/>
          <p:nvPr/>
        </p:nvSpPr>
        <p:spPr bwMode="auto">
          <a:xfrm>
            <a:off x="5796136" y="1186135"/>
            <a:ext cx="1908212" cy="432048"/>
          </a:xfrm>
          <a:prstGeom prst="roundRect">
            <a:avLst/>
          </a:prstGeom>
          <a:noFill/>
          <a:ln w="9525" cap="flat" cmpd="sng" algn="ctr">
            <a:solidFill>
              <a:schemeClr val="tx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Women</a:t>
            </a:r>
          </a:p>
        </p:txBody>
      </p:sp>
      <p:sp>
        <p:nvSpPr>
          <p:cNvPr id="15" name="Rounded Rectangle 14">
            <a:extLst>
              <a:ext uri="{FF2B5EF4-FFF2-40B4-BE49-F238E27FC236}">
                <a16:creationId xmlns:a16="http://schemas.microsoft.com/office/drawing/2014/main" id="{C9EDA744-4527-3A43-A6F9-A640980E145B}"/>
              </a:ext>
            </a:extLst>
          </p:cNvPr>
          <p:cNvSpPr/>
          <p:nvPr/>
        </p:nvSpPr>
        <p:spPr bwMode="auto">
          <a:xfrm>
            <a:off x="611188" y="2494046"/>
            <a:ext cx="894321" cy="806706"/>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Early career</a:t>
            </a:r>
          </a:p>
          <a:p>
            <a:pPr marL="0" marR="0" indent="0" algn="ctr" defTabSz="914400" rtl="0" eaLnBrk="0" fontAlgn="base" latinLnBrk="0" hangingPunct="0">
              <a:lnSpc>
                <a:spcPct val="100000"/>
              </a:lnSpc>
              <a:spcBef>
                <a:spcPct val="0"/>
              </a:spcBef>
              <a:spcAft>
                <a:spcPct val="0"/>
              </a:spcAft>
              <a:buClrTx/>
              <a:buSzTx/>
              <a:buFontTx/>
              <a:buNone/>
              <a:tabLst/>
            </a:pPr>
            <a:r>
              <a:rPr lang="en-AU" sz="1600" dirty="0"/>
              <a:t>Y12</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16" name="Rounded Rectangle 15">
            <a:extLst>
              <a:ext uri="{FF2B5EF4-FFF2-40B4-BE49-F238E27FC236}">
                <a16:creationId xmlns:a16="http://schemas.microsoft.com/office/drawing/2014/main" id="{C9D42449-6390-5343-8056-C229B4EA8897}"/>
              </a:ext>
            </a:extLst>
          </p:cNvPr>
          <p:cNvSpPr/>
          <p:nvPr/>
        </p:nvSpPr>
        <p:spPr bwMode="auto">
          <a:xfrm>
            <a:off x="1561822" y="2502855"/>
            <a:ext cx="1036215" cy="787812"/>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Mid/late career</a:t>
            </a:r>
          </a:p>
          <a:p>
            <a:pPr marL="0" marR="0" indent="0" algn="ctr" defTabSz="914400" rtl="0" eaLnBrk="0" fontAlgn="base" latinLnBrk="0" hangingPunct="0">
              <a:lnSpc>
                <a:spcPct val="100000"/>
              </a:lnSpc>
              <a:spcBef>
                <a:spcPct val="0"/>
              </a:spcBef>
              <a:spcAft>
                <a:spcPct val="0"/>
              </a:spcAft>
              <a:buClrTx/>
              <a:buSzTx/>
              <a:buFontTx/>
              <a:buNone/>
              <a:tabLst/>
            </a:pPr>
            <a:r>
              <a:rPr lang="en-AU" sz="1600" dirty="0"/>
              <a:t>Y12</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19" name="Rounded Rectangle 18">
            <a:extLst>
              <a:ext uri="{FF2B5EF4-FFF2-40B4-BE49-F238E27FC236}">
                <a16:creationId xmlns:a16="http://schemas.microsoft.com/office/drawing/2014/main" id="{039E3ED2-C337-5140-8653-E0733A7B3887}"/>
              </a:ext>
            </a:extLst>
          </p:cNvPr>
          <p:cNvSpPr/>
          <p:nvPr/>
        </p:nvSpPr>
        <p:spPr bwMode="auto">
          <a:xfrm>
            <a:off x="611188" y="1822354"/>
            <a:ext cx="1908212" cy="432048"/>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Y12 men</a:t>
            </a:r>
          </a:p>
        </p:txBody>
      </p:sp>
      <p:sp>
        <p:nvSpPr>
          <p:cNvPr id="20" name="Rounded Rectangle 19">
            <a:extLst>
              <a:ext uri="{FF2B5EF4-FFF2-40B4-BE49-F238E27FC236}">
                <a16:creationId xmlns:a16="http://schemas.microsoft.com/office/drawing/2014/main" id="{257332F9-D053-2E41-B45F-29143B8F6461}"/>
              </a:ext>
            </a:extLst>
          </p:cNvPr>
          <p:cNvSpPr/>
          <p:nvPr/>
        </p:nvSpPr>
        <p:spPr bwMode="auto">
          <a:xfrm>
            <a:off x="2720030" y="1812078"/>
            <a:ext cx="1908212" cy="432048"/>
          </a:xfrm>
          <a:prstGeom prst="roundRect">
            <a:avLst/>
          </a:prstGeom>
          <a:solidFill>
            <a:schemeClr val="accent4"/>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Graduate </a:t>
            </a:r>
            <a:r>
              <a:rPr lang="en-AU" sz="1600" dirty="0"/>
              <a:t>men</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25" name="Rounded Rectangle 24">
            <a:extLst>
              <a:ext uri="{FF2B5EF4-FFF2-40B4-BE49-F238E27FC236}">
                <a16:creationId xmlns:a16="http://schemas.microsoft.com/office/drawing/2014/main" id="{E2A072E4-7A1C-B448-82CC-677E2A95E46C}"/>
              </a:ext>
            </a:extLst>
          </p:cNvPr>
          <p:cNvSpPr/>
          <p:nvPr/>
        </p:nvSpPr>
        <p:spPr bwMode="auto">
          <a:xfrm>
            <a:off x="2681967" y="2492770"/>
            <a:ext cx="894321" cy="806706"/>
          </a:xfrm>
          <a:prstGeom prst="roundRect">
            <a:avLst/>
          </a:prstGeom>
          <a:solidFill>
            <a:schemeClr val="accent4"/>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Early career</a:t>
            </a:r>
          </a:p>
          <a:p>
            <a:pPr marL="0" marR="0" indent="0" algn="ctr" defTabSz="914400" rtl="0" eaLnBrk="0" fontAlgn="base" latinLnBrk="0" hangingPunct="0">
              <a:lnSpc>
                <a:spcPct val="100000"/>
              </a:lnSpc>
              <a:spcBef>
                <a:spcPct val="0"/>
              </a:spcBef>
              <a:spcAft>
                <a:spcPct val="0"/>
              </a:spcAft>
              <a:buClrTx/>
              <a:buSzTx/>
              <a:buFontTx/>
              <a:buNone/>
              <a:tabLst/>
            </a:pPr>
            <a:r>
              <a:rPr lang="en-AU" sz="1600" dirty="0"/>
              <a:t>Grad</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26" name="Rounded Rectangle 25">
            <a:extLst>
              <a:ext uri="{FF2B5EF4-FFF2-40B4-BE49-F238E27FC236}">
                <a16:creationId xmlns:a16="http://schemas.microsoft.com/office/drawing/2014/main" id="{BF512D30-BFED-2344-AA81-798B4D4C7B98}"/>
              </a:ext>
            </a:extLst>
          </p:cNvPr>
          <p:cNvSpPr/>
          <p:nvPr/>
        </p:nvSpPr>
        <p:spPr bwMode="auto">
          <a:xfrm>
            <a:off x="3632601" y="2501579"/>
            <a:ext cx="1036215" cy="787812"/>
          </a:xfrm>
          <a:prstGeom prst="roundRect">
            <a:avLst/>
          </a:prstGeom>
          <a:solidFill>
            <a:schemeClr val="accent4"/>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Mid/late career</a:t>
            </a:r>
          </a:p>
          <a:p>
            <a:pPr marL="0" marR="0" indent="0" algn="ctr" defTabSz="914400" rtl="0" eaLnBrk="0" fontAlgn="base" latinLnBrk="0" hangingPunct="0">
              <a:lnSpc>
                <a:spcPct val="100000"/>
              </a:lnSpc>
              <a:spcBef>
                <a:spcPct val="0"/>
              </a:spcBef>
              <a:spcAft>
                <a:spcPct val="0"/>
              </a:spcAft>
              <a:buClrTx/>
              <a:buSzTx/>
              <a:buFontTx/>
              <a:buNone/>
              <a:tabLst/>
            </a:pPr>
            <a:r>
              <a:rPr lang="en-AU" sz="1600" dirty="0"/>
              <a:t>Grad</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29" name="Rounded Rectangle 28">
            <a:extLst>
              <a:ext uri="{FF2B5EF4-FFF2-40B4-BE49-F238E27FC236}">
                <a16:creationId xmlns:a16="http://schemas.microsoft.com/office/drawing/2014/main" id="{D6242B7C-7C39-B141-A6A8-7B7C97DE5A12}"/>
              </a:ext>
            </a:extLst>
          </p:cNvPr>
          <p:cNvSpPr/>
          <p:nvPr/>
        </p:nvSpPr>
        <p:spPr bwMode="auto">
          <a:xfrm>
            <a:off x="4722319" y="2475746"/>
            <a:ext cx="894321" cy="806706"/>
          </a:xfrm>
          <a:prstGeom prst="roundRect">
            <a:avLst/>
          </a:prstGeom>
          <a:noFill/>
          <a:ln w="9525" cap="flat" cmpd="sng" algn="ctr">
            <a:solidFill>
              <a:schemeClr val="tx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Early career</a:t>
            </a:r>
          </a:p>
          <a:p>
            <a:pPr marL="0" marR="0" indent="0" algn="ctr" defTabSz="914400" rtl="0" eaLnBrk="0" fontAlgn="base" latinLnBrk="0" hangingPunct="0">
              <a:lnSpc>
                <a:spcPct val="100000"/>
              </a:lnSpc>
              <a:spcBef>
                <a:spcPct val="0"/>
              </a:spcBef>
              <a:spcAft>
                <a:spcPct val="0"/>
              </a:spcAft>
              <a:buClrTx/>
              <a:buSzTx/>
              <a:buFontTx/>
              <a:buNone/>
              <a:tabLst/>
            </a:pPr>
            <a:r>
              <a:rPr lang="en-AU" sz="1600" dirty="0"/>
              <a:t>Y12</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0" name="Rounded Rectangle 29">
            <a:extLst>
              <a:ext uri="{FF2B5EF4-FFF2-40B4-BE49-F238E27FC236}">
                <a16:creationId xmlns:a16="http://schemas.microsoft.com/office/drawing/2014/main" id="{998EF8C9-35C0-3040-A377-E2169B66EE59}"/>
              </a:ext>
            </a:extLst>
          </p:cNvPr>
          <p:cNvSpPr/>
          <p:nvPr/>
        </p:nvSpPr>
        <p:spPr bwMode="auto">
          <a:xfrm>
            <a:off x="5672953" y="2484555"/>
            <a:ext cx="1036215" cy="787812"/>
          </a:xfrm>
          <a:prstGeom prst="roundRect">
            <a:avLst/>
          </a:prstGeom>
          <a:noFill/>
          <a:ln w="9525" cap="flat" cmpd="sng" algn="ctr">
            <a:solidFill>
              <a:schemeClr val="tx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Mid/late career</a:t>
            </a:r>
          </a:p>
          <a:p>
            <a:pPr marL="0" marR="0" indent="0" algn="ctr" defTabSz="914400" rtl="0" eaLnBrk="0" fontAlgn="base" latinLnBrk="0" hangingPunct="0">
              <a:lnSpc>
                <a:spcPct val="100000"/>
              </a:lnSpc>
              <a:spcBef>
                <a:spcPct val="0"/>
              </a:spcBef>
              <a:spcAft>
                <a:spcPct val="0"/>
              </a:spcAft>
              <a:buClrTx/>
              <a:buSzTx/>
              <a:buFontTx/>
              <a:buNone/>
              <a:tabLst/>
            </a:pPr>
            <a:r>
              <a:rPr lang="en-AU" sz="1600" dirty="0"/>
              <a:t>Y12</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1" name="Rounded Rectangle 30">
            <a:extLst>
              <a:ext uri="{FF2B5EF4-FFF2-40B4-BE49-F238E27FC236}">
                <a16:creationId xmlns:a16="http://schemas.microsoft.com/office/drawing/2014/main" id="{6FA96D1B-33F7-214D-AF51-FE6F5A719F80}"/>
              </a:ext>
            </a:extLst>
          </p:cNvPr>
          <p:cNvSpPr/>
          <p:nvPr/>
        </p:nvSpPr>
        <p:spPr bwMode="auto">
          <a:xfrm>
            <a:off x="4722319" y="1804054"/>
            <a:ext cx="1908212" cy="432048"/>
          </a:xfrm>
          <a:prstGeom prst="roundRect">
            <a:avLst/>
          </a:prstGeom>
          <a:noFill/>
          <a:ln w="9525" cap="flat" cmpd="sng" algn="ctr">
            <a:solidFill>
              <a:schemeClr val="tx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Y12 women</a:t>
            </a:r>
          </a:p>
        </p:txBody>
      </p:sp>
      <p:sp>
        <p:nvSpPr>
          <p:cNvPr id="32" name="Rounded Rectangle 31">
            <a:extLst>
              <a:ext uri="{FF2B5EF4-FFF2-40B4-BE49-F238E27FC236}">
                <a16:creationId xmlns:a16="http://schemas.microsoft.com/office/drawing/2014/main" id="{CADC2C79-A29B-9742-A05E-089383E001B9}"/>
              </a:ext>
            </a:extLst>
          </p:cNvPr>
          <p:cNvSpPr/>
          <p:nvPr/>
        </p:nvSpPr>
        <p:spPr bwMode="auto">
          <a:xfrm>
            <a:off x="6842311" y="1793778"/>
            <a:ext cx="1908212" cy="432048"/>
          </a:xfrm>
          <a:prstGeom prst="roundRect">
            <a:avLst/>
          </a:prstGeom>
          <a:solidFill>
            <a:schemeClr val="accent4"/>
          </a:solidFill>
          <a:ln w="9525" cap="flat" cmpd="sng" algn="ctr">
            <a:solidFill>
              <a:schemeClr val="tx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Graduate wo</a:t>
            </a:r>
            <a:r>
              <a:rPr lang="en-AU" sz="1600" dirty="0"/>
              <a:t>men</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3" name="Rounded Rectangle 32">
            <a:extLst>
              <a:ext uri="{FF2B5EF4-FFF2-40B4-BE49-F238E27FC236}">
                <a16:creationId xmlns:a16="http://schemas.microsoft.com/office/drawing/2014/main" id="{6DB20019-51AB-6146-9618-CC72E3A1BAC0}"/>
              </a:ext>
            </a:extLst>
          </p:cNvPr>
          <p:cNvSpPr/>
          <p:nvPr/>
        </p:nvSpPr>
        <p:spPr bwMode="auto">
          <a:xfrm>
            <a:off x="6804248" y="2474470"/>
            <a:ext cx="894321" cy="806706"/>
          </a:xfrm>
          <a:prstGeom prst="roundRect">
            <a:avLst/>
          </a:prstGeom>
          <a:solidFill>
            <a:schemeClr val="accent4"/>
          </a:solidFill>
          <a:ln w="9525" cap="flat" cmpd="sng" algn="ctr">
            <a:solidFill>
              <a:schemeClr val="tx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Early career</a:t>
            </a:r>
          </a:p>
          <a:p>
            <a:pPr marL="0" marR="0" indent="0" algn="ctr" defTabSz="914400" rtl="0" eaLnBrk="0" fontAlgn="base" latinLnBrk="0" hangingPunct="0">
              <a:lnSpc>
                <a:spcPct val="100000"/>
              </a:lnSpc>
              <a:spcBef>
                <a:spcPct val="0"/>
              </a:spcBef>
              <a:spcAft>
                <a:spcPct val="0"/>
              </a:spcAft>
              <a:buClrTx/>
              <a:buSzTx/>
              <a:buFontTx/>
              <a:buNone/>
              <a:tabLst/>
            </a:pPr>
            <a:r>
              <a:rPr lang="en-AU" sz="1600" dirty="0"/>
              <a:t>Grad</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4" name="Rounded Rectangle 33">
            <a:extLst>
              <a:ext uri="{FF2B5EF4-FFF2-40B4-BE49-F238E27FC236}">
                <a16:creationId xmlns:a16="http://schemas.microsoft.com/office/drawing/2014/main" id="{482026EF-0985-7E4A-8DBC-6F13A47A2286}"/>
              </a:ext>
            </a:extLst>
          </p:cNvPr>
          <p:cNvSpPr/>
          <p:nvPr/>
        </p:nvSpPr>
        <p:spPr bwMode="auto">
          <a:xfrm>
            <a:off x="7754882" y="2483279"/>
            <a:ext cx="1036215" cy="787812"/>
          </a:xfrm>
          <a:prstGeom prst="roundRect">
            <a:avLst/>
          </a:prstGeom>
          <a:solidFill>
            <a:schemeClr val="accent4"/>
          </a:solidFill>
          <a:ln w="9525" cap="flat" cmpd="sng" algn="ctr">
            <a:solidFill>
              <a:schemeClr val="tx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Mid/late career</a:t>
            </a:r>
          </a:p>
          <a:p>
            <a:pPr marL="0" marR="0" indent="0" algn="ctr" defTabSz="914400" rtl="0" eaLnBrk="0" fontAlgn="base" latinLnBrk="0" hangingPunct="0">
              <a:lnSpc>
                <a:spcPct val="100000"/>
              </a:lnSpc>
              <a:spcBef>
                <a:spcPct val="0"/>
              </a:spcBef>
              <a:spcAft>
                <a:spcPct val="0"/>
              </a:spcAft>
              <a:buClrTx/>
              <a:buSzTx/>
              <a:buFontTx/>
              <a:buNone/>
              <a:tabLst/>
            </a:pPr>
            <a:r>
              <a:rPr lang="en-AU" sz="1600" dirty="0"/>
              <a:t>Grad</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5" name="Rectangle 34">
            <a:extLst>
              <a:ext uri="{FF2B5EF4-FFF2-40B4-BE49-F238E27FC236}">
                <a16:creationId xmlns:a16="http://schemas.microsoft.com/office/drawing/2014/main" id="{C1FD5560-B888-1743-942B-7B7EA9ED0726}"/>
              </a:ext>
            </a:extLst>
          </p:cNvPr>
          <p:cNvSpPr/>
          <p:nvPr/>
        </p:nvSpPr>
        <p:spPr bwMode="auto">
          <a:xfrm>
            <a:off x="605328" y="4941168"/>
            <a:ext cx="3570256" cy="657251"/>
          </a:xfrm>
          <a:prstGeom prst="rect">
            <a:avLst/>
          </a:prstGeom>
          <a:no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Earnings for younger grew slower than older</a:t>
            </a:r>
          </a:p>
        </p:txBody>
      </p:sp>
      <p:sp>
        <p:nvSpPr>
          <p:cNvPr id="36" name="Rectangle 35">
            <a:extLst>
              <a:ext uri="{FF2B5EF4-FFF2-40B4-BE49-F238E27FC236}">
                <a16:creationId xmlns:a16="http://schemas.microsoft.com/office/drawing/2014/main" id="{AF984987-EF23-4342-B67A-AE37BB85FAAD}"/>
              </a:ext>
            </a:extLst>
          </p:cNvPr>
          <p:cNvSpPr/>
          <p:nvPr/>
        </p:nvSpPr>
        <p:spPr bwMode="auto">
          <a:xfrm>
            <a:off x="605328" y="4251029"/>
            <a:ext cx="1980728" cy="618131"/>
          </a:xfrm>
          <a:prstGeom prst="rect">
            <a:avLst/>
          </a:prstGeom>
          <a:no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Unemployment rate rose</a:t>
            </a:r>
          </a:p>
        </p:txBody>
      </p:sp>
      <p:sp>
        <p:nvSpPr>
          <p:cNvPr id="38" name="Rectangle 37">
            <a:extLst>
              <a:ext uri="{FF2B5EF4-FFF2-40B4-BE49-F238E27FC236}">
                <a16:creationId xmlns:a16="http://schemas.microsoft.com/office/drawing/2014/main" id="{497DD38B-B63F-7040-93FE-4CBB4FFCA5A6}"/>
              </a:ext>
            </a:extLst>
          </p:cNvPr>
          <p:cNvSpPr/>
          <p:nvPr/>
        </p:nvSpPr>
        <p:spPr bwMode="auto">
          <a:xfrm>
            <a:off x="605328" y="5682523"/>
            <a:ext cx="3570256" cy="369577"/>
          </a:xfrm>
          <a:prstGeom prst="rect">
            <a:avLst/>
          </a:prstGeom>
          <a:no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AU" sz="1600" dirty="0"/>
              <a:t>Less likely to get a full-time job</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9" name="Rectangle 38">
            <a:extLst>
              <a:ext uri="{FF2B5EF4-FFF2-40B4-BE49-F238E27FC236}">
                <a16:creationId xmlns:a16="http://schemas.microsoft.com/office/drawing/2014/main" id="{1CA1ECAA-226E-7940-A10F-35D86EEB0647}"/>
              </a:ext>
            </a:extLst>
          </p:cNvPr>
          <p:cNvSpPr/>
          <p:nvPr/>
        </p:nvSpPr>
        <p:spPr bwMode="auto">
          <a:xfrm>
            <a:off x="605328" y="6140820"/>
            <a:ext cx="3570256" cy="407876"/>
          </a:xfrm>
          <a:prstGeom prst="rect">
            <a:avLst/>
          </a:prstGeom>
          <a:no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AU" sz="1600" dirty="0"/>
              <a:t>Less likely to get a prof/</a:t>
            </a:r>
            <a:r>
              <a:rPr lang="en-AU" sz="1600" dirty="0" err="1"/>
              <a:t>mgr</a:t>
            </a:r>
            <a:r>
              <a:rPr lang="en-AU" sz="1600" dirty="0"/>
              <a:t> job</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40" name="Rectangle 39">
            <a:extLst>
              <a:ext uri="{FF2B5EF4-FFF2-40B4-BE49-F238E27FC236}">
                <a16:creationId xmlns:a16="http://schemas.microsoft.com/office/drawing/2014/main" id="{B3EA665B-6CB1-6546-9547-48F7175FB23A}"/>
              </a:ext>
            </a:extLst>
          </p:cNvPr>
          <p:cNvSpPr/>
          <p:nvPr/>
        </p:nvSpPr>
        <p:spPr bwMode="auto">
          <a:xfrm>
            <a:off x="5091148" y="5603289"/>
            <a:ext cx="3532151" cy="548307"/>
          </a:xfrm>
          <a:prstGeom prst="rect">
            <a:avLst/>
          </a:prstGeom>
          <a:no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AU" sz="1600" dirty="0"/>
              <a:t>More likely to be away rather than NILF when pregnant</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41" name="Rectangle 40">
            <a:extLst>
              <a:ext uri="{FF2B5EF4-FFF2-40B4-BE49-F238E27FC236}">
                <a16:creationId xmlns:a16="http://schemas.microsoft.com/office/drawing/2014/main" id="{363DEC54-7BCC-D74E-A2DC-58846054B7A2}"/>
              </a:ext>
            </a:extLst>
          </p:cNvPr>
          <p:cNvSpPr/>
          <p:nvPr/>
        </p:nvSpPr>
        <p:spPr bwMode="auto">
          <a:xfrm>
            <a:off x="5073621" y="6208275"/>
            <a:ext cx="3549677" cy="815752"/>
          </a:xfrm>
          <a:prstGeom prst="rect">
            <a:avLst/>
          </a:prstGeom>
          <a:no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AU" sz="1600" dirty="0"/>
              <a:t>More likely to return to work (because they were ‘away’ rather than NILF)</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42" name="Rectangle 41">
            <a:extLst>
              <a:ext uri="{FF2B5EF4-FFF2-40B4-BE49-F238E27FC236}">
                <a16:creationId xmlns:a16="http://schemas.microsoft.com/office/drawing/2014/main" id="{B8778023-12E4-FB4D-8F9A-AF3E1CCA1FB9}"/>
              </a:ext>
            </a:extLst>
          </p:cNvPr>
          <p:cNvSpPr/>
          <p:nvPr/>
        </p:nvSpPr>
        <p:spPr bwMode="auto">
          <a:xfrm>
            <a:off x="5091149" y="4376894"/>
            <a:ext cx="1980728" cy="1149163"/>
          </a:xfrm>
          <a:prstGeom prst="rect">
            <a:avLst/>
          </a:prstGeom>
          <a:no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AU" sz="1600" dirty="0"/>
              <a:t>More likely to earn at least the minimum wage with ‘away’</a:t>
            </a: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44" name="Rectangle 43">
            <a:extLst>
              <a:ext uri="{FF2B5EF4-FFF2-40B4-BE49-F238E27FC236}">
                <a16:creationId xmlns:a16="http://schemas.microsoft.com/office/drawing/2014/main" id="{5EA3A377-FEE8-1D45-A083-79BECEDD2D0E}"/>
              </a:ext>
            </a:extLst>
          </p:cNvPr>
          <p:cNvSpPr/>
          <p:nvPr/>
        </p:nvSpPr>
        <p:spPr bwMode="auto">
          <a:xfrm>
            <a:off x="8753451" y="3746973"/>
            <a:ext cx="2322053" cy="504056"/>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AU" sz="1600" b="0" i="0" u="none" strike="noStrike" cap="none" normalizeH="0" baseline="0" dirty="0">
                <a:ln>
                  <a:noFill/>
                </a:ln>
                <a:solidFill>
                  <a:schemeClr val="tx1"/>
                </a:solidFill>
                <a:effectLst/>
                <a:latin typeface="Arial" charset="0"/>
                <a:ea typeface="ＭＳ Ｐゴシック" pitchFamily="34" charset="-128"/>
              </a:rPr>
              <a:t>Strong demand in nursing and education</a:t>
            </a:r>
          </a:p>
        </p:txBody>
      </p:sp>
      <p:sp>
        <p:nvSpPr>
          <p:cNvPr id="54" name="TextBox 53">
            <a:extLst>
              <a:ext uri="{FF2B5EF4-FFF2-40B4-BE49-F238E27FC236}">
                <a16:creationId xmlns:a16="http://schemas.microsoft.com/office/drawing/2014/main" id="{2C1DECE1-1C08-184A-979E-370F728004B3}"/>
              </a:ext>
            </a:extLst>
          </p:cNvPr>
          <p:cNvSpPr txBox="1"/>
          <p:nvPr/>
        </p:nvSpPr>
        <p:spPr>
          <a:xfrm>
            <a:off x="4072116" y="300004"/>
            <a:ext cx="1851789" cy="1477328"/>
          </a:xfrm>
          <a:prstGeom prst="rect">
            <a:avLst/>
          </a:prstGeom>
          <a:noFill/>
        </p:spPr>
        <p:txBody>
          <a:bodyPr wrap="none" rtlCol="0">
            <a:spAutoFit/>
          </a:bodyPr>
          <a:lstStyle/>
          <a:p>
            <a:pPr algn="l"/>
            <a:r>
              <a:rPr lang="en-AU" sz="1800" dirty="0"/>
              <a:t>Job bonus </a:t>
            </a:r>
          </a:p>
          <a:p>
            <a:pPr algn="l"/>
            <a:r>
              <a:rPr lang="en-AU" sz="1800" dirty="0"/>
              <a:t>(from mid-2011)</a:t>
            </a:r>
          </a:p>
          <a:p>
            <a:pPr algn="l"/>
            <a:r>
              <a:rPr lang="en-AU" sz="1800" dirty="0"/>
              <a:t>Restart program</a:t>
            </a:r>
          </a:p>
          <a:p>
            <a:pPr algn="l"/>
            <a:r>
              <a:rPr lang="en-AU" sz="1800" dirty="0"/>
              <a:t>(50 or older)</a:t>
            </a:r>
          </a:p>
          <a:p>
            <a:pPr algn="l"/>
            <a:r>
              <a:rPr lang="en-AU" sz="1800" dirty="0"/>
              <a:t>From mid-2014</a:t>
            </a:r>
          </a:p>
        </p:txBody>
      </p:sp>
      <p:sp>
        <p:nvSpPr>
          <p:cNvPr id="3" name="TextBox 2">
            <a:extLst>
              <a:ext uri="{FF2B5EF4-FFF2-40B4-BE49-F238E27FC236}">
                <a16:creationId xmlns:a16="http://schemas.microsoft.com/office/drawing/2014/main" id="{30DA7E17-98F1-5647-BE43-2134A5208387}"/>
              </a:ext>
            </a:extLst>
          </p:cNvPr>
          <p:cNvSpPr txBox="1"/>
          <p:nvPr/>
        </p:nvSpPr>
        <p:spPr>
          <a:xfrm>
            <a:off x="6484298" y="429784"/>
            <a:ext cx="2659702" cy="646331"/>
          </a:xfrm>
          <a:prstGeom prst="rect">
            <a:avLst/>
          </a:prstGeom>
          <a:noFill/>
        </p:spPr>
        <p:txBody>
          <a:bodyPr wrap="none" rtlCol="0">
            <a:spAutoFit/>
          </a:bodyPr>
          <a:lstStyle/>
          <a:p>
            <a:pPr algn="l"/>
            <a:r>
              <a:rPr lang="en-AU" sz="1800" dirty="0"/>
              <a:t>Single parent payments</a:t>
            </a:r>
          </a:p>
          <a:p>
            <a:pPr algn="l"/>
            <a:r>
              <a:rPr lang="en-AU" sz="1800" dirty="0"/>
              <a:t>Changed from Jan 2013</a:t>
            </a:r>
          </a:p>
        </p:txBody>
      </p:sp>
    </p:spTree>
    <p:extLst>
      <p:ext uri="{BB962C8B-B14F-4D97-AF65-F5344CB8AC3E}">
        <p14:creationId xmlns:p14="http://schemas.microsoft.com/office/powerpoint/2010/main" val="5414094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BE83E5-E2A9-964D-B9FA-9E6DC495A62D}"/>
              </a:ext>
            </a:extLst>
          </p:cNvPr>
          <p:cNvSpPr>
            <a:spLocks noGrp="1"/>
          </p:cNvSpPr>
          <p:nvPr>
            <p:ph type="title"/>
          </p:nvPr>
        </p:nvSpPr>
        <p:spPr/>
        <p:txBody>
          <a:bodyPr/>
          <a:lstStyle/>
          <a:p>
            <a:endParaRPr lang="en-AU"/>
          </a:p>
        </p:txBody>
      </p:sp>
      <p:sp>
        <p:nvSpPr>
          <p:cNvPr id="5" name="Text Placeholder 4">
            <a:extLst>
              <a:ext uri="{FF2B5EF4-FFF2-40B4-BE49-F238E27FC236}">
                <a16:creationId xmlns:a16="http://schemas.microsoft.com/office/drawing/2014/main" id="{58AD1047-E0A2-B34D-A3D2-6D2FE264959E}"/>
              </a:ext>
            </a:extLst>
          </p:cNvPr>
          <p:cNvSpPr>
            <a:spLocks noGrp="1"/>
          </p:cNvSpPr>
          <p:nvPr>
            <p:ph type="body" sz="quarter" idx="10"/>
          </p:nvPr>
        </p:nvSpPr>
        <p:spPr/>
        <p:txBody>
          <a:bodyPr/>
          <a:lstStyle/>
          <a:p>
            <a:r>
              <a:rPr lang="en-AU" dirty="0"/>
              <a:t>Net earnings for the median person per year</a:t>
            </a:r>
          </a:p>
        </p:txBody>
      </p:sp>
      <p:sp>
        <p:nvSpPr>
          <p:cNvPr id="6" name="Text Placeholder 5">
            <a:extLst>
              <a:ext uri="{FF2B5EF4-FFF2-40B4-BE49-F238E27FC236}">
                <a16:creationId xmlns:a16="http://schemas.microsoft.com/office/drawing/2014/main" id="{A509E7AA-B815-2F4B-9E5C-0DC711CC391D}"/>
              </a:ext>
            </a:extLst>
          </p:cNvPr>
          <p:cNvSpPr>
            <a:spLocks noGrp="1"/>
          </p:cNvSpPr>
          <p:nvPr>
            <p:ph type="body" sz="quarter" idx="11"/>
          </p:nvPr>
        </p:nvSpPr>
        <p:spPr/>
        <p:txBody>
          <a:bodyPr/>
          <a:lstStyle/>
          <a:p>
            <a:endParaRPr lang="en-AU"/>
          </a:p>
        </p:txBody>
      </p:sp>
      <p:graphicFrame>
        <p:nvGraphicFramePr>
          <p:cNvPr id="12" name="Chart Placeholder 11">
            <a:extLst>
              <a:ext uri="{FF2B5EF4-FFF2-40B4-BE49-F238E27FC236}">
                <a16:creationId xmlns:a16="http://schemas.microsoft.com/office/drawing/2014/main" id="{409A47A9-EBDE-D048-ABE3-1FB4F99E3C07}"/>
              </a:ext>
            </a:extLst>
          </p:cNvPr>
          <p:cNvGraphicFramePr>
            <a:graphicFrameLocks noGrp="1"/>
          </p:cNvGraphicFramePr>
          <p:nvPr>
            <p:ph type="chart" sz="quarter" idx="12"/>
            <p:extLst>
              <p:ext uri="{D42A27DB-BD31-4B8C-83A1-F6EECF244321}">
                <p14:modId xmlns:p14="http://schemas.microsoft.com/office/powerpoint/2010/main" val="3827439545"/>
              </p:ext>
            </p:extLst>
          </p:nvPr>
        </p:nvGraphicFramePr>
        <p:xfrm>
          <a:off x="557213" y="1169988"/>
          <a:ext cx="8172450" cy="5098534"/>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a:extLst>
              <a:ext uri="{FF2B5EF4-FFF2-40B4-BE49-F238E27FC236}">
                <a16:creationId xmlns:a16="http://schemas.microsoft.com/office/drawing/2014/main" id="{62EC0696-0118-034B-808D-475E44AE17C2}"/>
              </a:ext>
            </a:extLst>
          </p:cNvPr>
          <p:cNvSpPr txBox="1"/>
          <p:nvPr/>
        </p:nvSpPr>
        <p:spPr>
          <a:xfrm>
            <a:off x="4482560" y="6268522"/>
            <a:ext cx="595035" cy="369332"/>
          </a:xfrm>
          <a:prstGeom prst="rect">
            <a:avLst/>
          </a:prstGeom>
          <a:noFill/>
        </p:spPr>
        <p:txBody>
          <a:bodyPr wrap="none" rtlCol="0">
            <a:spAutoFit/>
          </a:bodyPr>
          <a:lstStyle/>
          <a:p>
            <a:pPr algn="l"/>
            <a:r>
              <a:rPr lang="en-AU" sz="1800" dirty="0"/>
              <a:t>Age</a:t>
            </a:r>
          </a:p>
        </p:txBody>
      </p:sp>
      <p:sp>
        <p:nvSpPr>
          <p:cNvPr id="14" name="TextBox 13">
            <a:extLst>
              <a:ext uri="{FF2B5EF4-FFF2-40B4-BE49-F238E27FC236}">
                <a16:creationId xmlns:a16="http://schemas.microsoft.com/office/drawing/2014/main" id="{83762142-976E-3E4A-8C60-95C00BF8BC5A}"/>
              </a:ext>
            </a:extLst>
          </p:cNvPr>
          <p:cNvSpPr txBox="1"/>
          <p:nvPr/>
        </p:nvSpPr>
        <p:spPr>
          <a:xfrm>
            <a:off x="3995936" y="4365104"/>
            <a:ext cx="2492990" cy="369332"/>
          </a:xfrm>
          <a:prstGeom prst="rect">
            <a:avLst/>
          </a:prstGeom>
          <a:noFill/>
        </p:spPr>
        <p:txBody>
          <a:bodyPr wrap="none" rtlCol="0">
            <a:spAutoFit/>
          </a:bodyPr>
          <a:lstStyle/>
          <a:p>
            <a:pPr algn="l"/>
            <a:r>
              <a:rPr lang="en-AU" sz="1800" dirty="0">
                <a:solidFill>
                  <a:schemeClr val="accent3"/>
                </a:solidFill>
              </a:rPr>
              <a:t>Female school leavers</a:t>
            </a:r>
          </a:p>
        </p:txBody>
      </p:sp>
      <p:sp>
        <p:nvSpPr>
          <p:cNvPr id="15" name="TextBox 14">
            <a:extLst>
              <a:ext uri="{FF2B5EF4-FFF2-40B4-BE49-F238E27FC236}">
                <a16:creationId xmlns:a16="http://schemas.microsoft.com/office/drawing/2014/main" id="{E64F4899-5C72-6343-A9C1-1804DDBD8880}"/>
              </a:ext>
            </a:extLst>
          </p:cNvPr>
          <p:cNvSpPr txBox="1"/>
          <p:nvPr/>
        </p:nvSpPr>
        <p:spPr>
          <a:xfrm>
            <a:off x="5113780" y="2461686"/>
            <a:ext cx="2044149" cy="369332"/>
          </a:xfrm>
          <a:prstGeom prst="rect">
            <a:avLst/>
          </a:prstGeom>
          <a:noFill/>
        </p:spPr>
        <p:txBody>
          <a:bodyPr wrap="none" rtlCol="0">
            <a:spAutoFit/>
          </a:bodyPr>
          <a:lstStyle/>
          <a:p>
            <a:pPr algn="l"/>
            <a:r>
              <a:rPr lang="en-AU" sz="1800" dirty="0">
                <a:solidFill>
                  <a:schemeClr val="accent5"/>
                </a:solidFill>
              </a:rPr>
              <a:t>Female graduates</a:t>
            </a:r>
          </a:p>
        </p:txBody>
      </p:sp>
      <p:sp>
        <p:nvSpPr>
          <p:cNvPr id="16" name="TextBox 15">
            <a:extLst>
              <a:ext uri="{FF2B5EF4-FFF2-40B4-BE49-F238E27FC236}">
                <a16:creationId xmlns:a16="http://schemas.microsoft.com/office/drawing/2014/main" id="{BEFD6C82-132B-8A47-A80D-3711F6585148}"/>
              </a:ext>
            </a:extLst>
          </p:cNvPr>
          <p:cNvSpPr txBox="1"/>
          <p:nvPr/>
        </p:nvSpPr>
        <p:spPr>
          <a:xfrm>
            <a:off x="2258874" y="3631691"/>
            <a:ext cx="2223686" cy="369332"/>
          </a:xfrm>
          <a:prstGeom prst="rect">
            <a:avLst/>
          </a:prstGeom>
          <a:noFill/>
        </p:spPr>
        <p:txBody>
          <a:bodyPr wrap="none" rtlCol="0">
            <a:spAutoFit/>
          </a:bodyPr>
          <a:lstStyle/>
          <a:p>
            <a:pPr algn="l"/>
            <a:r>
              <a:rPr lang="en-AU" sz="1800" dirty="0">
                <a:solidFill>
                  <a:schemeClr val="accent1"/>
                </a:solidFill>
              </a:rPr>
              <a:t>Male school leavers</a:t>
            </a:r>
          </a:p>
        </p:txBody>
      </p:sp>
      <p:sp>
        <p:nvSpPr>
          <p:cNvPr id="17" name="TextBox 16">
            <a:extLst>
              <a:ext uri="{FF2B5EF4-FFF2-40B4-BE49-F238E27FC236}">
                <a16:creationId xmlns:a16="http://schemas.microsoft.com/office/drawing/2014/main" id="{45F56A17-93B8-804D-AB8A-DCC67F58F4FB}"/>
              </a:ext>
            </a:extLst>
          </p:cNvPr>
          <p:cNvSpPr txBox="1"/>
          <p:nvPr/>
        </p:nvSpPr>
        <p:spPr>
          <a:xfrm>
            <a:off x="1547664" y="1364193"/>
            <a:ext cx="1774845" cy="369332"/>
          </a:xfrm>
          <a:prstGeom prst="rect">
            <a:avLst/>
          </a:prstGeom>
          <a:noFill/>
        </p:spPr>
        <p:txBody>
          <a:bodyPr wrap="none" rtlCol="0">
            <a:spAutoFit/>
          </a:bodyPr>
          <a:lstStyle/>
          <a:p>
            <a:pPr algn="l"/>
            <a:r>
              <a:rPr lang="en-AU" sz="1800" dirty="0">
                <a:solidFill>
                  <a:schemeClr val="tx2"/>
                </a:solidFill>
              </a:rPr>
              <a:t>Male graduates</a:t>
            </a:r>
          </a:p>
        </p:txBody>
      </p:sp>
      <p:sp>
        <p:nvSpPr>
          <p:cNvPr id="18" name="TextBox 17">
            <a:extLst>
              <a:ext uri="{FF2B5EF4-FFF2-40B4-BE49-F238E27FC236}">
                <a16:creationId xmlns:a16="http://schemas.microsoft.com/office/drawing/2014/main" id="{56814AD1-0756-0949-9724-C9BB6DEEBB12}"/>
              </a:ext>
            </a:extLst>
          </p:cNvPr>
          <p:cNvSpPr txBox="1"/>
          <p:nvPr/>
        </p:nvSpPr>
        <p:spPr>
          <a:xfrm>
            <a:off x="6503734" y="5373216"/>
            <a:ext cx="639919" cy="338554"/>
          </a:xfrm>
          <a:prstGeom prst="rect">
            <a:avLst/>
          </a:prstGeom>
          <a:noFill/>
        </p:spPr>
        <p:txBody>
          <a:bodyPr wrap="none" rtlCol="0">
            <a:spAutoFit/>
          </a:bodyPr>
          <a:lstStyle/>
          <a:p>
            <a:pPr algn="l"/>
            <a:r>
              <a:rPr lang="en-AU" sz="1600" dirty="0"/>
              <a:t>2006</a:t>
            </a:r>
          </a:p>
        </p:txBody>
      </p:sp>
      <p:cxnSp>
        <p:nvCxnSpPr>
          <p:cNvPr id="19" name="Straight Connector 18">
            <a:extLst>
              <a:ext uri="{FF2B5EF4-FFF2-40B4-BE49-F238E27FC236}">
                <a16:creationId xmlns:a16="http://schemas.microsoft.com/office/drawing/2014/main" id="{9342F131-40DA-704B-BFF7-D1957542030B}"/>
              </a:ext>
            </a:extLst>
          </p:cNvPr>
          <p:cNvCxnSpPr>
            <a:cxnSpLocks/>
          </p:cNvCxnSpPr>
          <p:nvPr/>
        </p:nvCxnSpPr>
        <p:spPr bwMode="auto">
          <a:xfrm>
            <a:off x="6533743" y="5743875"/>
            <a:ext cx="504056" cy="0"/>
          </a:xfrm>
          <a:prstGeom prst="line">
            <a:avLst/>
          </a:prstGeom>
          <a:solidFill>
            <a:schemeClr val="accent1"/>
          </a:solidFill>
          <a:ln w="31750" cap="flat" cmpd="sng" algn="ctr">
            <a:solidFill>
              <a:schemeClr val="tx1"/>
            </a:solidFill>
            <a:prstDash val="sysDot"/>
            <a:round/>
            <a:headEnd type="none" w="med" len="med"/>
            <a:tailEnd type="none" w="med" len="med"/>
          </a:ln>
          <a:effectLst/>
        </p:spPr>
      </p:cxnSp>
      <p:cxnSp>
        <p:nvCxnSpPr>
          <p:cNvPr id="20" name="Straight Connector 19">
            <a:extLst>
              <a:ext uri="{FF2B5EF4-FFF2-40B4-BE49-F238E27FC236}">
                <a16:creationId xmlns:a16="http://schemas.microsoft.com/office/drawing/2014/main" id="{FA282C92-F477-234B-872F-B9D42C189A16}"/>
              </a:ext>
            </a:extLst>
          </p:cNvPr>
          <p:cNvCxnSpPr>
            <a:cxnSpLocks/>
          </p:cNvCxnSpPr>
          <p:nvPr/>
        </p:nvCxnSpPr>
        <p:spPr bwMode="auto">
          <a:xfrm>
            <a:off x="7166369" y="5733831"/>
            <a:ext cx="484937" cy="13487"/>
          </a:xfrm>
          <a:prstGeom prst="line">
            <a:avLst/>
          </a:prstGeom>
          <a:solidFill>
            <a:schemeClr val="accent1"/>
          </a:solidFill>
          <a:ln w="31750" cap="flat" cmpd="sng" algn="ctr">
            <a:solidFill>
              <a:schemeClr val="tx1"/>
            </a:solidFill>
            <a:prstDash val="dash"/>
            <a:round/>
            <a:headEnd type="none" w="med" len="med"/>
            <a:tailEnd type="none" w="med" len="med"/>
          </a:ln>
          <a:effectLst/>
        </p:spPr>
      </p:cxnSp>
      <p:sp>
        <p:nvSpPr>
          <p:cNvPr id="21" name="TextBox 20">
            <a:extLst>
              <a:ext uri="{FF2B5EF4-FFF2-40B4-BE49-F238E27FC236}">
                <a16:creationId xmlns:a16="http://schemas.microsoft.com/office/drawing/2014/main" id="{A17F9BBD-C52E-5F4D-B708-380BBD9E514E}"/>
              </a:ext>
            </a:extLst>
          </p:cNvPr>
          <p:cNvSpPr txBox="1"/>
          <p:nvPr/>
        </p:nvSpPr>
        <p:spPr>
          <a:xfrm>
            <a:off x="7114542" y="5373216"/>
            <a:ext cx="624658" cy="338554"/>
          </a:xfrm>
          <a:prstGeom prst="rect">
            <a:avLst/>
          </a:prstGeom>
          <a:noFill/>
        </p:spPr>
        <p:txBody>
          <a:bodyPr wrap="none" rtlCol="0">
            <a:spAutoFit/>
          </a:bodyPr>
          <a:lstStyle/>
          <a:p>
            <a:pPr algn="l"/>
            <a:r>
              <a:rPr lang="en-AU" sz="1600" dirty="0"/>
              <a:t>2011</a:t>
            </a:r>
          </a:p>
        </p:txBody>
      </p:sp>
      <p:sp>
        <p:nvSpPr>
          <p:cNvPr id="22" name="TextBox 21">
            <a:extLst>
              <a:ext uri="{FF2B5EF4-FFF2-40B4-BE49-F238E27FC236}">
                <a16:creationId xmlns:a16="http://schemas.microsoft.com/office/drawing/2014/main" id="{9F371C95-D0B7-2E4A-93D0-EB8D4DD13F06}"/>
              </a:ext>
            </a:extLst>
          </p:cNvPr>
          <p:cNvSpPr txBox="1"/>
          <p:nvPr/>
        </p:nvSpPr>
        <p:spPr>
          <a:xfrm>
            <a:off x="7710089" y="5373216"/>
            <a:ext cx="639919" cy="338554"/>
          </a:xfrm>
          <a:prstGeom prst="rect">
            <a:avLst/>
          </a:prstGeom>
          <a:noFill/>
        </p:spPr>
        <p:txBody>
          <a:bodyPr wrap="none" rtlCol="0">
            <a:spAutoFit/>
          </a:bodyPr>
          <a:lstStyle/>
          <a:p>
            <a:pPr algn="l"/>
            <a:r>
              <a:rPr lang="en-AU" sz="1600" dirty="0"/>
              <a:t>2016</a:t>
            </a:r>
          </a:p>
        </p:txBody>
      </p:sp>
      <p:cxnSp>
        <p:nvCxnSpPr>
          <p:cNvPr id="23" name="Straight Connector 22">
            <a:extLst>
              <a:ext uri="{FF2B5EF4-FFF2-40B4-BE49-F238E27FC236}">
                <a16:creationId xmlns:a16="http://schemas.microsoft.com/office/drawing/2014/main" id="{CD6673D9-5A39-EF4D-A9AA-D28780D0DEF0}"/>
              </a:ext>
            </a:extLst>
          </p:cNvPr>
          <p:cNvCxnSpPr>
            <a:cxnSpLocks/>
          </p:cNvCxnSpPr>
          <p:nvPr/>
        </p:nvCxnSpPr>
        <p:spPr bwMode="auto">
          <a:xfrm>
            <a:off x="7779877" y="5740575"/>
            <a:ext cx="504056" cy="0"/>
          </a:xfrm>
          <a:prstGeom prst="line">
            <a:avLst/>
          </a:prstGeom>
          <a:solidFill>
            <a:schemeClr val="accent1"/>
          </a:solidFill>
          <a:ln w="31750"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13154645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BE83E5-E2A9-964D-B9FA-9E6DC495A62D}"/>
              </a:ext>
            </a:extLst>
          </p:cNvPr>
          <p:cNvSpPr>
            <a:spLocks noGrp="1"/>
          </p:cNvSpPr>
          <p:nvPr>
            <p:ph type="title"/>
          </p:nvPr>
        </p:nvSpPr>
        <p:spPr/>
        <p:txBody>
          <a:bodyPr/>
          <a:lstStyle/>
          <a:p>
            <a:endParaRPr lang="en-AU"/>
          </a:p>
        </p:txBody>
      </p:sp>
      <p:sp>
        <p:nvSpPr>
          <p:cNvPr id="5" name="Text Placeholder 4">
            <a:extLst>
              <a:ext uri="{FF2B5EF4-FFF2-40B4-BE49-F238E27FC236}">
                <a16:creationId xmlns:a16="http://schemas.microsoft.com/office/drawing/2014/main" id="{58AD1047-E0A2-B34D-A3D2-6D2FE264959E}"/>
              </a:ext>
            </a:extLst>
          </p:cNvPr>
          <p:cNvSpPr>
            <a:spLocks noGrp="1"/>
          </p:cNvSpPr>
          <p:nvPr>
            <p:ph type="body" sz="quarter" idx="10"/>
          </p:nvPr>
        </p:nvSpPr>
        <p:spPr/>
        <p:txBody>
          <a:bodyPr/>
          <a:lstStyle/>
          <a:p>
            <a:r>
              <a:rPr lang="en-AU" dirty="0"/>
              <a:t>Net earnings for the median person per year</a:t>
            </a:r>
          </a:p>
        </p:txBody>
      </p:sp>
      <p:sp>
        <p:nvSpPr>
          <p:cNvPr id="6" name="Text Placeholder 5">
            <a:extLst>
              <a:ext uri="{FF2B5EF4-FFF2-40B4-BE49-F238E27FC236}">
                <a16:creationId xmlns:a16="http://schemas.microsoft.com/office/drawing/2014/main" id="{A509E7AA-B815-2F4B-9E5C-0DC711CC391D}"/>
              </a:ext>
            </a:extLst>
          </p:cNvPr>
          <p:cNvSpPr>
            <a:spLocks noGrp="1"/>
          </p:cNvSpPr>
          <p:nvPr>
            <p:ph type="body" sz="quarter" idx="11"/>
          </p:nvPr>
        </p:nvSpPr>
        <p:spPr/>
        <p:txBody>
          <a:bodyPr/>
          <a:lstStyle/>
          <a:p>
            <a:endParaRPr lang="en-AU"/>
          </a:p>
        </p:txBody>
      </p:sp>
      <p:graphicFrame>
        <p:nvGraphicFramePr>
          <p:cNvPr id="12" name="Chart Placeholder 11">
            <a:extLst>
              <a:ext uri="{FF2B5EF4-FFF2-40B4-BE49-F238E27FC236}">
                <a16:creationId xmlns:a16="http://schemas.microsoft.com/office/drawing/2014/main" id="{409A47A9-EBDE-D048-ABE3-1FB4F99E3C07}"/>
              </a:ext>
            </a:extLst>
          </p:cNvPr>
          <p:cNvGraphicFramePr>
            <a:graphicFrameLocks noGrp="1"/>
          </p:cNvGraphicFramePr>
          <p:nvPr>
            <p:ph type="chart" sz="quarter" idx="12"/>
          </p:nvPr>
        </p:nvGraphicFramePr>
        <p:xfrm>
          <a:off x="557213" y="1169988"/>
          <a:ext cx="8172450" cy="5098534"/>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a:extLst>
              <a:ext uri="{FF2B5EF4-FFF2-40B4-BE49-F238E27FC236}">
                <a16:creationId xmlns:a16="http://schemas.microsoft.com/office/drawing/2014/main" id="{62EC0696-0118-034B-808D-475E44AE17C2}"/>
              </a:ext>
            </a:extLst>
          </p:cNvPr>
          <p:cNvSpPr txBox="1"/>
          <p:nvPr/>
        </p:nvSpPr>
        <p:spPr>
          <a:xfrm>
            <a:off x="4482560" y="6268522"/>
            <a:ext cx="595035" cy="369332"/>
          </a:xfrm>
          <a:prstGeom prst="rect">
            <a:avLst/>
          </a:prstGeom>
          <a:noFill/>
        </p:spPr>
        <p:txBody>
          <a:bodyPr wrap="none" rtlCol="0">
            <a:spAutoFit/>
          </a:bodyPr>
          <a:lstStyle/>
          <a:p>
            <a:pPr algn="l"/>
            <a:r>
              <a:rPr lang="en-AU" sz="1800" dirty="0"/>
              <a:t>Age</a:t>
            </a:r>
          </a:p>
        </p:txBody>
      </p:sp>
      <p:sp>
        <p:nvSpPr>
          <p:cNvPr id="14" name="TextBox 13">
            <a:extLst>
              <a:ext uri="{FF2B5EF4-FFF2-40B4-BE49-F238E27FC236}">
                <a16:creationId xmlns:a16="http://schemas.microsoft.com/office/drawing/2014/main" id="{83762142-976E-3E4A-8C60-95C00BF8BC5A}"/>
              </a:ext>
            </a:extLst>
          </p:cNvPr>
          <p:cNvSpPr txBox="1"/>
          <p:nvPr/>
        </p:nvSpPr>
        <p:spPr>
          <a:xfrm>
            <a:off x="3131840" y="4229337"/>
            <a:ext cx="2492990" cy="369332"/>
          </a:xfrm>
          <a:prstGeom prst="rect">
            <a:avLst/>
          </a:prstGeom>
          <a:noFill/>
        </p:spPr>
        <p:txBody>
          <a:bodyPr wrap="none" rtlCol="0">
            <a:spAutoFit/>
          </a:bodyPr>
          <a:lstStyle/>
          <a:p>
            <a:pPr algn="l"/>
            <a:r>
              <a:rPr lang="en-AU" sz="1800" dirty="0">
                <a:solidFill>
                  <a:schemeClr val="accent3"/>
                </a:solidFill>
              </a:rPr>
              <a:t>Female school leavers</a:t>
            </a:r>
          </a:p>
        </p:txBody>
      </p:sp>
      <p:sp>
        <p:nvSpPr>
          <p:cNvPr id="15" name="TextBox 14">
            <a:extLst>
              <a:ext uri="{FF2B5EF4-FFF2-40B4-BE49-F238E27FC236}">
                <a16:creationId xmlns:a16="http://schemas.microsoft.com/office/drawing/2014/main" id="{E64F4899-5C72-6343-A9C1-1804DDBD8880}"/>
              </a:ext>
            </a:extLst>
          </p:cNvPr>
          <p:cNvSpPr txBox="1"/>
          <p:nvPr/>
        </p:nvSpPr>
        <p:spPr>
          <a:xfrm>
            <a:off x="5113780" y="2461686"/>
            <a:ext cx="2044149" cy="369332"/>
          </a:xfrm>
          <a:prstGeom prst="rect">
            <a:avLst/>
          </a:prstGeom>
          <a:noFill/>
        </p:spPr>
        <p:txBody>
          <a:bodyPr wrap="none" rtlCol="0">
            <a:spAutoFit/>
          </a:bodyPr>
          <a:lstStyle/>
          <a:p>
            <a:pPr algn="l"/>
            <a:r>
              <a:rPr lang="en-AU" sz="1800" dirty="0">
                <a:solidFill>
                  <a:schemeClr val="accent5"/>
                </a:solidFill>
              </a:rPr>
              <a:t>Female graduates</a:t>
            </a:r>
          </a:p>
        </p:txBody>
      </p:sp>
      <p:sp>
        <p:nvSpPr>
          <p:cNvPr id="16" name="TextBox 15">
            <a:extLst>
              <a:ext uri="{FF2B5EF4-FFF2-40B4-BE49-F238E27FC236}">
                <a16:creationId xmlns:a16="http://schemas.microsoft.com/office/drawing/2014/main" id="{BEFD6C82-132B-8A47-A80D-3711F6585148}"/>
              </a:ext>
            </a:extLst>
          </p:cNvPr>
          <p:cNvSpPr txBox="1"/>
          <p:nvPr/>
        </p:nvSpPr>
        <p:spPr>
          <a:xfrm>
            <a:off x="3834135" y="3218712"/>
            <a:ext cx="2223686" cy="369332"/>
          </a:xfrm>
          <a:prstGeom prst="rect">
            <a:avLst/>
          </a:prstGeom>
          <a:noFill/>
        </p:spPr>
        <p:txBody>
          <a:bodyPr wrap="none" rtlCol="0">
            <a:spAutoFit/>
          </a:bodyPr>
          <a:lstStyle/>
          <a:p>
            <a:pPr algn="l"/>
            <a:r>
              <a:rPr lang="en-AU" sz="1800" dirty="0">
                <a:solidFill>
                  <a:schemeClr val="accent1"/>
                </a:solidFill>
              </a:rPr>
              <a:t>Male school leavers</a:t>
            </a:r>
          </a:p>
        </p:txBody>
      </p:sp>
      <p:sp>
        <p:nvSpPr>
          <p:cNvPr id="17" name="TextBox 16">
            <a:extLst>
              <a:ext uri="{FF2B5EF4-FFF2-40B4-BE49-F238E27FC236}">
                <a16:creationId xmlns:a16="http://schemas.microsoft.com/office/drawing/2014/main" id="{45F56A17-93B8-804D-AB8A-DCC67F58F4FB}"/>
              </a:ext>
            </a:extLst>
          </p:cNvPr>
          <p:cNvSpPr txBox="1"/>
          <p:nvPr/>
        </p:nvSpPr>
        <p:spPr>
          <a:xfrm>
            <a:off x="1547664" y="1364193"/>
            <a:ext cx="1774845" cy="369332"/>
          </a:xfrm>
          <a:prstGeom prst="rect">
            <a:avLst/>
          </a:prstGeom>
          <a:noFill/>
        </p:spPr>
        <p:txBody>
          <a:bodyPr wrap="none" rtlCol="0">
            <a:spAutoFit/>
          </a:bodyPr>
          <a:lstStyle/>
          <a:p>
            <a:pPr algn="l"/>
            <a:r>
              <a:rPr lang="en-AU" sz="1800" dirty="0">
                <a:solidFill>
                  <a:schemeClr val="tx2"/>
                </a:solidFill>
              </a:rPr>
              <a:t>Male graduates</a:t>
            </a:r>
          </a:p>
        </p:txBody>
      </p:sp>
    </p:spTree>
    <p:extLst>
      <p:ext uri="{BB962C8B-B14F-4D97-AF65-F5344CB8AC3E}">
        <p14:creationId xmlns:p14="http://schemas.microsoft.com/office/powerpoint/2010/main" val="4172048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36C23-78F4-2948-A49B-52C73CA02FA3}"/>
              </a:ext>
            </a:extLst>
          </p:cNvPr>
          <p:cNvSpPr>
            <a:spLocks noGrp="1"/>
          </p:cNvSpPr>
          <p:nvPr>
            <p:ph type="title"/>
          </p:nvPr>
        </p:nvSpPr>
        <p:spPr/>
        <p:txBody>
          <a:bodyPr/>
          <a:lstStyle/>
          <a:p>
            <a:r>
              <a:rPr lang="en-AU" dirty="0"/>
              <a:t>  </a:t>
            </a:r>
          </a:p>
        </p:txBody>
      </p:sp>
      <p:sp>
        <p:nvSpPr>
          <p:cNvPr id="3" name="Text Placeholder 2">
            <a:extLst>
              <a:ext uri="{FF2B5EF4-FFF2-40B4-BE49-F238E27FC236}">
                <a16:creationId xmlns:a16="http://schemas.microsoft.com/office/drawing/2014/main" id="{78E4E192-F9D1-E742-8948-A25B07D69D33}"/>
              </a:ext>
            </a:extLst>
          </p:cNvPr>
          <p:cNvSpPr>
            <a:spLocks noGrp="1"/>
          </p:cNvSpPr>
          <p:nvPr>
            <p:ph type="body" sz="quarter" idx="10"/>
          </p:nvPr>
        </p:nvSpPr>
        <p:spPr/>
        <p:txBody>
          <a:bodyPr/>
          <a:lstStyle/>
          <a:p>
            <a:endParaRPr lang="en-AU"/>
          </a:p>
        </p:txBody>
      </p:sp>
      <p:sp>
        <p:nvSpPr>
          <p:cNvPr id="4" name="Text Placeholder 3">
            <a:extLst>
              <a:ext uri="{FF2B5EF4-FFF2-40B4-BE49-F238E27FC236}">
                <a16:creationId xmlns:a16="http://schemas.microsoft.com/office/drawing/2014/main" id="{DA70CCA6-EE1B-FE44-B611-7C65E40403E8}"/>
              </a:ext>
            </a:extLst>
          </p:cNvPr>
          <p:cNvSpPr>
            <a:spLocks noGrp="1"/>
          </p:cNvSpPr>
          <p:nvPr>
            <p:ph type="body" sz="quarter" idx="11"/>
          </p:nvPr>
        </p:nvSpPr>
        <p:spPr/>
        <p:txBody>
          <a:bodyPr/>
          <a:lstStyle/>
          <a:p>
            <a:endParaRPr lang="en-AU"/>
          </a:p>
        </p:txBody>
      </p:sp>
      <p:graphicFrame>
        <p:nvGraphicFramePr>
          <p:cNvPr id="14" name="Chart Placeholder 13">
            <a:extLst>
              <a:ext uri="{FF2B5EF4-FFF2-40B4-BE49-F238E27FC236}">
                <a16:creationId xmlns:a16="http://schemas.microsoft.com/office/drawing/2014/main" id="{225D4052-3943-C14F-8102-CE765541AFEC}"/>
              </a:ext>
            </a:extLst>
          </p:cNvPr>
          <p:cNvGraphicFramePr>
            <a:graphicFrameLocks noGrp="1"/>
          </p:cNvGraphicFramePr>
          <p:nvPr>
            <p:ph type="chart" sz="quarter" idx="12"/>
            <p:extLst>
              <p:ext uri="{D42A27DB-BD31-4B8C-83A1-F6EECF244321}">
                <p14:modId xmlns:p14="http://schemas.microsoft.com/office/powerpoint/2010/main" val="2334847308"/>
              </p:ext>
            </p:extLst>
          </p:nvPr>
        </p:nvGraphicFramePr>
        <p:xfrm>
          <a:off x="557213" y="1169988"/>
          <a:ext cx="4302819" cy="5364162"/>
        </p:xfrm>
        <a:graphic>
          <a:graphicData uri="http://schemas.openxmlformats.org/drawingml/2006/chart">
            <c:chart xmlns:c="http://schemas.openxmlformats.org/drawingml/2006/chart" xmlns:r="http://schemas.openxmlformats.org/officeDocument/2006/relationships" r:id="rId2"/>
          </a:graphicData>
        </a:graphic>
      </p:graphicFrame>
      <p:sp>
        <p:nvSpPr>
          <p:cNvPr id="15" name="TextBox 14">
            <a:extLst>
              <a:ext uri="{FF2B5EF4-FFF2-40B4-BE49-F238E27FC236}">
                <a16:creationId xmlns:a16="http://schemas.microsoft.com/office/drawing/2014/main" id="{6BE477B6-088B-8E4A-9513-5BBA42CE477B}"/>
              </a:ext>
            </a:extLst>
          </p:cNvPr>
          <p:cNvSpPr txBox="1"/>
          <p:nvPr/>
        </p:nvSpPr>
        <p:spPr>
          <a:xfrm>
            <a:off x="1259632" y="4653136"/>
            <a:ext cx="1069524" cy="369332"/>
          </a:xfrm>
          <a:prstGeom prst="rect">
            <a:avLst/>
          </a:prstGeom>
          <a:noFill/>
        </p:spPr>
        <p:txBody>
          <a:bodyPr wrap="none" rtlCol="0">
            <a:spAutoFit/>
          </a:bodyPr>
          <a:lstStyle/>
          <a:p>
            <a:pPr algn="l"/>
            <a:r>
              <a:rPr lang="en-AU" sz="1800" dirty="0">
                <a:solidFill>
                  <a:schemeClr val="bg1"/>
                </a:solidFill>
              </a:rPr>
              <a:t>Full-time</a:t>
            </a:r>
          </a:p>
        </p:txBody>
      </p:sp>
      <p:graphicFrame>
        <p:nvGraphicFramePr>
          <p:cNvPr id="16" name="Chart Placeholder 13">
            <a:extLst>
              <a:ext uri="{FF2B5EF4-FFF2-40B4-BE49-F238E27FC236}">
                <a16:creationId xmlns:a16="http://schemas.microsoft.com/office/drawing/2014/main" id="{58EBD82C-EEDF-8F42-81E4-FB6F5ECAE6FB}"/>
              </a:ext>
            </a:extLst>
          </p:cNvPr>
          <p:cNvGraphicFramePr>
            <a:graphicFrameLocks/>
          </p:cNvGraphicFramePr>
          <p:nvPr>
            <p:extLst>
              <p:ext uri="{D42A27DB-BD31-4B8C-83A1-F6EECF244321}">
                <p14:modId xmlns:p14="http://schemas.microsoft.com/office/powerpoint/2010/main" val="1674496416"/>
              </p:ext>
            </p:extLst>
          </p:nvPr>
        </p:nvGraphicFramePr>
        <p:xfrm>
          <a:off x="4816760" y="1190055"/>
          <a:ext cx="3947474" cy="5344095"/>
        </p:xfrm>
        <a:graphic>
          <a:graphicData uri="http://schemas.openxmlformats.org/drawingml/2006/chart">
            <c:chart xmlns:c="http://schemas.openxmlformats.org/drawingml/2006/chart" xmlns:r="http://schemas.openxmlformats.org/officeDocument/2006/relationships" r:id="rId3"/>
          </a:graphicData>
        </a:graphic>
      </p:graphicFrame>
      <p:sp>
        <p:nvSpPr>
          <p:cNvPr id="17" name="TextBox 16">
            <a:extLst>
              <a:ext uri="{FF2B5EF4-FFF2-40B4-BE49-F238E27FC236}">
                <a16:creationId xmlns:a16="http://schemas.microsoft.com/office/drawing/2014/main" id="{89093813-8968-2847-8D54-4B05D89FFB76}"/>
              </a:ext>
            </a:extLst>
          </p:cNvPr>
          <p:cNvSpPr txBox="1"/>
          <p:nvPr/>
        </p:nvSpPr>
        <p:spPr>
          <a:xfrm>
            <a:off x="1185492" y="2546948"/>
            <a:ext cx="1120820" cy="369332"/>
          </a:xfrm>
          <a:prstGeom prst="rect">
            <a:avLst/>
          </a:prstGeom>
          <a:noFill/>
        </p:spPr>
        <p:txBody>
          <a:bodyPr wrap="none" rtlCol="0">
            <a:spAutoFit/>
          </a:bodyPr>
          <a:lstStyle/>
          <a:p>
            <a:r>
              <a:rPr lang="en-AU" sz="1800" dirty="0"/>
              <a:t>Part-time</a:t>
            </a:r>
          </a:p>
        </p:txBody>
      </p:sp>
      <p:sp>
        <p:nvSpPr>
          <p:cNvPr id="19" name="TextBox 18">
            <a:extLst>
              <a:ext uri="{FF2B5EF4-FFF2-40B4-BE49-F238E27FC236}">
                <a16:creationId xmlns:a16="http://schemas.microsoft.com/office/drawing/2014/main" id="{C672AAC6-9A08-764E-A9C8-9DD48A368B36}"/>
              </a:ext>
            </a:extLst>
          </p:cNvPr>
          <p:cNvSpPr txBox="1"/>
          <p:nvPr/>
        </p:nvSpPr>
        <p:spPr>
          <a:xfrm>
            <a:off x="2562213" y="2193302"/>
            <a:ext cx="744756" cy="369332"/>
          </a:xfrm>
          <a:prstGeom prst="rect">
            <a:avLst/>
          </a:prstGeom>
          <a:noFill/>
        </p:spPr>
        <p:txBody>
          <a:bodyPr wrap="none" rtlCol="0">
            <a:spAutoFit/>
          </a:bodyPr>
          <a:lstStyle/>
          <a:p>
            <a:r>
              <a:rPr lang="en-AU" sz="1800" dirty="0"/>
              <a:t>Away</a:t>
            </a:r>
          </a:p>
        </p:txBody>
      </p:sp>
      <p:sp>
        <p:nvSpPr>
          <p:cNvPr id="20" name="TextBox 19">
            <a:extLst>
              <a:ext uri="{FF2B5EF4-FFF2-40B4-BE49-F238E27FC236}">
                <a16:creationId xmlns:a16="http://schemas.microsoft.com/office/drawing/2014/main" id="{4664B66D-EC2A-5742-9692-5B79345224C1}"/>
              </a:ext>
            </a:extLst>
          </p:cNvPr>
          <p:cNvSpPr txBox="1"/>
          <p:nvPr/>
        </p:nvSpPr>
        <p:spPr>
          <a:xfrm>
            <a:off x="3158264" y="1591016"/>
            <a:ext cx="1479892" cy="369332"/>
          </a:xfrm>
          <a:prstGeom prst="rect">
            <a:avLst/>
          </a:prstGeom>
          <a:noFill/>
        </p:spPr>
        <p:txBody>
          <a:bodyPr wrap="none" rtlCol="0">
            <a:spAutoFit/>
          </a:bodyPr>
          <a:lstStyle/>
          <a:p>
            <a:r>
              <a:rPr lang="en-AU" sz="1800" dirty="0"/>
              <a:t>Unemployed</a:t>
            </a:r>
          </a:p>
        </p:txBody>
      </p:sp>
      <p:sp>
        <p:nvSpPr>
          <p:cNvPr id="21" name="TextBox 20">
            <a:extLst>
              <a:ext uri="{FF2B5EF4-FFF2-40B4-BE49-F238E27FC236}">
                <a16:creationId xmlns:a16="http://schemas.microsoft.com/office/drawing/2014/main" id="{3E4F1868-A7F7-6846-B926-93B44FF88A28}"/>
              </a:ext>
            </a:extLst>
          </p:cNvPr>
          <p:cNvSpPr txBox="1"/>
          <p:nvPr/>
        </p:nvSpPr>
        <p:spPr>
          <a:xfrm>
            <a:off x="1185492" y="1345646"/>
            <a:ext cx="2454518" cy="369332"/>
          </a:xfrm>
          <a:prstGeom prst="rect">
            <a:avLst/>
          </a:prstGeom>
          <a:noFill/>
        </p:spPr>
        <p:txBody>
          <a:bodyPr wrap="none" rtlCol="0">
            <a:spAutoFit/>
          </a:bodyPr>
          <a:lstStyle/>
          <a:p>
            <a:r>
              <a:rPr lang="en-AU" sz="1800" dirty="0"/>
              <a:t>Not in the labour force</a:t>
            </a:r>
          </a:p>
        </p:txBody>
      </p:sp>
      <p:cxnSp>
        <p:nvCxnSpPr>
          <p:cNvPr id="23" name="Straight Connector 22">
            <a:extLst>
              <a:ext uri="{FF2B5EF4-FFF2-40B4-BE49-F238E27FC236}">
                <a16:creationId xmlns:a16="http://schemas.microsoft.com/office/drawing/2014/main" id="{BCF17204-678E-BE4E-9899-0FD908396FCF}"/>
              </a:ext>
            </a:extLst>
          </p:cNvPr>
          <p:cNvCxnSpPr/>
          <p:nvPr/>
        </p:nvCxnSpPr>
        <p:spPr bwMode="auto">
          <a:xfrm flipV="1">
            <a:off x="2934591" y="1775682"/>
            <a:ext cx="223673" cy="184666"/>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5" name="Straight Connector 24">
            <a:extLst>
              <a:ext uri="{FF2B5EF4-FFF2-40B4-BE49-F238E27FC236}">
                <a16:creationId xmlns:a16="http://schemas.microsoft.com/office/drawing/2014/main" id="{F7C2C0F3-2D67-1640-BD1A-9388F6B1FD8A}"/>
              </a:ext>
            </a:extLst>
          </p:cNvPr>
          <p:cNvCxnSpPr>
            <a:cxnSpLocks/>
            <a:endCxn id="19" idx="1"/>
          </p:cNvCxnSpPr>
          <p:nvPr/>
        </p:nvCxnSpPr>
        <p:spPr bwMode="auto">
          <a:xfrm>
            <a:off x="2306312" y="2193302"/>
            <a:ext cx="255901" cy="184666"/>
          </a:xfrm>
          <a:prstGeom prst="line">
            <a:avLst/>
          </a:prstGeom>
          <a:solidFill>
            <a:schemeClr val="accent1"/>
          </a:solidFill>
          <a:ln w="9525" cap="flat" cmpd="sng" algn="ctr">
            <a:solidFill>
              <a:schemeClr val="bg1"/>
            </a:solidFill>
            <a:prstDash val="solid"/>
            <a:round/>
            <a:headEnd type="none" w="med" len="med"/>
            <a:tailEnd type="none" w="med" len="med"/>
          </a:ln>
          <a:effectLst/>
        </p:spPr>
      </p:cxnSp>
      <p:sp>
        <p:nvSpPr>
          <p:cNvPr id="28" name="TextBox 27">
            <a:extLst>
              <a:ext uri="{FF2B5EF4-FFF2-40B4-BE49-F238E27FC236}">
                <a16:creationId xmlns:a16="http://schemas.microsoft.com/office/drawing/2014/main" id="{A348B133-47DE-954A-9C95-EF4E4F14BA0D}"/>
              </a:ext>
            </a:extLst>
          </p:cNvPr>
          <p:cNvSpPr txBox="1"/>
          <p:nvPr/>
        </p:nvSpPr>
        <p:spPr>
          <a:xfrm>
            <a:off x="4638156" y="6423033"/>
            <a:ext cx="595035" cy="369332"/>
          </a:xfrm>
          <a:prstGeom prst="rect">
            <a:avLst/>
          </a:prstGeom>
          <a:noFill/>
        </p:spPr>
        <p:txBody>
          <a:bodyPr wrap="none" rtlCol="0">
            <a:spAutoFit/>
          </a:bodyPr>
          <a:lstStyle/>
          <a:p>
            <a:pPr algn="l"/>
            <a:r>
              <a:rPr lang="en-AU" sz="1800" dirty="0"/>
              <a:t>Age</a:t>
            </a:r>
          </a:p>
        </p:txBody>
      </p:sp>
      <p:sp>
        <p:nvSpPr>
          <p:cNvPr id="29" name="TextBox 28">
            <a:extLst>
              <a:ext uri="{FF2B5EF4-FFF2-40B4-BE49-F238E27FC236}">
                <a16:creationId xmlns:a16="http://schemas.microsoft.com/office/drawing/2014/main" id="{A3066193-2FD7-8F43-A6F2-CDB770CF9C29}"/>
              </a:ext>
            </a:extLst>
          </p:cNvPr>
          <p:cNvSpPr txBox="1"/>
          <p:nvPr/>
        </p:nvSpPr>
        <p:spPr>
          <a:xfrm>
            <a:off x="2292909" y="966057"/>
            <a:ext cx="1014060" cy="369332"/>
          </a:xfrm>
          <a:prstGeom prst="rect">
            <a:avLst/>
          </a:prstGeom>
          <a:noFill/>
        </p:spPr>
        <p:txBody>
          <a:bodyPr wrap="none" rtlCol="0">
            <a:spAutoFit/>
          </a:bodyPr>
          <a:lstStyle/>
          <a:p>
            <a:pPr algn="l"/>
            <a:r>
              <a:rPr lang="en-AU" sz="1800" b="1" dirty="0"/>
              <a:t>Women</a:t>
            </a:r>
          </a:p>
        </p:txBody>
      </p:sp>
      <p:sp>
        <p:nvSpPr>
          <p:cNvPr id="30" name="TextBox 29">
            <a:extLst>
              <a:ext uri="{FF2B5EF4-FFF2-40B4-BE49-F238E27FC236}">
                <a16:creationId xmlns:a16="http://schemas.microsoft.com/office/drawing/2014/main" id="{0E09ACD9-E91B-6249-BAF0-CD9B316548EF}"/>
              </a:ext>
            </a:extLst>
          </p:cNvPr>
          <p:cNvSpPr txBox="1"/>
          <p:nvPr/>
        </p:nvSpPr>
        <p:spPr>
          <a:xfrm>
            <a:off x="6369823" y="966057"/>
            <a:ext cx="646331" cy="369332"/>
          </a:xfrm>
          <a:prstGeom prst="rect">
            <a:avLst/>
          </a:prstGeom>
          <a:noFill/>
        </p:spPr>
        <p:txBody>
          <a:bodyPr wrap="none" rtlCol="0">
            <a:spAutoFit/>
          </a:bodyPr>
          <a:lstStyle/>
          <a:p>
            <a:pPr algn="l"/>
            <a:r>
              <a:rPr lang="en-AU" sz="1800" b="1" dirty="0"/>
              <a:t>Men</a:t>
            </a:r>
          </a:p>
        </p:txBody>
      </p:sp>
    </p:spTree>
    <p:extLst>
      <p:ext uri="{BB962C8B-B14F-4D97-AF65-F5344CB8AC3E}">
        <p14:creationId xmlns:p14="http://schemas.microsoft.com/office/powerpoint/2010/main" val="1071353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72822-3321-E14F-8042-580266A9825E}"/>
              </a:ext>
            </a:extLst>
          </p:cNvPr>
          <p:cNvSpPr>
            <a:spLocks noGrp="1"/>
          </p:cNvSpPr>
          <p:nvPr>
            <p:ph type="title"/>
          </p:nvPr>
        </p:nvSpPr>
        <p:spPr/>
        <p:txBody>
          <a:bodyPr/>
          <a:lstStyle/>
          <a:p>
            <a:endParaRPr lang="en-AU"/>
          </a:p>
        </p:txBody>
      </p:sp>
      <p:sp>
        <p:nvSpPr>
          <p:cNvPr id="3" name="Text Placeholder 2">
            <a:extLst>
              <a:ext uri="{FF2B5EF4-FFF2-40B4-BE49-F238E27FC236}">
                <a16:creationId xmlns:a16="http://schemas.microsoft.com/office/drawing/2014/main" id="{8ECDAEEC-EBAB-674B-841E-39B6DB7020BA}"/>
              </a:ext>
            </a:extLst>
          </p:cNvPr>
          <p:cNvSpPr>
            <a:spLocks noGrp="1"/>
          </p:cNvSpPr>
          <p:nvPr>
            <p:ph type="body" sz="quarter" idx="10"/>
          </p:nvPr>
        </p:nvSpPr>
        <p:spPr/>
        <p:txBody>
          <a:bodyPr/>
          <a:lstStyle/>
          <a:p>
            <a:r>
              <a:rPr lang="en-AU" dirty="0"/>
              <a:t>Average effective retirement age (3-year moving average)</a:t>
            </a:r>
          </a:p>
        </p:txBody>
      </p:sp>
      <p:sp>
        <p:nvSpPr>
          <p:cNvPr id="4" name="Text Placeholder 3">
            <a:extLst>
              <a:ext uri="{FF2B5EF4-FFF2-40B4-BE49-F238E27FC236}">
                <a16:creationId xmlns:a16="http://schemas.microsoft.com/office/drawing/2014/main" id="{ABBEABEB-B0AA-224E-8C2B-3B7437ADD98E}"/>
              </a:ext>
            </a:extLst>
          </p:cNvPr>
          <p:cNvSpPr>
            <a:spLocks noGrp="1"/>
          </p:cNvSpPr>
          <p:nvPr>
            <p:ph type="body" sz="quarter" idx="11"/>
          </p:nvPr>
        </p:nvSpPr>
        <p:spPr/>
        <p:txBody>
          <a:bodyPr/>
          <a:lstStyle/>
          <a:p>
            <a:endParaRPr lang="en-AU"/>
          </a:p>
        </p:txBody>
      </p:sp>
      <p:graphicFrame>
        <p:nvGraphicFramePr>
          <p:cNvPr id="14" name="Chart Placeholder 13">
            <a:extLst>
              <a:ext uri="{FF2B5EF4-FFF2-40B4-BE49-F238E27FC236}">
                <a16:creationId xmlns:a16="http://schemas.microsoft.com/office/drawing/2014/main" id="{B2D8CBA5-FDAE-104C-B96A-C243339E33A0}"/>
              </a:ext>
            </a:extLst>
          </p:cNvPr>
          <p:cNvGraphicFramePr>
            <a:graphicFrameLocks noGrp="1"/>
          </p:cNvGraphicFramePr>
          <p:nvPr>
            <p:ph type="chart" sz="quarter" idx="12"/>
            <p:extLst>
              <p:ext uri="{D42A27DB-BD31-4B8C-83A1-F6EECF244321}">
                <p14:modId xmlns:p14="http://schemas.microsoft.com/office/powerpoint/2010/main" val="2441320467"/>
              </p:ext>
            </p:extLst>
          </p:nvPr>
        </p:nvGraphicFramePr>
        <p:xfrm>
          <a:off x="557213" y="1169988"/>
          <a:ext cx="8172450" cy="4990485"/>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Box 14">
            <a:extLst>
              <a:ext uri="{FF2B5EF4-FFF2-40B4-BE49-F238E27FC236}">
                <a16:creationId xmlns:a16="http://schemas.microsoft.com/office/drawing/2014/main" id="{B0254513-C54A-BC43-9BC2-2FEEAFE64F3C}"/>
              </a:ext>
            </a:extLst>
          </p:cNvPr>
          <p:cNvSpPr txBox="1"/>
          <p:nvPr/>
        </p:nvSpPr>
        <p:spPr>
          <a:xfrm>
            <a:off x="4067944" y="6254370"/>
            <a:ext cx="1407437" cy="369332"/>
          </a:xfrm>
          <a:prstGeom prst="rect">
            <a:avLst/>
          </a:prstGeom>
          <a:noFill/>
        </p:spPr>
        <p:txBody>
          <a:bodyPr wrap="none" rtlCol="0">
            <a:spAutoFit/>
          </a:bodyPr>
          <a:lstStyle/>
          <a:p>
            <a:pPr algn="l"/>
            <a:r>
              <a:rPr lang="en-AU" sz="1800" dirty="0"/>
              <a:t>Year ending</a:t>
            </a:r>
          </a:p>
        </p:txBody>
      </p:sp>
      <p:sp>
        <p:nvSpPr>
          <p:cNvPr id="16" name="TextBox 15">
            <a:extLst>
              <a:ext uri="{FF2B5EF4-FFF2-40B4-BE49-F238E27FC236}">
                <a16:creationId xmlns:a16="http://schemas.microsoft.com/office/drawing/2014/main" id="{A420386C-854F-534D-BAF8-812B65313E34}"/>
              </a:ext>
            </a:extLst>
          </p:cNvPr>
          <p:cNvSpPr txBox="1"/>
          <p:nvPr/>
        </p:nvSpPr>
        <p:spPr>
          <a:xfrm>
            <a:off x="6522420" y="2916310"/>
            <a:ext cx="1014060" cy="369332"/>
          </a:xfrm>
          <a:prstGeom prst="rect">
            <a:avLst/>
          </a:prstGeom>
          <a:noFill/>
        </p:spPr>
        <p:txBody>
          <a:bodyPr wrap="none" rtlCol="0">
            <a:spAutoFit/>
          </a:bodyPr>
          <a:lstStyle/>
          <a:p>
            <a:pPr algn="l"/>
            <a:r>
              <a:rPr lang="en-AU" sz="1800" b="1" dirty="0">
                <a:solidFill>
                  <a:schemeClr val="tx2"/>
                </a:solidFill>
              </a:rPr>
              <a:t>Women</a:t>
            </a:r>
          </a:p>
        </p:txBody>
      </p:sp>
      <p:sp>
        <p:nvSpPr>
          <p:cNvPr id="17" name="TextBox 16">
            <a:extLst>
              <a:ext uri="{FF2B5EF4-FFF2-40B4-BE49-F238E27FC236}">
                <a16:creationId xmlns:a16="http://schemas.microsoft.com/office/drawing/2014/main" id="{4FF8CDD4-84F4-1645-B2A5-6DF5963146A1}"/>
              </a:ext>
            </a:extLst>
          </p:cNvPr>
          <p:cNvSpPr txBox="1"/>
          <p:nvPr/>
        </p:nvSpPr>
        <p:spPr>
          <a:xfrm>
            <a:off x="5364088" y="1568627"/>
            <a:ext cx="646331" cy="369332"/>
          </a:xfrm>
          <a:prstGeom prst="rect">
            <a:avLst/>
          </a:prstGeom>
          <a:noFill/>
        </p:spPr>
        <p:txBody>
          <a:bodyPr wrap="none" rtlCol="0">
            <a:spAutoFit/>
          </a:bodyPr>
          <a:lstStyle/>
          <a:p>
            <a:pPr algn="l"/>
            <a:r>
              <a:rPr lang="en-AU" sz="1800" b="1" dirty="0">
                <a:solidFill>
                  <a:schemeClr val="accent2"/>
                </a:solidFill>
              </a:rPr>
              <a:t>Men</a:t>
            </a:r>
          </a:p>
        </p:txBody>
      </p:sp>
    </p:spTree>
    <p:extLst>
      <p:ext uri="{BB962C8B-B14F-4D97-AF65-F5344CB8AC3E}">
        <p14:creationId xmlns:p14="http://schemas.microsoft.com/office/powerpoint/2010/main" val="19083335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Females</a:t>
            </a:r>
          </a:p>
          <a:p>
            <a:pPr algn="ctr">
              <a:lnSpc>
                <a:spcPct val="90000"/>
              </a:lnSpc>
            </a:pPr>
            <a:r>
              <a:rPr lang="en-US" sz="1400" dirty="0"/>
              <a:t>All ages</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Females</a:t>
            </a:r>
          </a:p>
          <a:p>
            <a:pPr algn="ctr">
              <a:lnSpc>
                <a:spcPct val="90000"/>
              </a:lnSpc>
            </a:pPr>
            <a:r>
              <a:rPr lang="en-US" sz="1400" dirty="0"/>
              <a:t>All ages</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Tree>
    <p:extLst>
      <p:ext uri="{BB962C8B-B14F-4D97-AF65-F5344CB8AC3E}">
        <p14:creationId xmlns:p14="http://schemas.microsoft.com/office/powerpoint/2010/main" val="28247252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Males</a:t>
            </a:r>
          </a:p>
          <a:p>
            <a:pPr algn="ctr">
              <a:lnSpc>
                <a:spcPct val="90000"/>
              </a:lnSpc>
            </a:pPr>
            <a:r>
              <a:rPr lang="en-US" sz="1400" dirty="0"/>
              <a:t>All ages</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Males</a:t>
            </a:r>
          </a:p>
          <a:p>
            <a:pPr algn="ctr">
              <a:lnSpc>
                <a:spcPct val="90000"/>
              </a:lnSpc>
            </a:pPr>
            <a:r>
              <a:rPr lang="en-US" sz="1400" dirty="0"/>
              <a:t>All ages</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Tree>
    <p:extLst>
      <p:ext uri="{BB962C8B-B14F-4D97-AF65-F5344CB8AC3E}">
        <p14:creationId xmlns:p14="http://schemas.microsoft.com/office/powerpoint/2010/main" val="10435441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1484784"/>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Females</a:t>
            </a:r>
          </a:p>
          <a:p>
            <a:pPr algn="ctr">
              <a:lnSpc>
                <a:spcPct val="90000"/>
              </a:lnSpc>
            </a:pPr>
            <a:r>
              <a:rPr lang="en-US" sz="1400" dirty="0"/>
              <a:t>25-34yo</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1484784"/>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Females</a:t>
            </a:r>
          </a:p>
          <a:p>
            <a:pPr algn="ctr">
              <a:lnSpc>
                <a:spcPct val="90000"/>
              </a:lnSpc>
            </a:pPr>
            <a:r>
              <a:rPr lang="en-US" sz="1400" dirty="0"/>
              <a:t>25-34yo</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
        <p:nvSpPr>
          <p:cNvPr id="2" name="TextBox 1">
            <a:extLst>
              <a:ext uri="{FF2B5EF4-FFF2-40B4-BE49-F238E27FC236}">
                <a16:creationId xmlns:a16="http://schemas.microsoft.com/office/drawing/2014/main" id="{2FB65FB1-E79A-EE44-9DB1-FBE5C8810950}"/>
              </a:ext>
            </a:extLst>
          </p:cNvPr>
          <p:cNvSpPr txBox="1"/>
          <p:nvPr/>
        </p:nvSpPr>
        <p:spPr>
          <a:xfrm>
            <a:off x="2123728" y="2467060"/>
            <a:ext cx="2890535" cy="369332"/>
          </a:xfrm>
          <a:prstGeom prst="rect">
            <a:avLst/>
          </a:prstGeom>
          <a:solidFill>
            <a:srgbClr val="FFFF00"/>
          </a:solidFill>
        </p:spPr>
        <p:txBody>
          <a:bodyPr wrap="none" rtlCol="0">
            <a:spAutoFit/>
          </a:bodyPr>
          <a:lstStyle/>
          <a:p>
            <a:pPr algn="l"/>
            <a:r>
              <a:rPr lang="en-AU" sz="1800" dirty="0"/>
              <a:t>Change the max unit to 60</a:t>
            </a:r>
          </a:p>
        </p:txBody>
      </p:sp>
    </p:spTree>
    <p:extLst>
      <p:ext uri="{BB962C8B-B14F-4D97-AF65-F5344CB8AC3E}">
        <p14:creationId xmlns:p14="http://schemas.microsoft.com/office/powerpoint/2010/main" val="3444977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dirty="0"/>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2060848"/>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Males</a:t>
            </a:r>
          </a:p>
          <a:p>
            <a:pPr algn="ctr">
              <a:lnSpc>
                <a:spcPct val="90000"/>
              </a:lnSpc>
            </a:pPr>
            <a:r>
              <a:rPr lang="en-US" sz="1400" dirty="0"/>
              <a:t>25-34yo</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2060848"/>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Males</a:t>
            </a:r>
          </a:p>
          <a:p>
            <a:pPr algn="ctr">
              <a:lnSpc>
                <a:spcPct val="90000"/>
              </a:lnSpc>
            </a:pPr>
            <a:r>
              <a:rPr lang="en-US" sz="1400" dirty="0"/>
              <a:t>25-34yo</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Tree>
    <p:extLst>
      <p:ext uri="{BB962C8B-B14F-4D97-AF65-F5344CB8AC3E}">
        <p14:creationId xmlns:p14="http://schemas.microsoft.com/office/powerpoint/2010/main" val="29568381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25-34yo</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037297" y="3549771"/>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999885" y="4747203"/>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999885" y="434427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999885" y="582452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40745" y="5287230"/>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7733375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Men, 25-34yo</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110564" y="2167263"/>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043903" y="4724077"/>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053248" y="5224794"/>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053248" y="548178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24146" y="5792002"/>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12991643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all ages</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037297" y="3549771"/>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999885" y="4747203"/>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999885" y="434427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999885" y="582452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40745" y="5287230"/>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26759912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Men, all ages</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037297" y="2492896"/>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999885" y="484003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999885" y="4437112"/>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999885" y="5445224"/>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40745" y="5805264"/>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21601166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732133750"/>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Year 12,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35730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4293096"/>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940276"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342685"/>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7" name="TextBox 36">
            <a:extLst>
              <a:ext uri="{FF2B5EF4-FFF2-40B4-BE49-F238E27FC236}">
                <a16:creationId xmlns:a16="http://schemas.microsoft.com/office/drawing/2014/main" id="{D985A5E5-0D90-1544-825E-C00DCE95A2FF}"/>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38" name="TextBox 37">
            <a:extLst>
              <a:ext uri="{FF2B5EF4-FFF2-40B4-BE49-F238E27FC236}">
                <a16:creationId xmlns:a16="http://schemas.microsoft.com/office/drawing/2014/main" id="{97A47156-FC53-4A46-8F7E-314D11323E4B}"/>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39" name="TextBox 38">
            <a:extLst>
              <a:ext uri="{FF2B5EF4-FFF2-40B4-BE49-F238E27FC236}">
                <a16:creationId xmlns:a16="http://schemas.microsoft.com/office/drawing/2014/main" id="{3B667EE3-F805-D24E-8776-6E431BB6DB94}"/>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40" name="TextBox 39">
            <a:extLst>
              <a:ext uri="{FF2B5EF4-FFF2-40B4-BE49-F238E27FC236}">
                <a16:creationId xmlns:a16="http://schemas.microsoft.com/office/drawing/2014/main" id="{41508D09-8683-804B-9DA2-46FCA2AF4225}"/>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2762926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2780928"/>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301208"/>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45224"/>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6" name="TextBox 25">
            <a:extLst>
              <a:ext uri="{FF2B5EF4-FFF2-40B4-BE49-F238E27FC236}">
                <a16:creationId xmlns:a16="http://schemas.microsoft.com/office/drawing/2014/main" id="{0039A43A-2E39-A245-8044-B3801A51E5A1}"/>
              </a:ext>
            </a:extLst>
          </p:cNvPr>
          <p:cNvSpPr txBox="1"/>
          <p:nvPr/>
        </p:nvSpPr>
        <p:spPr>
          <a:xfrm>
            <a:off x="1205141" y="1340768"/>
            <a:ext cx="774571" cy="369332"/>
          </a:xfrm>
          <a:prstGeom prst="rect">
            <a:avLst/>
          </a:prstGeom>
          <a:noFill/>
        </p:spPr>
        <p:txBody>
          <a:bodyPr wrap="none" rtlCol="0">
            <a:spAutoFit/>
          </a:bodyPr>
          <a:lstStyle/>
          <a:p>
            <a:pPr algn="l"/>
            <a:r>
              <a:rPr lang="en-AU" sz="1800" dirty="0"/>
              <a:t>25-34</a:t>
            </a:r>
          </a:p>
        </p:txBody>
      </p:sp>
      <p:sp>
        <p:nvSpPr>
          <p:cNvPr id="27" name="TextBox 26">
            <a:extLst>
              <a:ext uri="{FF2B5EF4-FFF2-40B4-BE49-F238E27FC236}">
                <a16:creationId xmlns:a16="http://schemas.microsoft.com/office/drawing/2014/main" id="{7E9ACBD5-5D58-034B-AC9C-B4E8DFB944D8}"/>
              </a:ext>
            </a:extLst>
          </p:cNvPr>
          <p:cNvSpPr txBox="1"/>
          <p:nvPr/>
        </p:nvSpPr>
        <p:spPr>
          <a:xfrm>
            <a:off x="3293373" y="1340768"/>
            <a:ext cx="774571" cy="369332"/>
          </a:xfrm>
          <a:prstGeom prst="rect">
            <a:avLst/>
          </a:prstGeom>
          <a:noFill/>
        </p:spPr>
        <p:txBody>
          <a:bodyPr wrap="none" rtlCol="0">
            <a:spAutoFit/>
          </a:bodyPr>
          <a:lstStyle/>
          <a:p>
            <a:pPr algn="l"/>
            <a:r>
              <a:rPr lang="en-AU" sz="1800" dirty="0"/>
              <a:t>35-44</a:t>
            </a:r>
          </a:p>
        </p:txBody>
      </p:sp>
      <p:sp>
        <p:nvSpPr>
          <p:cNvPr id="34" name="TextBox 33">
            <a:extLst>
              <a:ext uri="{FF2B5EF4-FFF2-40B4-BE49-F238E27FC236}">
                <a16:creationId xmlns:a16="http://schemas.microsoft.com/office/drawing/2014/main" id="{B40F3062-AE51-5B43-8367-60F418CEEDC3}"/>
              </a:ext>
            </a:extLst>
          </p:cNvPr>
          <p:cNvSpPr txBox="1"/>
          <p:nvPr/>
        </p:nvSpPr>
        <p:spPr>
          <a:xfrm>
            <a:off x="919045" y="1104569"/>
            <a:ext cx="1492716" cy="369332"/>
          </a:xfrm>
          <a:prstGeom prst="rect">
            <a:avLst/>
          </a:prstGeom>
          <a:noFill/>
        </p:spPr>
        <p:txBody>
          <a:bodyPr wrap="none" rtlCol="0">
            <a:spAutoFit/>
          </a:bodyPr>
          <a:lstStyle/>
          <a:p>
            <a:pPr algn="l"/>
            <a:r>
              <a:rPr lang="en-AU" sz="1800" dirty="0"/>
              <a:t>Early career </a:t>
            </a:r>
          </a:p>
        </p:txBody>
      </p:sp>
      <p:sp>
        <p:nvSpPr>
          <p:cNvPr id="35" name="TextBox 34">
            <a:extLst>
              <a:ext uri="{FF2B5EF4-FFF2-40B4-BE49-F238E27FC236}">
                <a16:creationId xmlns:a16="http://schemas.microsoft.com/office/drawing/2014/main" id="{DF27E8AD-CB44-6548-B449-BA883E8075B6}"/>
              </a:ext>
            </a:extLst>
          </p:cNvPr>
          <p:cNvSpPr txBox="1"/>
          <p:nvPr/>
        </p:nvSpPr>
        <p:spPr>
          <a:xfrm>
            <a:off x="2987824" y="1104569"/>
            <a:ext cx="1351652" cy="369332"/>
          </a:xfrm>
          <a:prstGeom prst="rect">
            <a:avLst/>
          </a:prstGeom>
          <a:noFill/>
        </p:spPr>
        <p:txBody>
          <a:bodyPr wrap="none" rtlCol="0">
            <a:spAutoFit/>
          </a:bodyPr>
          <a:lstStyle/>
          <a:p>
            <a:pPr algn="l"/>
            <a:r>
              <a:rPr lang="en-AU" sz="1800" dirty="0"/>
              <a:t>Mid-career </a:t>
            </a:r>
          </a:p>
        </p:txBody>
      </p:sp>
      <p:sp>
        <p:nvSpPr>
          <p:cNvPr id="25" name="TextBox 24">
            <a:extLst>
              <a:ext uri="{FF2B5EF4-FFF2-40B4-BE49-F238E27FC236}">
                <a16:creationId xmlns:a16="http://schemas.microsoft.com/office/drawing/2014/main" id="{8FAC005B-24A0-F74B-9383-D21C0AB33799}"/>
              </a:ext>
            </a:extLst>
          </p:cNvPr>
          <p:cNvSpPr txBox="1"/>
          <p:nvPr/>
        </p:nvSpPr>
        <p:spPr>
          <a:xfrm>
            <a:off x="5315733" y="1340768"/>
            <a:ext cx="774571" cy="369332"/>
          </a:xfrm>
          <a:prstGeom prst="rect">
            <a:avLst/>
          </a:prstGeom>
          <a:noFill/>
        </p:spPr>
        <p:txBody>
          <a:bodyPr wrap="none" rtlCol="0">
            <a:spAutoFit/>
          </a:bodyPr>
          <a:lstStyle/>
          <a:p>
            <a:pPr algn="l"/>
            <a:r>
              <a:rPr lang="en-AU" sz="1800" dirty="0"/>
              <a:t>25-34</a:t>
            </a:r>
          </a:p>
        </p:txBody>
      </p:sp>
      <p:sp>
        <p:nvSpPr>
          <p:cNvPr id="28" name="TextBox 27">
            <a:extLst>
              <a:ext uri="{FF2B5EF4-FFF2-40B4-BE49-F238E27FC236}">
                <a16:creationId xmlns:a16="http://schemas.microsoft.com/office/drawing/2014/main" id="{17D15616-2C80-AA4B-BB36-DA4C068F98B6}"/>
              </a:ext>
            </a:extLst>
          </p:cNvPr>
          <p:cNvSpPr txBox="1"/>
          <p:nvPr/>
        </p:nvSpPr>
        <p:spPr>
          <a:xfrm>
            <a:off x="7403965" y="1340768"/>
            <a:ext cx="774571" cy="369332"/>
          </a:xfrm>
          <a:prstGeom prst="rect">
            <a:avLst/>
          </a:prstGeom>
          <a:noFill/>
        </p:spPr>
        <p:txBody>
          <a:bodyPr wrap="none" rtlCol="0">
            <a:spAutoFit/>
          </a:bodyPr>
          <a:lstStyle/>
          <a:p>
            <a:pPr algn="l"/>
            <a:r>
              <a:rPr lang="en-AU" sz="1800" dirty="0"/>
              <a:t>35-44</a:t>
            </a:r>
          </a:p>
        </p:txBody>
      </p:sp>
      <p:sp>
        <p:nvSpPr>
          <p:cNvPr id="29" name="TextBox 28">
            <a:extLst>
              <a:ext uri="{FF2B5EF4-FFF2-40B4-BE49-F238E27FC236}">
                <a16:creationId xmlns:a16="http://schemas.microsoft.com/office/drawing/2014/main" id="{055BACD4-7C26-5846-AFA0-B73D5FFE35CA}"/>
              </a:ext>
            </a:extLst>
          </p:cNvPr>
          <p:cNvSpPr txBox="1"/>
          <p:nvPr/>
        </p:nvSpPr>
        <p:spPr>
          <a:xfrm>
            <a:off x="5029637" y="1104569"/>
            <a:ext cx="1492716" cy="369332"/>
          </a:xfrm>
          <a:prstGeom prst="rect">
            <a:avLst/>
          </a:prstGeom>
          <a:noFill/>
        </p:spPr>
        <p:txBody>
          <a:bodyPr wrap="none" rtlCol="0">
            <a:spAutoFit/>
          </a:bodyPr>
          <a:lstStyle/>
          <a:p>
            <a:pPr algn="l"/>
            <a:r>
              <a:rPr lang="en-AU" sz="1800" dirty="0"/>
              <a:t>Early career </a:t>
            </a:r>
          </a:p>
        </p:txBody>
      </p:sp>
      <p:sp>
        <p:nvSpPr>
          <p:cNvPr id="38" name="TextBox 37">
            <a:extLst>
              <a:ext uri="{FF2B5EF4-FFF2-40B4-BE49-F238E27FC236}">
                <a16:creationId xmlns:a16="http://schemas.microsoft.com/office/drawing/2014/main" id="{24000501-9757-2344-801F-A88B0295350B}"/>
              </a:ext>
            </a:extLst>
          </p:cNvPr>
          <p:cNvSpPr txBox="1"/>
          <p:nvPr/>
        </p:nvSpPr>
        <p:spPr>
          <a:xfrm>
            <a:off x="7098416" y="1104569"/>
            <a:ext cx="1351652" cy="369332"/>
          </a:xfrm>
          <a:prstGeom prst="rect">
            <a:avLst/>
          </a:prstGeom>
          <a:noFill/>
        </p:spPr>
        <p:txBody>
          <a:bodyPr wrap="none" rtlCol="0">
            <a:spAutoFit/>
          </a:bodyPr>
          <a:lstStyle/>
          <a:p>
            <a:pPr algn="l"/>
            <a:r>
              <a:rPr lang="en-AU" sz="1800" dirty="0"/>
              <a:t>Mid-career </a:t>
            </a:r>
          </a:p>
        </p:txBody>
      </p:sp>
      <p:sp>
        <p:nvSpPr>
          <p:cNvPr id="4" name="TextBox 3">
            <a:extLst>
              <a:ext uri="{FF2B5EF4-FFF2-40B4-BE49-F238E27FC236}">
                <a16:creationId xmlns:a16="http://schemas.microsoft.com/office/drawing/2014/main" id="{F3A7DB61-B7F3-134B-ACF0-E99CC2B7ED80}"/>
              </a:ext>
            </a:extLst>
          </p:cNvPr>
          <p:cNvSpPr txBox="1"/>
          <p:nvPr/>
        </p:nvSpPr>
        <p:spPr>
          <a:xfrm>
            <a:off x="2054610" y="829942"/>
            <a:ext cx="1095172" cy="369332"/>
          </a:xfrm>
          <a:prstGeom prst="rect">
            <a:avLst/>
          </a:prstGeom>
          <a:noFill/>
        </p:spPr>
        <p:txBody>
          <a:bodyPr wrap="none" rtlCol="0">
            <a:spAutoFit/>
          </a:bodyPr>
          <a:lstStyle/>
          <a:p>
            <a:pPr algn="l"/>
            <a:r>
              <a:rPr lang="en-AU" sz="1800" dirty="0"/>
              <a:t>Bachelor</a:t>
            </a:r>
          </a:p>
        </p:txBody>
      </p:sp>
      <p:sp>
        <p:nvSpPr>
          <p:cNvPr id="39" name="TextBox 38">
            <a:extLst>
              <a:ext uri="{FF2B5EF4-FFF2-40B4-BE49-F238E27FC236}">
                <a16:creationId xmlns:a16="http://schemas.microsoft.com/office/drawing/2014/main" id="{2C30D421-3603-E041-9F67-C2077F0D4398}"/>
              </a:ext>
            </a:extLst>
          </p:cNvPr>
          <p:cNvSpPr txBox="1"/>
          <p:nvPr/>
        </p:nvSpPr>
        <p:spPr>
          <a:xfrm>
            <a:off x="6360395" y="827643"/>
            <a:ext cx="971420" cy="369332"/>
          </a:xfrm>
          <a:prstGeom prst="rect">
            <a:avLst/>
          </a:prstGeom>
          <a:noFill/>
        </p:spPr>
        <p:txBody>
          <a:bodyPr wrap="none" rtlCol="0">
            <a:spAutoFit/>
          </a:bodyPr>
          <a:lstStyle/>
          <a:p>
            <a:pPr algn="l"/>
            <a:r>
              <a:rPr lang="en-AU" sz="1800" dirty="0"/>
              <a:t>Year 12</a:t>
            </a:r>
          </a:p>
        </p:txBody>
      </p:sp>
    </p:spTree>
    <p:extLst>
      <p:ext uri="{BB962C8B-B14F-4D97-AF65-F5344CB8AC3E}">
        <p14:creationId xmlns:p14="http://schemas.microsoft.com/office/powerpoint/2010/main" val="826196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624691036"/>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Year 12,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35730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4293096"/>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940276"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342685"/>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7" name="TextBox 36">
            <a:extLst>
              <a:ext uri="{FF2B5EF4-FFF2-40B4-BE49-F238E27FC236}">
                <a16:creationId xmlns:a16="http://schemas.microsoft.com/office/drawing/2014/main" id="{D985A5E5-0D90-1544-825E-C00DCE95A2FF}"/>
              </a:ext>
            </a:extLst>
          </p:cNvPr>
          <p:cNvSpPr txBox="1"/>
          <p:nvPr/>
        </p:nvSpPr>
        <p:spPr>
          <a:xfrm>
            <a:off x="1205141" y="1340768"/>
            <a:ext cx="774571" cy="369332"/>
          </a:xfrm>
          <a:prstGeom prst="rect">
            <a:avLst/>
          </a:prstGeom>
          <a:noFill/>
        </p:spPr>
        <p:txBody>
          <a:bodyPr wrap="none" rtlCol="0">
            <a:spAutoFit/>
          </a:bodyPr>
          <a:lstStyle/>
          <a:p>
            <a:pPr algn="l"/>
            <a:r>
              <a:rPr lang="en-AU" sz="1800" dirty="0"/>
              <a:t>25-34</a:t>
            </a:r>
          </a:p>
        </p:txBody>
      </p:sp>
      <p:sp>
        <p:nvSpPr>
          <p:cNvPr id="38" name="TextBox 37">
            <a:extLst>
              <a:ext uri="{FF2B5EF4-FFF2-40B4-BE49-F238E27FC236}">
                <a16:creationId xmlns:a16="http://schemas.microsoft.com/office/drawing/2014/main" id="{97A47156-FC53-4A46-8F7E-314D11323E4B}"/>
              </a:ext>
            </a:extLst>
          </p:cNvPr>
          <p:cNvSpPr txBox="1"/>
          <p:nvPr/>
        </p:nvSpPr>
        <p:spPr>
          <a:xfrm>
            <a:off x="3293373" y="1340768"/>
            <a:ext cx="774571" cy="369332"/>
          </a:xfrm>
          <a:prstGeom prst="rect">
            <a:avLst/>
          </a:prstGeom>
          <a:noFill/>
        </p:spPr>
        <p:txBody>
          <a:bodyPr wrap="none" rtlCol="0">
            <a:spAutoFit/>
          </a:bodyPr>
          <a:lstStyle/>
          <a:p>
            <a:pPr algn="l"/>
            <a:r>
              <a:rPr lang="en-AU" sz="1800" dirty="0"/>
              <a:t>35-44</a:t>
            </a:r>
          </a:p>
        </p:txBody>
      </p:sp>
      <p:sp>
        <p:nvSpPr>
          <p:cNvPr id="39" name="TextBox 38">
            <a:extLst>
              <a:ext uri="{FF2B5EF4-FFF2-40B4-BE49-F238E27FC236}">
                <a16:creationId xmlns:a16="http://schemas.microsoft.com/office/drawing/2014/main" id="{3B667EE3-F805-D24E-8776-6E431BB6DB94}"/>
              </a:ext>
            </a:extLst>
          </p:cNvPr>
          <p:cNvSpPr txBox="1"/>
          <p:nvPr/>
        </p:nvSpPr>
        <p:spPr>
          <a:xfrm>
            <a:off x="5381605" y="1340768"/>
            <a:ext cx="774571" cy="369332"/>
          </a:xfrm>
          <a:prstGeom prst="rect">
            <a:avLst/>
          </a:prstGeom>
          <a:noFill/>
        </p:spPr>
        <p:txBody>
          <a:bodyPr wrap="none" rtlCol="0">
            <a:spAutoFit/>
          </a:bodyPr>
          <a:lstStyle/>
          <a:p>
            <a:pPr algn="l"/>
            <a:r>
              <a:rPr lang="en-AU" sz="1800" dirty="0"/>
              <a:t>45-54</a:t>
            </a:r>
          </a:p>
        </p:txBody>
      </p:sp>
      <p:sp>
        <p:nvSpPr>
          <p:cNvPr id="40" name="TextBox 39">
            <a:extLst>
              <a:ext uri="{FF2B5EF4-FFF2-40B4-BE49-F238E27FC236}">
                <a16:creationId xmlns:a16="http://schemas.microsoft.com/office/drawing/2014/main" id="{41508D09-8683-804B-9DA2-46FCA2AF4225}"/>
              </a:ext>
            </a:extLst>
          </p:cNvPr>
          <p:cNvSpPr txBox="1"/>
          <p:nvPr/>
        </p:nvSpPr>
        <p:spPr>
          <a:xfrm>
            <a:off x="7469837" y="1340768"/>
            <a:ext cx="774571" cy="369332"/>
          </a:xfrm>
          <a:prstGeom prst="rect">
            <a:avLst/>
          </a:prstGeom>
          <a:noFill/>
        </p:spPr>
        <p:txBody>
          <a:bodyPr wrap="none" rtlCol="0">
            <a:spAutoFit/>
          </a:bodyPr>
          <a:lstStyle/>
          <a:p>
            <a:pPr algn="l"/>
            <a:r>
              <a:rPr lang="en-AU" sz="1800" dirty="0"/>
              <a:t>55-64</a:t>
            </a:r>
          </a:p>
        </p:txBody>
      </p:sp>
      <p:sp>
        <p:nvSpPr>
          <p:cNvPr id="2" name="TextBox 1">
            <a:extLst>
              <a:ext uri="{FF2B5EF4-FFF2-40B4-BE49-F238E27FC236}">
                <a16:creationId xmlns:a16="http://schemas.microsoft.com/office/drawing/2014/main" id="{2B7873C6-1E36-4D4A-A363-F3909BC37806}"/>
              </a:ext>
            </a:extLst>
          </p:cNvPr>
          <p:cNvSpPr txBox="1"/>
          <p:nvPr/>
        </p:nvSpPr>
        <p:spPr>
          <a:xfrm>
            <a:off x="919045" y="1104569"/>
            <a:ext cx="1492716" cy="369332"/>
          </a:xfrm>
          <a:prstGeom prst="rect">
            <a:avLst/>
          </a:prstGeom>
          <a:noFill/>
        </p:spPr>
        <p:txBody>
          <a:bodyPr wrap="none" rtlCol="0">
            <a:spAutoFit/>
          </a:bodyPr>
          <a:lstStyle/>
          <a:p>
            <a:pPr algn="l"/>
            <a:r>
              <a:rPr lang="en-AU" sz="1800" dirty="0"/>
              <a:t>Early career </a:t>
            </a:r>
          </a:p>
        </p:txBody>
      </p:sp>
      <p:sp>
        <p:nvSpPr>
          <p:cNvPr id="19" name="TextBox 18">
            <a:extLst>
              <a:ext uri="{FF2B5EF4-FFF2-40B4-BE49-F238E27FC236}">
                <a16:creationId xmlns:a16="http://schemas.microsoft.com/office/drawing/2014/main" id="{C7FA1201-AD81-444C-BCB6-59CDCE42B9EF}"/>
              </a:ext>
            </a:extLst>
          </p:cNvPr>
          <p:cNvSpPr txBox="1"/>
          <p:nvPr/>
        </p:nvSpPr>
        <p:spPr>
          <a:xfrm>
            <a:off x="2987824" y="1104569"/>
            <a:ext cx="1351652" cy="369332"/>
          </a:xfrm>
          <a:prstGeom prst="rect">
            <a:avLst/>
          </a:prstGeom>
          <a:noFill/>
        </p:spPr>
        <p:txBody>
          <a:bodyPr wrap="none" rtlCol="0">
            <a:spAutoFit/>
          </a:bodyPr>
          <a:lstStyle/>
          <a:p>
            <a:pPr algn="l"/>
            <a:r>
              <a:rPr lang="en-AU" sz="1800" dirty="0"/>
              <a:t>Mid-career </a:t>
            </a:r>
          </a:p>
        </p:txBody>
      </p:sp>
      <p:sp>
        <p:nvSpPr>
          <p:cNvPr id="20" name="TextBox 19">
            <a:extLst>
              <a:ext uri="{FF2B5EF4-FFF2-40B4-BE49-F238E27FC236}">
                <a16:creationId xmlns:a16="http://schemas.microsoft.com/office/drawing/2014/main" id="{7742B1B4-8EED-D041-AF60-883D9A8E1809}"/>
              </a:ext>
            </a:extLst>
          </p:cNvPr>
          <p:cNvSpPr txBox="1"/>
          <p:nvPr/>
        </p:nvSpPr>
        <p:spPr>
          <a:xfrm>
            <a:off x="4944571" y="1104569"/>
            <a:ext cx="1787669" cy="369332"/>
          </a:xfrm>
          <a:prstGeom prst="rect">
            <a:avLst/>
          </a:prstGeom>
          <a:noFill/>
        </p:spPr>
        <p:txBody>
          <a:bodyPr wrap="none" rtlCol="0">
            <a:spAutoFit/>
          </a:bodyPr>
          <a:lstStyle/>
          <a:p>
            <a:pPr algn="l"/>
            <a:r>
              <a:rPr lang="en-AU" sz="1800" dirty="0"/>
              <a:t>Mid-late career </a:t>
            </a:r>
          </a:p>
        </p:txBody>
      </p:sp>
      <p:sp>
        <p:nvSpPr>
          <p:cNvPr id="25" name="TextBox 24">
            <a:extLst>
              <a:ext uri="{FF2B5EF4-FFF2-40B4-BE49-F238E27FC236}">
                <a16:creationId xmlns:a16="http://schemas.microsoft.com/office/drawing/2014/main" id="{18F9377F-2718-4A41-817D-0DCB7A1FE0A9}"/>
              </a:ext>
            </a:extLst>
          </p:cNvPr>
          <p:cNvSpPr txBox="1"/>
          <p:nvPr/>
        </p:nvSpPr>
        <p:spPr>
          <a:xfrm>
            <a:off x="7175852" y="1104569"/>
            <a:ext cx="1428596" cy="369332"/>
          </a:xfrm>
          <a:prstGeom prst="rect">
            <a:avLst/>
          </a:prstGeom>
          <a:noFill/>
        </p:spPr>
        <p:txBody>
          <a:bodyPr wrap="none" rtlCol="0">
            <a:spAutoFit/>
          </a:bodyPr>
          <a:lstStyle/>
          <a:p>
            <a:pPr algn="l"/>
            <a:r>
              <a:rPr lang="en-AU" sz="1800" dirty="0"/>
              <a:t>Late-career </a:t>
            </a:r>
          </a:p>
        </p:txBody>
      </p:sp>
    </p:spTree>
    <p:extLst>
      <p:ext uri="{BB962C8B-B14F-4D97-AF65-F5344CB8AC3E}">
        <p14:creationId xmlns:p14="http://schemas.microsoft.com/office/powerpoint/2010/main" val="169667808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892796192"/>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2780928"/>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301208"/>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45224"/>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6" name="TextBox 25">
            <a:extLst>
              <a:ext uri="{FF2B5EF4-FFF2-40B4-BE49-F238E27FC236}">
                <a16:creationId xmlns:a16="http://schemas.microsoft.com/office/drawing/2014/main" id="{0039A43A-2E39-A245-8044-B3801A51E5A1}"/>
              </a:ext>
            </a:extLst>
          </p:cNvPr>
          <p:cNvSpPr txBox="1"/>
          <p:nvPr/>
        </p:nvSpPr>
        <p:spPr>
          <a:xfrm>
            <a:off x="1205141" y="1340768"/>
            <a:ext cx="774571" cy="369332"/>
          </a:xfrm>
          <a:prstGeom prst="rect">
            <a:avLst/>
          </a:prstGeom>
          <a:noFill/>
        </p:spPr>
        <p:txBody>
          <a:bodyPr wrap="none" rtlCol="0">
            <a:spAutoFit/>
          </a:bodyPr>
          <a:lstStyle/>
          <a:p>
            <a:pPr algn="l"/>
            <a:r>
              <a:rPr lang="en-AU" sz="1800" dirty="0"/>
              <a:t>25-34</a:t>
            </a:r>
          </a:p>
        </p:txBody>
      </p:sp>
      <p:sp>
        <p:nvSpPr>
          <p:cNvPr id="27" name="TextBox 26">
            <a:extLst>
              <a:ext uri="{FF2B5EF4-FFF2-40B4-BE49-F238E27FC236}">
                <a16:creationId xmlns:a16="http://schemas.microsoft.com/office/drawing/2014/main" id="{7E9ACBD5-5D58-034B-AC9C-B4E8DFB944D8}"/>
              </a:ext>
            </a:extLst>
          </p:cNvPr>
          <p:cNvSpPr txBox="1"/>
          <p:nvPr/>
        </p:nvSpPr>
        <p:spPr>
          <a:xfrm>
            <a:off x="3293373" y="1340768"/>
            <a:ext cx="774571" cy="369332"/>
          </a:xfrm>
          <a:prstGeom prst="rect">
            <a:avLst/>
          </a:prstGeom>
          <a:noFill/>
        </p:spPr>
        <p:txBody>
          <a:bodyPr wrap="none" rtlCol="0">
            <a:spAutoFit/>
          </a:bodyPr>
          <a:lstStyle/>
          <a:p>
            <a:pPr algn="l"/>
            <a:r>
              <a:rPr lang="en-AU" sz="1800" dirty="0"/>
              <a:t>35-44</a:t>
            </a:r>
          </a:p>
        </p:txBody>
      </p:sp>
      <p:sp>
        <p:nvSpPr>
          <p:cNvPr id="34" name="TextBox 33">
            <a:extLst>
              <a:ext uri="{FF2B5EF4-FFF2-40B4-BE49-F238E27FC236}">
                <a16:creationId xmlns:a16="http://schemas.microsoft.com/office/drawing/2014/main" id="{B40F3062-AE51-5B43-8367-60F418CEEDC3}"/>
              </a:ext>
            </a:extLst>
          </p:cNvPr>
          <p:cNvSpPr txBox="1"/>
          <p:nvPr/>
        </p:nvSpPr>
        <p:spPr>
          <a:xfrm>
            <a:off x="919045" y="1104569"/>
            <a:ext cx="1492716" cy="369332"/>
          </a:xfrm>
          <a:prstGeom prst="rect">
            <a:avLst/>
          </a:prstGeom>
          <a:noFill/>
        </p:spPr>
        <p:txBody>
          <a:bodyPr wrap="none" rtlCol="0">
            <a:spAutoFit/>
          </a:bodyPr>
          <a:lstStyle/>
          <a:p>
            <a:pPr algn="l"/>
            <a:r>
              <a:rPr lang="en-AU" sz="1800" dirty="0"/>
              <a:t>Early career </a:t>
            </a:r>
          </a:p>
        </p:txBody>
      </p:sp>
      <p:sp>
        <p:nvSpPr>
          <p:cNvPr id="35" name="TextBox 34">
            <a:extLst>
              <a:ext uri="{FF2B5EF4-FFF2-40B4-BE49-F238E27FC236}">
                <a16:creationId xmlns:a16="http://schemas.microsoft.com/office/drawing/2014/main" id="{DF27E8AD-CB44-6548-B449-BA883E8075B6}"/>
              </a:ext>
            </a:extLst>
          </p:cNvPr>
          <p:cNvSpPr txBox="1"/>
          <p:nvPr/>
        </p:nvSpPr>
        <p:spPr>
          <a:xfrm>
            <a:off x="2987824" y="1104569"/>
            <a:ext cx="1351652" cy="369332"/>
          </a:xfrm>
          <a:prstGeom prst="rect">
            <a:avLst/>
          </a:prstGeom>
          <a:noFill/>
        </p:spPr>
        <p:txBody>
          <a:bodyPr wrap="none" rtlCol="0">
            <a:spAutoFit/>
          </a:bodyPr>
          <a:lstStyle/>
          <a:p>
            <a:pPr algn="l"/>
            <a:r>
              <a:rPr lang="en-AU" sz="1800" dirty="0"/>
              <a:t>Mid-career </a:t>
            </a:r>
          </a:p>
        </p:txBody>
      </p:sp>
      <p:sp>
        <p:nvSpPr>
          <p:cNvPr id="25" name="TextBox 24">
            <a:extLst>
              <a:ext uri="{FF2B5EF4-FFF2-40B4-BE49-F238E27FC236}">
                <a16:creationId xmlns:a16="http://schemas.microsoft.com/office/drawing/2014/main" id="{8FAC005B-24A0-F74B-9383-D21C0AB33799}"/>
              </a:ext>
            </a:extLst>
          </p:cNvPr>
          <p:cNvSpPr txBox="1"/>
          <p:nvPr/>
        </p:nvSpPr>
        <p:spPr>
          <a:xfrm>
            <a:off x="5315733" y="1340768"/>
            <a:ext cx="774571" cy="369332"/>
          </a:xfrm>
          <a:prstGeom prst="rect">
            <a:avLst/>
          </a:prstGeom>
          <a:noFill/>
        </p:spPr>
        <p:txBody>
          <a:bodyPr wrap="none" rtlCol="0">
            <a:spAutoFit/>
          </a:bodyPr>
          <a:lstStyle/>
          <a:p>
            <a:pPr algn="l"/>
            <a:r>
              <a:rPr lang="en-AU" sz="1800" dirty="0"/>
              <a:t>25-34</a:t>
            </a:r>
          </a:p>
        </p:txBody>
      </p:sp>
      <p:sp>
        <p:nvSpPr>
          <p:cNvPr id="28" name="TextBox 27">
            <a:extLst>
              <a:ext uri="{FF2B5EF4-FFF2-40B4-BE49-F238E27FC236}">
                <a16:creationId xmlns:a16="http://schemas.microsoft.com/office/drawing/2014/main" id="{17D15616-2C80-AA4B-BB36-DA4C068F98B6}"/>
              </a:ext>
            </a:extLst>
          </p:cNvPr>
          <p:cNvSpPr txBox="1"/>
          <p:nvPr/>
        </p:nvSpPr>
        <p:spPr>
          <a:xfrm>
            <a:off x="7403965" y="1340768"/>
            <a:ext cx="774571" cy="369332"/>
          </a:xfrm>
          <a:prstGeom prst="rect">
            <a:avLst/>
          </a:prstGeom>
          <a:noFill/>
        </p:spPr>
        <p:txBody>
          <a:bodyPr wrap="none" rtlCol="0">
            <a:spAutoFit/>
          </a:bodyPr>
          <a:lstStyle/>
          <a:p>
            <a:pPr algn="l"/>
            <a:r>
              <a:rPr lang="en-AU" sz="1800" dirty="0"/>
              <a:t>35-44</a:t>
            </a:r>
          </a:p>
        </p:txBody>
      </p:sp>
      <p:sp>
        <p:nvSpPr>
          <p:cNvPr id="29" name="TextBox 28">
            <a:extLst>
              <a:ext uri="{FF2B5EF4-FFF2-40B4-BE49-F238E27FC236}">
                <a16:creationId xmlns:a16="http://schemas.microsoft.com/office/drawing/2014/main" id="{055BACD4-7C26-5846-AFA0-B73D5FFE35CA}"/>
              </a:ext>
            </a:extLst>
          </p:cNvPr>
          <p:cNvSpPr txBox="1"/>
          <p:nvPr/>
        </p:nvSpPr>
        <p:spPr>
          <a:xfrm>
            <a:off x="5029637" y="1104569"/>
            <a:ext cx="1492716" cy="369332"/>
          </a:xfrm>
          <a:prstGeom prst="rect">
            <a:avLst/>
          </a:prstGeom>
          <a:noFill/>
        </p:spPr>
        <p:txBody>
          <a:bodyPr wrap="none" rtlCol="0">
            <a:spAutoFit/>
          </a:bodyPr>
          <a:lstStyle/>
          <a:p>
            <a:pPr algn="l"/>
            <a:r>
              <a:rPr lang="en-AU" sz="1800" dirty="0"/>
              <a:t>Early career </a:t>
            </a:r>
          </a:p>
        </p:txBody>
      </p:sp>
      <p:sp>
        <p:nvSpPr>
          <p:cNvPr id="38" name="TextBox 37">
            <a:extLst>
              <a:ext uri="{FF2B5EF4-FFF2-40B4-BE49-F238E27FC236}">
                <a16:creationId xmlns:a16="http://schemas.microsoft.com/office/drawing/2014/main" id="{24000501-9757-2344-801F-A88B0295350B}"/>
              </a:ext>
            </a:extLst>
          </p:cNvPr>
          <p:cNvSpPr txBox="1"/>
          <p:nvPr/>
        </p:nvSpPr>
        <p:spPr>
          <a:xfrm>
            <a:off x="7098416" y="1104569"/>
            <a:ext cx="1351652" cy="369332"/>
          </a:xfrm>
          <a:prstGeom prst="rect">
            <a:avLst/>
          </a:prstGeom>
          <a:noFill/>
        </p:spPr>
        <p:txBody>
          <a:bodyPr wrap="none" rtlCol="0">
            <a:spAutoFit/>
          </a:bodyPr>
          <a:lstStyle/>
          <a:p>
            <a:pPr algn="l"/>
            <a:r>
              <a:rPr lang="en-AU" sz="1800" dirty="0"/>
              <a:t>Mid-career </a:t>
            </a:r>
          </a:p>
        </p:txBody>
      </p:sp>
      <p:sp>
        <p:nvSpPr>
          <p:cNvPr id="4" name="TextBox 3">
            <a:extLst>
              <a:ext uri="{FF2B5EF4-FFF2-40B4-BE49-F238E27FC236}">
                <a16:creationId xmlns:a16="http://schemas.microsoft.com/office/drawing/2014/main" id="{F3A7DB61-B7F3-134B-ACF0-E99CC2B7ED80}"/>
              </a:ext>
            </a:extLst>
          </p:cNvPr>
          <p:cNvSpPr txBox="1"/>
          <p:nvPr/>
        </p:nvSpPr>
        <p:spPr>
          <a:xfrm>
            <a:off x="2054610" y="829942"/>
            <a:ext cx="1095172" cy="369332"/>
          </a:xfrm>
          <a:prstGeom prst="rect">
            <a:avLst/>
          </a:prstGeom>
          <a:noFill/>
        </p:spPr>
        <p:txBody>
          <a:bodyPr wrap="none" rtlCol="0">
            <a:spAutoFit/>
          </a:bodyPr>
          <a:lstStyle/>
          <a:p>
            <a:pPr algn="l"/>
            <a:r>
              <a:rPr lang="en-AU" sz="1800" dirty="0"/>
              <a:t>Bachelor</a:t>
            </a:r>
          </a:p>
        </p:txBody>
      </p:sp>
      <p:sp>
        <p:nvSpPr>
          <p:cNvPr id="39" name="TextBox 38">
            <a:extLst>
              <a:ext uri="{FF2B5EF4-FFF2-40B4-BE49-F238E27FC236}">
                <a16:creationId xmlns:a16="http://schemas.microsoft.com/office/drawing/2014/main" id="{2C30D421-3603-E041-9F67-C2077F0D4398}"/>
              </a:ext>
            </a:extLst>
          </p:cNvPr>
          <p:cNvSpPr txBox="1"/>
          <p:nvPr/>
        </p:nvSpPr>
        <p:spPr>
          <a:xfrm>
            <a:off x="6360395" y="827643"/>
            <a:ext cx="971420" cy="369332"/>
          </a:xfrm>
          <a:prstGeom prst="rect">
            <a:avLst/>
          </a:prstGeom>
          <a:noFill/>
        </p:spPr>
        <p:txBody>
          <a:bodyPr wrap="none" rtlCol="0">
            <a:spAutoFit/>
          </a:bodyPr>
          <a:lstStyle/>
          <a:p>
            <a:pPr algn="l"/>
            <a:r>
              <a:rPr lang="en-AU" sz="1800" dirty="0"/>
              <a:t>Year 12</a:t>
            </a:r>
          </a:p>
        </p:txBody>
      </p:sp>
    </p:spTree>
    <p:extLst>
      <p:ext uri="{BB962C8B-B14F-4D97-AF65-F5344CB8AC3E}">
        <p14:creationId xmlns:p14="http://schemas.microsoft.com/office/powerpoint/2010/main" val="36302234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56415173"/>
              </p:ext>
            </p:extLst>
          </p:nvPr>
        </p:nvGraphicFramePr>
        <p:xfrm>
          <a:off x="611188" y="1433174"/>
          <a:ext cx="8017424" cy="5025744"/>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1916832"/>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86916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287372"/>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72865"/>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0" name="Title 12">
            <a:extLst>
              <a:ext uri="{FF2B5EF4-FFF2-40B4-BE49-F238E27FC236}">
                <a16:creationId xmlns:a16="http://schemas.microsoft.com/office/drawing/2014/main" id="{4E588D0E-30E9-A34A-82A9-5C5FE9196C4E}"/>
              </a:ext>
            </a:extLst>
          </p:cNvPr>
          <p:cNvSpPr>
            <a:spLocks noGrp="1"/>
          </p:cNvSpPr>
          <p:nvPr>
            <p:ph type="title"/>
          </p:nvPr>
        </p:nvSpPr>
        <p:spPr>
          <a:xfrm>
            <a:off x="647700" y="518119"/>
            <a:ext cx="6381750" cy="276999"/>
          </a:xfrm>
        </p:spPr>
        <p:txBody>
          <a:bodyPr/>
          <a:lstStyle/>
          <a:p>
            <a:r>
              <a:rPr lang="en-AU" dirty="0"/>
              <a:t>Men</a:t>
            </a:r>
          </a:p>
        </p:txBody>
      </p:sp>
      <p:sp>
        <p:nvSpPr>
          <p:cNvPr id="28" name="TextBox 27">
            <a:extLst>
              <a:ext uri="{FF2B5EF4-FFF2-40B4-BE49-F238E27FC236}">
                <a16:creationId xmlns:a16="http://schemas.microsoft.com/office/drawing/2014/main" id="{FDFF1675-C43B-BB41-92AB-8A4E8DDD18DD}"/>
              </a:ext>
            </a:extLst>
          </p:cNvPr>
          <p:cNvSpPr txBox="1"/>
          <p:nvPr/>
        </p:nvSpPr>
        <p:spPr>
          <a:xfrm>
            <a:off x="1205141" y="1340768"/>
            <a:ext cx="774571" cy="369332"/>
          </a:xfrm>
          <a:prstGeom prst="rect">
            <a:avLst/>
          </a:prstGeom>
          <a:noFill/>
        </p:spPr>
        <p:txBody>
          <a:bodyPr wrap="none" rtlCol="0">
            <a:spAutoFit/>
          </a:bodyPr>
          <a:lstStyle/>
          <a:p>
            <a:pPr algn="l"/>
            <a:r>
              <a:rPr lang="en-AU" sz="1800" dirty="0"/>
              <a:t>25-34</a:t>
            </a:r>
          </a:p>
        </p:txBody>
      </p:sp>
      <p:sp>
        <p:nvSpPr>
          <p:cNvPr id="29" name="TextBox 28">
            <a:extLst>
              <a:ext uri="{FF2B5EF4-FFF2-40B4-BE49-F238E27FC236}">
                <a16:creationId xmlns:a16="http://schemas.microsoft.com/office/drawing/2014/main" id="{0D986A9C-226E-FF43-A652-1C247C3C80AC}"/>
              </a:ext>
            </a:extLst>
          </p:cNvPr>
          <p:cNvSpPr txBox="1"/>
          <p:nvPr/>
        </p:nvSpPr>
        <p:spPr>
          <a:xfrm>
            <a:off x="3293373" y="1340768"/>
            <a:ext cx="774571" cy="369332"/>
          </a:xfrm>
          <a:prstGeom prst="rect">
            <a:avLst/>
          </a:prstGeom>
          <a:noFill/>
        </p:spPr>
        <p:txBody>
          <a:bodyPr wrap="none" rtlCol="0">
            <a:spAutoFit/>
          </a:bodyPr>
          <a:lstStyle/>
          <a:p>
            <a:pPr algn="l"/>
            <a:r>
              <a:rPr lang="en-AU" sz="1800" dirty="0"/>
              <a:t>35-44</a:t>
            </a:r>
          </a:p>
        </p:txBody>
      </p:sp>
      <p:sp>
        <p:nvSpPr>
          <p:cNvPr id="30" name="TextBox 29">
            <a:extLst>
              <a:ext uri="{FF2B5EF4-FFF2-40B4-BE49-F238E27FC236}">
                <a16:creationId xmlns:a16="http://schemas.microsoft.com/office/drawing/2014/main" id="{B6EC43E3-133B-554C-A980-A7F6376487A9}"/>
              </a:ext>
            </a:extLst>
          </p:cNvPr>
          <p:cNvSpPr txBox="1"/>
          <p:nvPr/>
        </p:nvSpPr>
        <p:spPr>
          <a:xfrm>
            <a:off x="919045" y="1104569"/>
            <a:ext cx="1492716" cy="369332"/>
          </a:xfrm>
          <a:prstGeom prst="rect">
            <a:avLst/>
          </a:prstGeom>
          <a:noFill/>
        </p:spPr>
        <p:txBody>
          <a:bodyPr wrap="none" rtlCol="0">
            <a:spAutoFit/>
          </a:bodyPr>
          <a:lstStyle/>
          <a:p>
            <a:pPr algn="l"/>
            <a:r>
              <a:rPr lang="en-AU" sz="1800" dirty="0"/>
              <a:t>Early career </a:t>
            </a:r>
          </a:p>
        </p:txBody>
      </p:sp>
      <p:sp>
        <p:nvSpPr>
          <p:cNvPr id="33" name="TextBox 32">
            <a:extLst>
              <a:ext uri="{FF2B5EF4-FFF2-40B4-BE49-F238E27FC236}">
                <a16:creationId xmlns:a16="http://schemas.microsoft.com/office/drawing/2014/main" id="{E170CBDE-2798-204E-8C8D-1DA8310E80C4}"/>
              </a:ext>
            </a:extLst>
          </p:cNvPr>
          <p:cNvSpPr txBox="1"/>
          <p:nvPr/>
        </p:nvSpPr>
        <p:spPr>
          <a:xfrm>
            <a:off x="2987824" y="1104569"/>
            <a:ext cx="1351652" cy="369332"/>
          </a:xfrm>
          <a:prstGeom prst="rect">
            <a:avLst/>
          </a:prstGeom>
          <a:noFill/>
        </p:spPr>
        <p:txBody>
          <a:bodyPr wrap="none" rtlCol="0">
            <a:spAutoFit/>
          </a:bodyPr>
          <a:lstStyle/>
          <a:p>
            <a:pPr algn="l"/>
            <a:r>
              <a:rPr lang="en-AU" sz="1800" dirty="0"/>
              <a:t>Mid-career </a:t>
            </a:r>
          </a:p>
        </p:txBody>
      </p:sp>
      <p:sp>
        <p:nvSpPr>
          <p:cNvPr id="34" name="TextBox 33">
            <a:extLst>
              <a:ext uri="{FF2B5EF4-FFF2-40B4-BE49-F238E27FC236}">
                <a16:creationId xmlns:a16="http://schemas.microsoft.com/office/drawing/2014/main" id="{44420C04-2354-2A41-815F-CFA47E6680EC}"/>
              </a:ext>
            </a:extLst>
          </p:cNvPr>
          <p:cNvSpPr txBox="1"/>
          <p:nvPr/>
        </p:nvSpPr>
        <p:spPr>
          <a:xfrm>
            <a:off x="5315733" y="1340768"/>
            <a:ext cx="774571" cy="369332"/>
          </a:xfrm>
          <a:prstGeom prst="rect">
            <a:avLst/>
          </a:prstGeom>
          <a:noFill/>
        </p:spPr>
        <p:txBody>
          <a:bodyPr wrap="none" rtlCol="0">
            <a:spAutoFit/>
          </a:bodyPr>
          <a:lstStyle/>
          <a:p>
            <a:pPr algn="l"/>
            <a:r>
              <a:rPr lang="en-AU" sz="1800" dirty="0"/>
              <a:t>25-34</a:t>
            </a:r>
          </a:p>
        </p:txBody>
      </p:sp>
      <p:sp>
        <p:nvSpPr>
          <p:cNvPr id="35" name="TextBox 34">
            <a:extLst>
              <a:ext uri="{FF2B5EF4-FFF2-40B4-BE49-F238E27FC236}">
                <a16:creationId xmlns:a16="http://schemas.microsoft.com/office/drawing/2014/main" id="{2F49067A-0153-8448-B4DD-DFB56C9F8473}"/>
              </a:ext>
            </a:extLst>
          </p:cNvPr>
          <p:cNvSpPr txBox="1"/>
          <p:nvPr/>
        </p:nvSpPr>
        <p:spPr>
          <a:xfrm>
            <a:off x="7403965" y="1340768"/>
            <a:ext cx="774571" cy="369332"/>
          </a:xfrm>
          <a:prstGeom prst="rect">
            <a:avLst/>
          </a:prstGeom>
          <a:noFill/>
        </p:spPr>
        <p:txBody>
          <a:bodyPr wrap="none" rtlCol="0">
            <a:spAutoFit/>
          </a:bodyPr>
          <a:lstStyle/>
          <a:p>
            <a:pPr algn="l"/>
            <a:r>
              <a:rPr lang="en-AU" sz="1800" dirty="0"/>
              <a:t>35-44</a:t>
            </a:r>
          </a:p>
        </p:txBody>
      </p:sp>
      <p:sp>
        <p:nvSpPr>
          <p:cNvPr id="36" name="TextBox 35">
            <a:extLst>
              <a:ext uri="{FF2B5EF4-FFF2-40B4-BE49-F238E27FC236}">
                <a16:creationId xmlns:a16="http://schemas.microsoft.com/office/drawing/2014/main" id="{1192570D-2FDF-564A-98BB-54414DC28902}"/>
              </a:ext>
            </a:extLst>
          </p:cNvPr>
          <p:cNvSpPr txBox="1"/>
          <p:nvPr/>
        </p:nvSpPr>
        <p:spPr>
          <a:xfrm>
            <a:off x="5029637" y="1104569"/>
            <a:ext cx="1492716" cy="369332"/>
          </a:xfrm>
          <a:prstGeom prst="rect">
            <a:avLst/>
          </a:prstGeom>
          <a:noFill/>
        </p:spPr>
        <p:txBody>
          <a:bodyPr wrap="none" rtlCol="0">
            <a:spAutoFit/>
          </a:bodyPr>
          <a:lstStyle/>
          <a:p>
            <a:pPr algn="l"/>
            <a:r>
              <a:rPr lang="en-AU" sz="1800" dirty="0"/>
              <a:t>Early career </a:t>
            </a:r>
          </a:p>
        </p:txBody>
      </p:sp>
      <p:sp>
        <p:nvSpPr>
          <p:cNvPr id="37" name="TextBox 36">
            <a:extLst>
              <a:ext uri="{FF2B5EF4-FFF2-40B4-BE49-F238E27FC236}">
                <a16:creationId xmlns:a16="http://schemas.microsoft.com/office/drawing/2014/main" id="{5372CB74-CAAD-AC45-A9B4-A7D0D4D91119}"/>
              </a:ext>
            </a:extLst>
          </p:cNvPr>
          <p:cNvSpPr txBox="1"/>
          <p:nvPr/>
        </p:nvSpPr>
        <p:spPr>
          <a:xfrm>
            <a:off x="7098416" y="1104569"/>
            <a:ext cx="1351652" cy="369332"/>
          </a:xfrm>
          <a:prstGeom prst="rect">
            <a:avLst/>
          </a:prstGeom>
          <a:noFill/>
        </p:spPr>
        <p:txBody>
          <a:bodyPr wrap="none" rtlCol="0">
            <a:spAutoFit/>
          </a:bodyPr>
          <a:lstStyle/>
          <a:p>
            <a:pPr algn="l"/>
            <a:r>
              <a:rPr lang="en-AU" sz="1800" dirty="0"/>
              <a:t>Mid-career </a:t>
            </a:r>
          </a:p>
        </p:txBody>
      </p:sp>
      <p:sp>
        <p:nvSpPr>
          <p:cNvPr id="38" name="TextBox 37">
            <a:extLst>
              <a:ext uri="{FF2B5EF4-FFF2-40B4-BE49-F238E27FC236}">
                <a16:creationId xmlns:a16="http://schemas.microsoft.com/office/drawing/2014/main" id="{783FA85F-9430-2C49-B665-A69BF0DE796A}"/>
              </a:ext>
            </a:extLst>
          </p:cNvPr>
          <p:cNvSpPr txBox="1"/>
          <p:nvPr/>
        </p:nvSpPr>
        <p:spPr>
          <a:xfrm>
            <a:off x="2054610" y="829942"/>
            <a:ext cx="1095172" cy="369332"/>
          </a:xfrm>
          <a:prstGeom prst="rect">
            <a:avLst/>
          </a:prstGeom>
          <a:noFill/>
        </p:spPr>
        <p:txBody>
          <a:bodyPr wrap="none" rtlCol="0">
            <a:spAutoFit/>
          </a:bodyPr>
          <a:lstStyle/>
          <a:p>
            <a:pPr algn="l"/>
            <a:r>
              <a:rPr lang="en-AU" sz="1800" dirty="0"/>
              <a:t>Bachelor</a:t>
            </a:r>
          </a:p>
        </p:txBody>
      </p:sp>
      <p:sp>
        <p:nvSpPr>
          <p:cNvPr id="39" name="TextBox 38">
            <a:extLst>
              <a:ext uri="{FF2B5EF4-FFF2-40B4-BE49-F238E27FC236}">
                <a16:creationId xmlns:a16="http://schemas.microsoft.com/office/drawing/2014/main" id="{B247D0BE-D454-E442-8135-F06AA78C0370}"/>
              </a:ext>
            </a:extLst>
          </p:cNvPr>
          <p:cNvSpPr txBox="1"/>
          <p:nvPr/>
        </p:nvSpPr>
        <p:spPr>
          <a:xfrm>
            <a:off x="6360395" y="827643"/>
            <a:ext cx="971420" cy="369332"/>
          </a:xfrm>
          <a:prstGeom prst="rect">
            <a:avLst/>
          </a:prstGeom>
          <a:noFill/>
        </p:spPr>
        <p:txBody>
          <a:bodyPr wrap="none" rtlCol="0">
            <a:spAutoFit/>
          </a:bodyPr>
          <a:lstStyle/>
          <a:p>
            <a:pPr algn="l"/>
            <a:r>
              <a:rPr lang="en-AU" sz="1800" dirty="0"/>
              <a:t>Year 12</a:t>
            </a:r>
          </a:p>
        </p:txBody>
      </p:sp>
    </p:spTree>
    <p:extLst>
      <p:ext uri="{BB962C8B-B14F-4D97-AF65-F5344CB8AC3E}">
        <p14:creationId xmlns:p14="http://schemas.microsoft.com/office/powerpoint/2010/main" val="27955982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4010396079"/>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Late career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sp>
        <p:nvSpPr>
          <p:cNvPr id="18" name="TextBox 17">
            <a:extLst>
              <a:ext uri="{FF2B5EF4-FFF2-40B4-BE49-F238E27FC236}">
                <a16:creationId xmlns:a16="http://schemas.microsoft.com/office/drawing/2014/main" id="{D2718801-896E-7342-97AC-026BC9C2CD58}"/>
              </a:ext>
            </a:extLst>
          </p:cNvPr>
          <p:cNvSpPr txBox="1"/>
          <p:nvPr/>
        </p:nvSpPr>
        <p:spPr>
          <a:xfrm>
            <a:off x="2195736" y="35730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4293096"/>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940276"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342685"/>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3" name="TextBox 2">
            <a:extLst>
              <a:ext uri="{FF2B5EF4-FFF2-40B4-BE49-F238E27FC236}">
                <a16:creationId xmlns:a16="http://schemas.microsoft.com/office/drawing/2014/main" id="{57364B88-2CEE-7B40-9DEA-14BFBEF8E91E}"/>
              </a:ext>
            </a:extLst>
          </p:cNvPr>
          <p:cNvSpPr txBox="1"/>
          <p:nvPr/>
        </p:nvSpPr>
        <p:spPr>
          <a:xfrm>
            <a:off x="2208647" y="1124353"/>
            <a:ext cx="1095172" cy="369332"/>
          </a:xfrm>
          <a:prstGeom prst="rect">
            <a:avLst/>
          </a:prstGeom>
          <a:noFill/>
        </p:spPr>
        <p:txBody>
          <a:bodyPr wrap="none" rtlCol="0">
            <a:spAutoFit/>
          </a:bodyPr>
          <a:lstStyle/>
          <a:p>
            <a:pPr algn="l"/>
            <a:r>
              <a:rPr lang="en-AU" sz="1800" dirty="0"/>
              <a:t>Bachelor</a:t>
            </a:r>
          </a:p>
        </p:txBody>
      </p:sp>
      <p:sp>
        <p:nvSpPr>
          <p:cNvPr id="26" name="TextBox 25">
            <a:extLst>
              <a:ext uri="{FF2B5EF4-FFF2-40B4-BE49-F238E27FC236}">
                <a16:creationId xmlns:a16="http://schemas.microsoft.com/office/drawing/2014/main" id="{C3519629-3EEC-EC46-A8DC-9BB96198A387}"/>
              </a:ext>
            </a:extLst>
          </p:cNvPr>
          <p:cNvSpPr txBox="1"/>
          <p:nvPr/>
        </p:nvSpPr>
        <p:spPr>
          <a:xfrm>
            <a:off x="6660232" y="1124353"/>
            <a:ext cx="971420" cy="369332"/>
          </a:xfrm>
          <a:prstGeom prst="rect">
            <a:avLst/>
          </a:prstGeom>
          <a:noFill/>
        </p:spPr>
        <p:txBody>
          <a:bodyPr wrap="none" rtlCol="0">
            <a:spAutoFit/>
          </a:bodyPr>
          <a:lstStyle/>
          <a:p>
            <a:pPr algn="l"/>
            <a:r>
              <a:rPr lang="en-AU" sz="1800" dirty="0"/>
              <a:t>Year 12</a:t>
            </a:r>
          </a:p>
        </p:txBody>
      </p:sp>
    </p:spTree>
    <p:extLst>
      <p:ext uri="{BB962C8B-B14F-4D97-AF65-F5344CB8AC3E}">
        <p14:creationId xmlns:p14="http://schemas.microsoft.com/office/powerpoint/2010/main" val="163639689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360278466"/>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Year 12,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2204864"/>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797152"/>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279025"/>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44522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630717"/>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3" name="TextBox 32">
            <a:extLst>
              <a:ext uri="{FF2B5EF4-FFF2-40B4-BE49-F238E27FC236}">
                <a16:creationId xmlns:a16="http://schemas.microsoft.com/office/drawing/2014/main" id="{B341DB3B-C9C6-4940-9DB2-585908AF26DF}"/>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34" name="TextBox 33">
            <a:extLst>
              <a:ext uri="{FF2B5EF4-FFF2-40B4-BE49-F238E27FC236}">
                <a16:creationId xmlns:a16="http://schemas.microsoft.com/office/drawing/2014/main" id="{BDD00FF1-A096-C740-9BEF-116EC76EFE5A}"/>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35" name="TextBox 34">
            <a:extLst>
              <a:ext uri="{FF2B5EF4-FFF2-40B4-BE49-F238E27FC236}">
                <a16:creationId xmlns:a16="http://schemas.microsoft.com/office/drawing/2014/main" id="{3F73C2E2-9CA4-6C43-84BC-1891C5EECC10}"/>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36" name="TextBox 35">
            <a:extLst>
              <a:ext uri="{FF2B5EF4-FFF2-40B4-BE49-F238E27FC236}">
                <a16:creationId xmlns:a16="http://schemas.microsoft.com/office/drawing/2014/main" id="{FC6499E4-6905-5345-97B7-65C84646E466}"/>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30856024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350184402"/>
              </p:ext>
            </p:extLst>
          </p:nvPr>
        </p:nvGraphicFramePr>
        <p:xfrm>
          <a:off x="611188" y="1376782"/>
          <a:ext cx="8017424" cy="5082136"/>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Late career</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sp>
        <p:nvSpPr>
          <p:cNvPr id="18" name="TextBox 17">
            <a:extLst>
              <a:ext uri="{FF2B5EF4-FFF2-40B4-BE49-F238E27FC236}">
                <a16:creationId xmlns:a16="http://schemas.microsoft.com/office/drawing/2014/main" id="{D2718801-896E-7342-97AC-026BC9C2CD58}"/>
              </a:ext>
            </a:extLst>
          </p:cNvPr>
          <p:cNvSpPr txBox="1"/>
          <p:nvPr/>
        </p:nvSpPr>
        <p:spPr>
          <a:xfrm>
            <a:off x="2225083" y="3204013"/>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237496" y="4031992"/>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237496" y="3699815"/>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44522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630717"/>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33" name="TextBox 32">
            <a:extLst>
              <a:ext uri="{FF2B5EF4-FFF2-40B4-BE49-F238E27FC236}">
                <a16:creationId xmlns:a16="http://schemas.microsoft.com/office/drawing/2014/main" id="{B341DB3B-C9C6-4940-9DB2-585908AF26DF}"/>
              </a:ext>
            </a:extLst>
          </p:cNvPr>
          <p:cNvSpPr txBox="1"/>
          <p:nvPr/>
        </p:nvSpPr>
        <p:spPr>
          <a:xfrm>
            <a:off x="1205141" y="1196752"/>
            <a:ext cx="975588" cy="369332"/>
          </a:xfrm>
          <a:prstGeom prst="rect">
            <a:avLst/>
          </a:prstGeom>
          <a:noFill/>
        </p:spPr>
        <p:txBody>
          <a:bodyPr wrap="none" rtlCol="0">
            <a:spAutoFit/>
          </a:bodyPr>
          <a:lstStyle/>
          <a:p>
            <a:pPr algn="l"/>
            <a:r>
              <a:rPr lang="en-AU" sz="1800" dirty="0"/>
              <a:t>Women</a:t>
            </a:r>
          </a:p>
        </p:txBody>
      </p:sp>
      <p:sp>
        <p:nvSpPr>
          <p:cNvPr id="34" name="TextBox 33">
            <a:extLst>
              <a:ext uri="{FF2B5EF4-FFF2-40B4-BE49-F238E27FC236}">
                <a16:creationId xmlns:a16="http://schemas.microsoft.com/office/drawing/2014/main" id="{BDD00FF1-A096-C740-9BEF-116EC76EFE5A}"/>
              </a:ext>
            </a:extLst>
          </p:cNvPr>
          <p:cNvSpPr txBox="1"/>
          <p:nvPr/>
        </p:nvSpPr>
        <p:spPr>
          <a:xfrm>
            <a:off x="3293373" y="1196975"/>
            <a:ext cx="633507" cy="369332"/>
          </a:xfrm>
          <a:prstGeom prst="rect">
            <a:avLst/>
          </a:prstGeom>
          <a:noFill/>
        </p:spPr>
        <p:txBody>
          <a:bodyPr wrap="none" rtlCol="0">
            <a:spAutoFit/>
          </a:bodyPr>
          <a:lstStyle/>
          <a:p>
            <a:pPr algn="l"/>
            <a:r>
              <a:rPr lang="en-AU" sz="1800" dirty="0"/>
              <a:t>Men</a:t>
            </a:r>
          </a:p>
        </p:txBody>
      </p:sp>
      <p:sp>
        <p:nvSpPr>
          <p:cNvPr id="35" name="TextBox 34">
            <a:extLst>
              <a:ext uri="{FF2B5EF4-FFF2-40B4-BE49-F238E27FC236}">
                <a16:creationId xmlns:a16="http://schemas.microsoft.com/office/drawing/2014/main" id="{3F73C2E2-9CA4-6C43-84BC-1891C5EECC10}"/>
              </a:ext>
            </a:extLst>
          </p:cNvPr>
          <p:cNvSpPr txBox="1"/>
          <p:nvPr/>
        </p:nvSpPr>
        <p:spPr>
          <a:xfrm>
            <a:off x="5381605" y="1196975"/>
            <a:ext cx="975588" cy="369332"/>
          </a:xfrm>
          <a:prstGeom prst="rect">
            <a:avLst/>
          </a:prstGeom>
          <a:noFill/>
        </p:spPr>
        <p:txBody>
          <a:bodyPr wrap="none" rtlCol="0">
            <a:spAutoFit/>
          </a:bodyPr>
          <a:lstStyle/>
          <a:p>
            <a:pPr algn="l"/>
            <a:r>
              <a:rPr lang="en-AU" sz="1800" dirty="0"/>
              <a:t>Women</a:t>
            </a:r>
          </a:p>
        </p:txBody>
      </p:sp>
      <p:sp>
        <p:nvSpPr>
          <p:cNvPr id="36" name="TextBox 35">
            <a:extLst>
              <a:ext uri="{FF2B5EF4-FFF2-40B4-BE49-F238E27FC236}">
                <a16:creationId xmlns:a16="http://schemas.microsoft.com/office/drawing/2014/main" id="{FC6499E4-6905-5345-97B7-65C84646E466}"/>
              </a:ext>
            </a:extLst>
          </p:cNvPr>
          <p:cNvSpPr txBox="1"/>
          <p:nvPr/>
        </p:nvSpPr>
        <p:spPr>
          <a:xfrm>
            <a:off x="7469837" y="1202205"/>
            <a:ext cx="633507" cy="369332"/>
          </a:xfrm>
          <a:prstGeom prst="rect">
            <a:avLst/>
          </a:prstGeom>
          <a:noFill/>
        </p:spPr>
        <p:txBody>
          <a:bodyPr wrap="none" rtlCol="0">
            <a:spAutoFit/>
          </a:bodyPr>
          <a:lstStyle/>
          <a:p>
            <a:pPr algn="l"/>
            <a:r>
              <a:rPr lang="en-AU" sz="1800" dirty="0"/>
              <a:t>Men</a:t>
            </a:r>
          </a:p>
        </p:txBody>
      </p:sp>
      <p:sp>
        <p:nvSpPr>
          <p:cNvPr id="4" name="TextBox 3">
            <a:extLst>
              <a:ext uri="{FF2B5EF4-FFF2-40B4-BE49-F238E27FC236}">
                <a16:creationId xmlns:a16="http://schemas.microsoft.com/office/drawing/2014/main" id="{B019B412-3CF2-4D41-A640-B35AF5127F9F}"/>
              </a:ext>
            </a:extLst>
          </p:cNvPr>
          <p:cNvSpPr txBox="1"/>
          <p:nvPr/>
        </p:nvSpPr>
        <p:spPr>
          <a:xfrm>
            <a:off x="2042528" y="824834"/>
            <a:ext cx="1172116" cy="369332"/>
          </a:xfrm>
          <a:prstGeom prst="rect">
            <a:avLst/>
          </a:prstGeom>
          <a:noFill/>
        </p:spPr>
        <p:txBody>
          <a:bodyPr wrap="none" rtlCol="0">
            <a:spAutoFit/>
          </a:bodyPr>
          <a:lstStyle/>
          <a:p>
            <a:pPr algn="l"/>
            <a:r>
              <a:rPr lang="en-AU" sz="1800" b="1" dirty="0"/>
              <a:t>Bachelor</a:t>
            </a:r>
          </a:p>
        </p:txBody>
      </p:sp>
      <p:sp>
        <p:nvSpPr>
          <p:cNvPr id="25" name="TextBox 24">
            <a:extLst>
              <a:ext uri="{FF2B5EF4-FFF2-40B4-BE49-F238E27FC236}">
                <a16:creationId xmlns:a16="http://schemas.microsoft.com/office/drawing/2014/main" id="{BB13FFFC-5279-A64C-AE97-EBCE88D36887}"/>
              </a:ext>
            </a:extLst>
          </p:cNvPr>
          <p:cNvSpPr txBox="1"/>
          <p:nvPr/>
        </p:nvSpPr>
        <p:spPr>
          <a:xfrm>
            <a:off x="6553090" y="808184"/>
            <a:ext cx="992644" cy="369332"/>
          </a:xfrm>
          <a:prstGeom prst="rect">
            <a:avLst/>
          </a:prstGeom>
          <a:noFill/>
        </p:spPr>
        <p:txBody>
          <a:bodyPr wrap="none" rtlCol="0">
            <a:spAutoFit/>
          </a:bodyPr>
          <a:lstStyle/>
          <a:p>
            <a:pPr algn="l"/>
            <a:r>
              <a:rPr lang="en-AU" sz="1800" b="1" dirty="0"/>
              <a:t>Year 12</a:t>
            </a:r>
          </a:p>
        </p:txBody>
      </p:sp>
      <p:sp>
        <p:nvSpPr>
          <p:cNvPr id="5" name="Rectangle 4">
            <a:extLst>
              <a:ext uri="{FF2B5EF4-FFF2-40B4-BE49-F238E27FC236}">
                <a16:creationId xmlns:a16="http://schemas.microsoft.com/office/drawing/2014/main" id="{4F60D136-E5BA-B54B-A092-04EBAA581F7C}"/>
              </a:ext>
            </a:extLst>
          </p:cNvPr>
          <p:cNvSpPr/>
          <p:nvPr/>
        </p:nvSpPr>
        <p:spPr bwMode="auto">
          <a:xfrm>
            <a:off x="4619900" y="1202205"/>
            <a:ext cx="96116" cy="5035107"/>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42588077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Dip/Adv. dip,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35730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077072"/>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4941168"/>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342685"/>
            <a:ext cx="1152128"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F6F4F885-6816-2D49-9DE9-92CF1CB199A8}"/>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20" name="TextBox 19">
            <a:extLst>
              <a:ext uri="{FF2B5EF4-FFF2-40B4-BE49-F238E27FC236}">
                <a16:creationId xmlns:a16="http://schemas.microsoft.com/office/drawing/2014/main" id="{A99BA514-390A-1B43-99C4-D46BE7DFBD3A}"/>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28" name="TextBox 27">
            <a:extLst>
              <a:ext uri="{FF2B5EF4-FFF2-40B4-BE49-F238E27FC236}">
                <a16:creationId xmlns:a16="http://schemas.microsoft.com/office/drawing/2014/main" id="{D7D0CBD7-BDF5-C94D-9283-BBA6FE36D720}"/>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29" name="TextBox 28">
            <a:extLst>
              <a:ext uri="{FF2B5EF4-FFF2-40B4-BE49-F238E27FC236}">
                <a16:creationId xmlns:a16="http://schemas.microsoft.com/office/drawing/2014/main" id="{98D7E87C-F923-E945-B6A8-7D5C9216DD59}"/>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390633637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Dip/Adv. dip,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17728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797152"/>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229200"/>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36876"/>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D8392F38-A685-8D45-ABC2-8ABEA7D535E0}"/>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20" name="TextBox 19">
            <a:extLst>
              <a:ext uri="{FF2B5EF4-FFF2-40B4-BE49-F238E27FC236}">
                <a16:creationId xmlns:a16="http://schemas.microsoft.com/office/drawing/2014/main" id="{62BA5D16-23C0-9342-9AB3-51A7717D604B}"/>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28" name="TextBox 27">
            <a:extLst>
              <a:ext uri="{FF2B5EF4-FFF2-40B4-BE49-F238E27FC236}">
                <a16:creationId xmlns:a16="http://schemas.microsoft.com/office/drawing/2014/main" id="{A2F8F325-8AC6-BA48-8C63-A8BA487B204A}"/>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29" name="TextBox 28">
            <a:extLst>
              <a:ext uri="{FF2B5EF4-FFF2-40B4-BE49-F238E27FC236}">
                <a16:creationId xmlns:a16="http://schemas.microsoft.com/office/drawing/2014/main" id="{19E313B3-0E16-E94F-9013-7129EA07F831}"/>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15050569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750264019"/>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Bachelor,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2780928"/>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301208"/>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45224"/>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6" name="TextBox 25">
            <a:extLst>
              <a:ext uri="{FF2B5EF4-FFF2-40B4-BE49-F238E27FC236}">
                <a16:creationId xmlns:a16="http://schemas.microsoft.com/office/drawing/2014/main" id="{0039A43A-2E39-A245-8044-B3801A51E5A1}"/>
              </a:ext>
            </a:extLst>
          </p:cNvPr>
          <p:cNvSpPr txBox="1"/>
          <p:nvPr/>
        </p:nvSpPr>
        <p:spPr>
          <a:xfrm>
            <a:off x="1205141" y="1340768"/>
            <a:ext cx="774571" cy="369332"/>
          </a:xfrm>
          <a:prstGeom prst="rect">
            <a:avLst/>
          </a:prstGeom>
          <a:noFill/>
        </p:spPr>
        <p:txBody>
          <a:bodyPr wrap="none" rtlCol="0">
            <a:spAutoFit/>
          </a:bodyPr>
          <a:lstStyle/>
          <a:p>
            <a:pPr algn="l"/>
            <a:r>
              <a:rPr lang="en-AU" sz="1800" dirty="0"/>
              <a:t>25-34</a:t>
            </a:r>
          </a:p>
        </p:txBody>
      </p:sp>
      <p:sp>
        <p:nvSpPr>
          <p:cNvPr id="27" name="TextBox 26">
            <a:extLst>
              <a:ext uri="{FF2B5EF4-FFF2-40B4-BE49-F238E27FC236}">
                <a16:creationId xmlns:a16="http://schemas.microsoft.com/office/drawing/2014/main" id="{7E9ACBD5-5D58-034B-AC9C-B4E8DFB944D8}"/>
              </a:ext>
            </a:extLst>
          </p:cNvPr>
          <p:cNvSpPr txBox="1"/>
          <p:nvPr/>
        </p:nvSpPr>
        <p:spPr>
          <a:xfrm>
            <a:off x="3293373" y="1340768"/>
            <a:ext cx="774571" cy="369332"/>
          </a:xfrm>
          <a:prstGeom prst="rect">
            <a:avLst/>
          </a:prstGeom>
          <a:noFill/>
        </p:spPr>
        <p:txBody>
          <a:bodyPr wrap="none" rtlCol="0">
            <a:spAutoFit/>
          </a:bodyPr>
          <a:lstStyle/>
          <a:p>
            <a:pPr algn="l"/>
            <a:r>
              <a:rPr lang="en-AU" sz="1800" dirty="0"/>
              <a:t>35-44</a:t>
            </a:r>
          </a:p>
        </p:txBody>
      </p:sp>
      <p:sp>
        <p:nvSpPr>
          <p:cNvPr id="30" name="TextBox 29">
            <a:extLst>
              <a:ext uri="{FF2B5EF4-FFF2-40B4-BE49-F238E27FC236}">
                <a16:creationId xmlns:a16="http://schemas.microsoft.com/office/drawing/2014/main" id="{9ADB5701-AFB4-EE47-BCCA-C665CE69D10F}"/>
              </a:ext>
            </a:extLst>
          </p:cNvPr>
          <p:cNvSpPr txBox="1"/>
          <p:nvPr/>
        </p:nvSpPr>
        <p:spPr>
          <a:xfrm>
            <a:off x="5381605" y="1340768"/>
            <a:ext cx="774571" cy="369332"/>
          </a:xfrm>
          <a:prstGeom prst="rect">
            <a:avLst/>
          </a:prstGeom>
          <a:noFill/>
        </p:spPr>
        <p:txBody>
          <a:bodyPr wrap="none" rtlCol="0">
            <a:spAutoFit/>
          </a:bodyPr>
          <a:lstStyle/>
          <a:p>
            <a:pPr algn="l"/>
            <a:r>
              <a:rPr lang="en-AU" sz="1800" dirty="0"/>
              <a:t>45-54</a:t>
            </a:r>
          </a:p>
        </p:txBody>
      </p:sp>
      <p:sp>
        <p:nvSpPr>
          <p:cNvPr id="33" name="TextBox 32">
            <a:extLst>
              <a:ext uri="{FF2B5EF4-FFF2-40B4-BE49-F238E27FC236}">
                <a16:creationId xmlns:a16="http://schemas.microsoft.com/office/drawing/2014/main" id="{D918D35F-7738-F84C-871B-F7F7ADFC5421}"/>
              </a:ext>
            </a:extLst>
          </p:cNvPr>
          <p:cNvSpPr txBox="1"/>
          <p:nvPr/>
        </p:nvSpPr>
        <p:spPr>
          <a:xfrm>
            <a:off x="7469837" y="1340768"/>
            <a:ext cx="774571" cy="369332"/>
          </a:xfrm>
          <a:prstGeom prst="rect">
            <a:avLst/>
          </a:prstGeom>
          <a:noFill/>
        </p:spPr>
        <p:txBody>
          <a:bodyPr wrap="none" rtlCol="0">
            <a:spAutoFit/>
          </a:bodyPr>
          <a:lstStyle/>
          <a:p>
            <a:pPr algn="l"/>
            <a:r>
              <a:rPr lang="en-AU" sz="1800" dirty="0"/>
              <a:t>55-64</a:t>
            </a:r>
          </a:p>
        </p:txBody>
      </p:sp>
      <p:sp>
        <p:nvSpPr>
          <p:cNvPr id="34" name="TextBox 33">
            <a:extLst>
              <a:ext uri="{FF2B5EF4-FFF2-40B4-BE49-F238E27FC236}">
                <a16:creationId xmlns:a16="http://schemas.microsoft.com/office/drawing/2014/main" id="{B40F3062-AE51-5B43-8367-60F418CEEDC3}"/>
              </a:ext>
            </a:extLst>
          </p:cNvPr>
          <p:cNvSpPr txBox="1"/>
          <p:nvPr/>
        </p:nvSpPr>
        <p:spPr>
          <a:xfrm>
            <a:off x="919045" y="1104569"/>
            <a:ext cx="1492716" cy="369332"/>
          </a:xfrm>
          <a:prstGeom prst="rect">
            <a:avLst/>
          </a:prstGeom>
          <a:noFill/>
        </p:spPr>
        <p:txBody>
          <a:bodyPr wrap="none" rtlCol="0">
            <a:spAutoFit/>
          </a:bodyPr>
          <a:lstStyle/>
          <a:p>
            <a:pPr algn="l"/>
            <a:r>
              <a:rPr lang="en-AU" sz="1800" dirty="0"/>
              <a:t>Early career </a:t>
            </a:r>
          </a:p>
        </p:txBody>
      </p:sp>
      <p:sp>
        <p:nvSpPr>
          <p:cNvPr id="35" name="TextBox 34">
            <a:extLst>
              <a:ext uri="{FF2B5EF4-FFF2-40B4-BE49-F238E27FC236}">
                <a16:creationId xmlns:a16="http://schemas.microsoft.com/office/drawing/2014/main" id="{DF27E8AD-CB44-6548-B449-BA883E8075B6}"/>
              </a:ext>
            </a:extLst>
          </p:cNvPr>
          <p:cNvSpPr txBox="1"/>
          <p:nvPr/>
        </p:nvSpPr>
        <p:spPr>
          <a:xfrm>
            <a:off x="2987824" y="1104569"/>
            <a:ext cx="1351652" cy="369332"/>
          </a:xfrm>
          <a:prstGeom prst="rect">
            <a:avLst/>
          </a:prstGeom>
          <a:noFill/>
        </p:spPr>
        <p:txBody>
          <a:bodyPr wrap="none" rtlCol="0">
            <a:spAutoFit/>
          </a:bodyPr>
          <a:lstStyle/>
          <a:p>
            <a:pPr algn="l"/>
            <a:r>
              <a:rPr lang="en-AU" sz="1800" dirty="0"/>
              <a:t>Mid-career </a:t>
            </a:r>
          </a:p>
        </p:txBody>
      </p:sp>
      <p:sp>
        <p:nvSpPr>
          <p:cNvPr id="36" name="TextBox 35">
            <a:extLst>
              <a:ext uri="{FF2B5EF4-FFF2-40B4-BE49-F238E27FC236}">
                <a16:creationId xmlns:a16="http://schemas.microsoft.com/office/drawing/2014/main" id="{AD5D79D5-4F16-A245-8903-FB97F65FD1B0}"/>
              </a:ext>
            </a:extLst>
          </p:cNvPr>
          <p:cNvSpPr txBox="1"/>
          <p:nvPr/>
        </p:nvSpPr>
        <p:spPr>
          <a:xfrm>
            <a:off x="4944571" y="1104569"/>
            <a:ext cx="1787669" cy="369332"/>
          </a:xfrm>
          <a:prstGeom prst="rect">
            <a:avLst/>
          </a:prstGeom>
          <a:noFill/>
        </p:spPr>
        <p:txBody>
          <a:bodyPr wrap="none" rtlCol="0">
            <a:spAutoFit/>
          </a:bodyPr>
          <a:lstStyle/>
          <a:p>
            <a:pPr algn="l"/>
            <a:r>
              <a:rPr lang="en-AU" sz="1800" dirty="0"/>
              <a:t>Mid-late career </a:t>
            </a:r>
          </a:p>
        </p:txBody>
      </p:sp>
      <p:sp>
        <p:nvSpPr>
          <p:cNvPr id="37" name="TextBox 36">
            <a:extLst>
              <a:ext uri="{FF2B5EF4-FFF2-40B4-BE49-F238E27FC236}">
                <a16:creationId xmlns:a16="http://schemas.microsoft.com/office/drawing/2014/main" id="{8EA582D9-BF05-D547-98B8-6072C5CC8C20}"/>
              </a:ext>
            </a:extLst>
          </p:cNvPr>
          <p:cNvSpPr txBox="1"/>
          <p:nvPr/>
        </p:nvSpPr>
        <p:spPr>
          <a:xfrm>
            <a:off x="7175852" y="1104569"/>
            <a:ext cx="1428596" cy="369332"/>
          </a:xfrm>
          <a:prstGeom prst="rect">
            <a:avLst/>
          </a:prstGeom>
          <a:noFill/>
        </p:spPr>
        <p:txBody>
          <a:bodyPr wrap="none" rtlCol="0">
            <a:spAutoFit/>
          </a:bodyPr>
          <a:lstStyle/>
          <a:p>
            <a:pPr algn="l"/>
            <a:r>
              <a:rPr lang="en-AU" sz="1800" dirty="0"/>
              <a:t>Late-career </a:t>
            </a:r>
          </a:p>
        </p:txBody>
      </p:sp>
    </p:spTree>
    <p:extLst>
      <p:ext uri="{BB962C8B-B14F-4D97-AF65-F5344CB8AC3E}">
        <p14:creationId xmlns:p14="http://schemas.microsoft.com/office/powerpoint/2010/main" val="191649006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806612680"/>
              </p:ext>
            </p:extLst>
          </p:nvPr>
        </p:nvGraphicFramePr>
        <p:xfrm>
          <a:off x="611188" y="1333391"/>
          <a:ext cx="8209284" cy="5125527"/>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Bachelor early and mid career</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sp>
        <p:nvSpPr>
          <p:cNvPr id="18" name="TextBox 17">
            <a:extLst>
              <a:ext uri="{FF2B5EF4-FFF2-40B4-BE49-F238E27FC236}">
                <a16:creationId xmlns:a16="http://schemas.microsoft.com/office/drawing/2014/main" id="{D2718801-896E-7342-97AC-026BC9C2CD58}"/>
              </a:ext>
            </a:extLst>
          </p:cNvPr>
          <p:cNvSpPr txBox="1"/>
          <p:nvPr/>
        </p:nvSpPr>
        <p:spPr>
          <a:xfrm>
            <a:off x="2195736" y="2780928"/>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Employed </a:t>
            </a:r>
          </a:p>
          <a:p>
            <a:pPr>
              <a:lnSpc>
                <a:spcPct val="90000"/>
              </a:lnSpc>
            </a:pPr>
            <a:r>
              <a:rPr lang="en-US" sz="1200" dirty="0">
                <a:solidFill>
                  <a:schemeClr val="accent3"/>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301208"/>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45224"/>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34" name="TextBox 33">
            <a:extLst>
              <a:ext uri="{FF2B5EF4-FFF2-40B4-BE49-F238E27FC236}">
                <a16:creationId xmlns:a16="http://schemas.microsoft.com/office/drawing/2014/main" id="{B40F3062-AE51-5B43-8367-60F418CEEDC3}"/>
              </a:ext>
            </a:extLst>
          </p:cNvPr>
          <p:cNvSpPr txBox="1"/>
          <p:nvPr/>
        </p:nvSpPr>
        <p:spPr>
          <a:xfrm>
            <a:off x="919045" y="1364680"/>
            <a:ext cx="1492716" cy="369332"/>
          </a:xfrm>
          <a:prstGeom prst="rect">
            <a:avLst/>
          </a:prstGeom>
          <a:noFill/>
        </p:spPr>
        <p:txBody>
          <a:bodyPr wrap="none" rtlCol="0">
            <a:spAutoFit/>
          </a:bodyPr>
          <a:lstStyle/>
          <a:p>
            <a:pPr algn="l"/>
            <a:r>
              <a:rPr lang="en-AU" sz="1800" dirty="0"/>
              <a:t>Early career </a:t>
            </a:r>
          </a:p>
        </p:txBody>
      </p:sp>
      <p:sp>
        <p:nvSpPr>
          <p:cNvPr id="35" name="TextBox 34">
            <a:extLst>
              <a:ext uri="{FF2B5EF4-FFF2-40B4-BE49-F238E27FC236}">
                <a16:creationId xmlns:a16="http://schemas.microsoft.com/office/drawing/2014/main" id="{DF27E8AD-CB44-6548-B449-BA883E8075B6}"/>
              </a:ext>
            </a:extLst>
          </p:cNvPr>
          <p:cNvSpPr txBox="1"/>
          <p:nvPr/>
        </p:nvSpPr>
        <p:spPr>
          <a:xfrm>
            <a:off x="2987824" y="1364680"/>
            <a:ext cx="1351652" cy="369332"/>
          </a:xfrm>
          <a:prstGeom prst="rect">
            <a:avLst/>
          </a:prstGeom>
          <a:noFill/>
        </p:spPr>
        <p:txBody>
          <a:bodyPr wrap="none" rtlCol="0">
            <a:spAutoFit/>
          </a:bodyPr>
          <a:lstStyle/>
          <a:p>
            <a:pPr algn="l"/>
            <a:r>
              <a:rPr lang="en-AU" sz="1800" dirty="0"/>
              <a:t>Mid-career </a:t>
            </a:r>
          </a:p>
        </p:txBody>
      </p:sp>
      <p:sp>
        <p:nvSpPr>
          <p:cNvPr id="4" name="TextBox 3">
            <a:extLst>
              <a:ext uri="{FF2B5EF4-FFF2-40B4-BE49-F238E27FC236}">
                <a16:creationId xmlns:a16="http://schemas.microsoft.com/office/drawing/2014/main" id="{CF1331FA-D893-3F4F-AC91-31DAA3E81421}"/>
              </a:ext>
            </a:extLst>
          </p:cNvPr>
          <p:cNvSpPr txBox="1"/>
          <p:nvPr/>
        </p:nvSpPr>
        <p:spPr>
          <a:xfrm>
            <a:off x="2018140" y="1060113"/>
            <a:ext cx="975588" cy="369332"/>
          </a:xfrm>
          <a:prstGeom prst="rect">
            <a:avLst/>
          </a:prstGeom>
          <a:noFill/>
        </p:spPr>
        <p:txBody>
          <a:bodyPr wrap="none" rtlCol="0">
            <a:spAutoFit/>
          </a:bodyPr>
          <a:lstStyle/>
          <a:p>
            <a:pPr algn="l"/>
            <a:r>
              <a:rPr lang="en-AU" sz="1800" dirty="0"/>
              <a:t>Women</a:t>
            </a:r>
          </a:p>
        </p:txBody>
      </p:sp>
      <p:sp>
        <p:nvSpPr>
          <p:cNvPr id="29" name="TextBox 28">
            <a:extLst>
              <a:ext uri="{FF2B5EF4-FFF2-40B4-BE49-F238E27FC236}">
                <a16:creationId xmlns:a16="http://schemas.microsoft.com/office/drawing/2014/main" id="{BFEA0FD1-6274-0540-8F5D-84D990C5670F}"/>
              </a:ext>
            </a:extLst>
          </p:cNvPr>
          <p:cNvSpPr txBox="1"/>
          <p:nvPr/>
        </p:nvSpPr>
        <p:spPr>
          <a:xfrm>
            <a:off x="4960671" y="1357303"/>
            <a:ext cx="1492716" cy="369332"/>
          </a:xfrm>
          <a:prstGeom prst="rect">
            <a:avLst/>
          </a:prstGeom>
          <a:noFill/>
        </p:spPr>
        <p:txBody>
          <a:bodyPr wrap="none" rtlCol="0">
            <a:spAutoFit/>
          </a:bodyPr>
          <a:lstStyle/>
          <a:p>
            <a:pPr algn="l"/>
            <a:r>
              <a:rPr lang="en-AU" sz="1800" dirty="0"/>
              <a:t>Early career </a:t>
            </a:r>
          </a:p>
        </p:txBody>
      </p:sp>
      <p:sp>
        <p:nvSpPr>
          <p:cNvPr id="38" name="TextBox 37">
            <a:extLst>
              <a:ext uri="{FF2B5EF4-FFF2-40B4-BE49-F238E27FC236}">
                <a16:creationId xmlns:a16="http://schemas.microsoft.com/office/drawing/2014/main" id="{C171A6BC-9F9E-2F4F-8640-3EA7650108C4}"/>
              </a:ext>
            </a:extLst>
          </p:cNvPr>
          <p:cNvSpPr txBox="1"/>
          <p:nvPr/>
        </p:nvSpPr>
        <p:spPr>
          <a:xfrm>
            <a:off x="7029450" y="1357303"/>
            <a:ext cx="1351652" cy="369332"/>
          </a:xfrm>
          <a:prstGeom prst="rect">
            <a:avLst/>
          </a:prstGeom>
          <a:noFill/>
        </p:spPr>
        <p:txBody>
          <a:bodyPr wrap="none" rtlCol="0">
            <a:spAutoFit/>
          </a:bodyPr>
          <a:lstStyle/>
          <a:p>
            <a:pPr algn="l"/>
            <a:r>
              <a:rPr lang="en-AU" sz="1800" dirty="0"/>
              <a:t>Mid-career </a:t>
            </a:r>
          </a:p>
        </p:txBody>
      </p:sp>
      <p:sp>
        <p:nvSpPr>
          <p:cNvPr id="39" name="TextBox 38">
            <a:extLst>
              <a:ext uri="{FF2B5EF4-FFF2-40B4-BE49-F238E27FC236}">
                <a16:creationId xmlns:a16="http://schemas.microsoft.com/office/drawing/2014/main" id="{5DBE52BF-3BF9-C949-AFCB-727A37319F1D}"/>
              </a:ext>
            </a:extLst>
          </p:cNvPr>
          <p:cNvSpPr txBox="1"/>
          <p:nvPr/>
        </p:nvSpPr>
        <p:spPr>
          <a:xfrm>
            <a:off x="6059766" y="1052736"/>
            <a:ext cx="633507" cy="369332"/>
          </a:xfrm>
          <a:prstGeom prst="rect">
            <a:avLst/>
          </a:prstGeom>
          <a:noFill/>
        </p:spPr>
        <p:txBody>
          <a:bodyPr wrap="none" rtlCol="0">
            <a:spAutoFit/>
          </a:bodyPr>
          <a:lstStyle/>
          <a:p>
            <a:pPr algn="l"/>
            <a:r>
              <a:rPr lang="en-AU" sz="1800" dirty="0"/>
              <a:t>Men</a:t>
            </a:r>
          </a:p>
        </p:txBody>
      </p:sp>
      <p:sp>
        <p:nvSpPr>
          <p:cNvPr id="9" name="TextBox 8">
            <a:extLst>
              <a:ext uri="{FF2B5EF4-FFF2-40B4-BE49-F238E27FC236}">
                <a16:creationId xmlns:a16="http://schemas.microsoft.com/office/drawing/2014/main" id="{513CC856-D593-5F4E-B50D-8F634B03AC21}"/>
              </a:ext>
            </a:extLst>
          </p:cNvPr>
          <p:cNvSpPr txBox="1"/>
          <p:nvPr/>
        </p:nvSpPr>
        <p:spPr>
          <a:xfrm>
            <a:off x="3838575" y="75835"/>
            <a:ext cx="4455066" cy="923330"/>
          </a:xfrm>
          <a:prstGeom prst="rect">
            <a:avLst/>
          </a:prstGeom>
          <a:solidFill>
            <a:srgbClr val="FFFF00"/>
          </a:solidFill>
        </p:spPr>
        <p:txBody>
          <a:bodyPr wrap="none" rtlCol="0">
            <a:spAutoFit/>
          </a:bodyPr>
          <a:lstStyle/>
          <a:p>
            <a:pPr algn="l"/>
            <a:r>
              <a:rPr lang="en-AU" sz="1800" dirty="0"/>
              <a:t>Change to colour scheme</a:t>
            </a:r>
          </a:p>
          <a:p>
            <a:pPr algn="l"/>
            <a:r>
              <a:rPr lang="en-AU" sz="1800" dirty="0"/>
              <a:t>The reduction in NILF is not clear</a:t>
            </a:r>
          </a:p>
          <a:p>
            <a:pPr algn="l"/>
            <a:r>
              <a:rPr lang="en-AU" sz="1800" dirty="0"/>
              <a:t>Consider just do the chart on participation</a:t>
            </a:r>
          </a:p>
        </p:txBody>
      </p:sp>
      <p:sp>
        <p:nvSpPr>
          <p:cNvPr id="40" name="Rectangle 39">
            <a:extLst>
              <a:ext uri="{FF2B5EF4-FFF2-40B4-BE49-F238E27FC236}">
                <a16:creationId xmlns:a16="http://schemas.microsoft.com/office/drawing/2014/main" id="{3E2A7832-40FE-0945-A044-C1862360CE71}"/>
              </a:ext>
            </a:extLst>
          </p:cNvPr>
          <p:cNvSpPr/>
          <p:nvPr/>
        </p:nvSpPr>
        <p:spPr bwMode="auto">
          <a:xfrm>
            <a:off x="2860146" y="1640331"/>
            <a:ext cx="1351814" cy="4356904"/>
          </a:xfrm>
          <a:prstGeom prst="rect">
            <a:avLst/>
          </a:prstGeom>
          <a:solidFill>
            <a:schemeClr val="accent6">
              <a:lumMod val="40000"/>
              <a:lumOff val="60000"/>
              <a:alpha val="17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US"/>
          </a:p>
        </p:txBody>
      </p:sp>
      <p:sp>
        <p:nvSpPr>
          <p:cNvPr id="41" name="Rectangle 40">
            <a:extLst>
              <a:ext uri="{FF2B5EF4-FFF2-40B4-BE49-F238E27FC236}">
                <a16:creationId xmlns:a16="http://schemas.microsoft.com/office/drawing/2014/main" id="{71014598-CBF7-074B-B781-B64D712D82AB}"/>
              </a:ext>
            </a:extLst>
          </p:cNvPr>
          <p:cNvSpPr/>
          <p:nvPr/>
        </p:nvSpPr>
        <p:spPr bwMode="auto">
          <a:xfrm>
            <a:off x="6903472" y="1640331"/>
            <a:ext cx="1425880" cy="4356904"/>
          </a:xfrm>
          <a:prstGeom prst="rect">
            <a:avLst/>
          </a:prstGeom>
          <a:solidFill>
            <a:schemeClr val="accent6">
              <a:lumMod val="40000"/>
              <a:lumOff val="60000"/>
              <a:alpha val="17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US"/>
          </a:p>
        </p:txBody>
      </p:sp>
    </p:spTree>
    <p:extLst>
      <p:ext uri="{BB962C8B-B14F-4D97-AF65-F5344CB8AC3E}">
        <p14:creationId xmlns:p14="http://schemas.microsoft.com/office/powerpoint/2010/main" val="4235891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502219690"/>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Female graduates</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a:xfrm>
            <a:off x="647699" y="6544780"/>
            <a:ext cx="7681653" cy="307777"/>
          </a:xfrm>
        </p:spPr>
        <p:txBody>
          <a:bodyPr/>
          <a:lstStyle/>
          <a:p>
            <a:endParaRPr lang="en-AU" dirty="0"/>
          </a:p>
        </p:txBody>
      </p:sp>
      <p:sp>
        <p:nvSpPr>
          <p:cNvPr id="19" name="TextBox 18">
            <a:extLst>
              <a:ext uri="{FF2B5EF4-FFF2-40B4-BE49-F238E27FC236}">
                <a16:creationId xmlns:a16="http://schemas.microsoft.com/office/drawing/2014/main" id="{DBCE4445-845A-D44A-AC51-2201771464EF}"/>
              </a:ext>
            </a:extLst>
          </p:cNvPr>
          <p:cNvSpPr txBox="1"/>
          <p:nvPr/>
        </p:nvSpPr>
        <p:spPr>
          <a:xfrm>
            <a:off x="1563968" y="980728"/>
            <a:ext cx="1441420" cy="369332"/>
          </a:xfrm>
          <a:prstGeom prst="rect">
            <a:avLst/>
          </a:prstGeom>
          <a:noFill/>
        </p:spPr>
        <p:txBody>
          <a:bodyPr wrap="none" rtlCol="0">
            <a:spAutoFit/>
          </a:bodyPr>
          <a:lstStyle/>
          <a:p>
            <a:pPr algn="l"/>
            <a:r>
              <a:rPr lang="en-AU" sz="1800" dirty="0"/>
              <a:t>Early-career</a:t>
            </a:r>
          </a:p>
        </p:txBody>
      </p:sp>
      <p:sp>
        <p:nvSpPr>
          <p:cNvPr id="28" name="TextBox 27">
            <a:extLst>
              <a:ext uri="{FF2B5EF4-FFF2-40B4-BE49-F238E27FC236}">
                <a16:creationId xmlns:a16="http://schemas.microsoft.com/office/drawing/2014/main" id="{39758425-6C6F-D54D-A8B5-6327836E52F5}"/>
              </a:ext>
            </a:extLst>
          </p:cNvPr>
          <p:cNvSpPr txBox="1"/>
          <p:nvPr/>
        </p:nvSpPr>
        <p:spPr>
          <a:xfrm>
            <a:off x="6081793" y="1017974"/>
            <a:ext cx="1287532" cy="369332"/>
          </a:xfrm>
          <a:prstGeom prst="rect">
            <a:avLst/>
          </a:prstGeom>
          <a:noFill/>
        </p:spPr>
        <p:txBody>
          <a:bodyPr wrap="none" rtlCol="0">
            <a:spAutoFit/>
          </a:bodyPr>
          <a:lstStyle/>
          <a:p>
            <a:pPr algn="l"/>
            <a:r>
              <a:rPr lang="en-AU" sz="1800" dirty="0"/>
              <a:t>Mid-career</a:t>
            </a:r>
          </a:p>
        </p:txBody>
      </p:sp>
      <p:sp>
        <p:nvSpPr>
          <p:cNvPr id="2" name="Rectangle 1">
            <a:extLst>
              <a:ext uri="{FF2B5EF4-FFF2-40B4-BE49-F238E27FC236}">
                <a16:creationId xmlns:a16="http://schemas.microsoft.com/office/drawing/2014/main" id="{42821816-E11E-F948-ABA2-B85A351ED177}"/>
              </a:ext>
            </a:extLst>
          </p:cNvPr>
          <p:cNvSpPr/>
          <p:nvPr/>
        </p:nvSpPr>
        <p:spPr bwMode="auto">
          <a:xfrm>
            <a:off x="4506403" y="1086234"/>
            <a:ext cx="208498" cy="483990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 name="TextBox 2">
            <a:extLst>
              <a:ext uri="{FF2B5EF4-FFF2-40B4-BE49-F238E27FC236}">
                <a16:creationId xmlns:a16="http://schemas.microsoft.com/office/drawing/2014/main" id="{343D8CA5-828E-0C45-93B5-DA70398A47F7}"/>
              </a:ext>
            </a:extLst>
          </p:cNvPr>
          <p:cNvSpPr txBox="1"/>
          <p:nvPr/>
        </p:nvSpPr>
        <p:spPr>
          <a:xfrm>
            <a:off x="966372" y="1412776"/>
            <a:ext cx="1220206" cy="307777"/>
          </a:xfrm>
          <a:prstGeom prst="rect">
            <a:avLst/>
          </a:prstGeom>
          <a:noFill/>
        </p:spPr>
        <p:txBody>
          <a:bodyPr wrap="none" rtlCol="0">
            <a:spAutoFit/>
          </a:bodyPr>
          <a:lstStyle/>
          <a:p>
            <a:pPr algn="l"/>
            <a:r>
              <a:rPr lang="en-AU" sz="1400" dirty="0"/>
              <a:t>With children</a:t>
            </a:r>
          </a:p>
        </p:txBody>
      </p:sp>
      <p:sp>
        <p:nvSpPr>
          <p:cNvPr id="26" name="TextBox 25">
            <a:extLst>
              <a:ext uri="{FF2B5EF4-FFF2-40B4-BE49-F238E27FC236}">
                <a16:creationId xmlns:a16="http://schemas.microsoft.com/office/drawing/2014/main" id="{098B96E0-2B85-4E4C-AA18-8921B9A935FF}"/>
              </a:ext>
            </a:extLst>
          </p:cNvPr>
          <p:cNvSpPr txBox="1"/>
          <p:nvPr/>
        </p:nvSpPr>
        <p:spPr>
          <a:xfrm>
            <a:off x="3199014" y="1412776"/>
            <a:ext cx="792205" cy="307777"/>
          </a:xfrm>
          <a:prstGeom prst="rect">
            <a:avLst/>
          </a:prstGeom>
          <a:noFill/>
        </p:spPr>
        <p:txBody>
          <a:bodyPr wrap="none" rtlCol="0">
            <a:spAutoFit/>
          </a:bodyPr>
          <a:lstStyle/>
          <a:p>
            <a:pPr algn="l"/>
            <a:r>
              <a:rPr lang="en-AU" sz="1400" dirty="0"/>
              <a:t>Without</a:t>
            </a:r>
          </a:p>
        </p:txBody>
      </p:sp>
      <p:sp>
        <p:nvSpPr>
          <p:cNvPr id="27" name="TextBox 26">
            <a:extLst>
              <a:ext uri="{FF2B5EF4-FFF2-40B4-BE49-F238E27FC236}">
                <a16:creationId xmlns:a16="http://schemas.microsoft.com/office/drawing/2014/main" id="{B234D9FC-7719-5244-B9F6-360B4369955B}"/>
              </a:ext>
            </a:extLst>
          </p:cNvPr>
          <p:cNvSpPr txBox="1"/>
          <p:nvPr/>
        </p:nvSpPr>
        <p:spPr>
          <a:xfrm>
            <a:off x="5003655" y="1412776"/>
            <a:ext cx="1220206" cy="307777"/>
          </a:xfrm>
          <a:prstGeom prst="rect">
            <a:avLst/>
          </a:prstGeom>
          <a:noFill/>
        </p:spPr>
        <p:txBody>
          <a:bodyPr wrap="none" rtlCol="0">
            <a:spAutoFit/>
          </a:bodyPr>
          <a:lstStyle/>
          <a:p>
            <a:pPr algn="l"/>
            <a:r>
              <a:rPr lang="en-AU" sz="1400" dirty="0"/>
              <a:t>With children</a:t>
            </a:r>
          </a:p>
        </p:txBody>
      </p:sp>
      <p:sp>
        <p:nvSpPr>
          <p:cNvPr id="30" name="TextBox 29">
            <a:extLst>
              <a:ext uri="{FF2B5EF4-FFF2-40B4-BE49-F238E27FC236}">
                <a16:creationId xmlns:a16="http://schemas.microsoft.com/office/drawing/2014/main" id="{472A3D67-5DD6-4644-B6CB-CE4838F61FEE}"/>
              </a:ext>
            </a:extLst>
          </p:cNvPr>
          <p:cNvSpPr txBox="1"/>
          <p:nvPr/>
        </p:nvSpPr>
        <p:spPr>
          <a:xfrm>
            <a:off x="7236296" y="1412776"/>
            <a:ext cx="792205" cy="307777"/>
          </a:xfrm>
          <a:prstGeom prst="rect">
            <a:avLst/>
          </a:prstGeom>
          <a:noFill/>
        </p:spPr>
        <p:txBody>
          <a:bodyPr wrap="none" rtlCol="0">
            <a:spAutoFit/>
          </a:bodyPr>
          <a:lstStyle/>
          <a:p>
            <a:pPr algn="l"/>
            <a:r>
              <a:rPr lang="en-AU" sz="1400" dirty="0"/>
              <a:t>Without</a:t>
            </a:r>
          </a:p>
        </p:txBody>
      </p:sp>
      <p:sp>
        <p:nvSpPr>
          <p:cNvPr id="18" name="TextBox 17">
            <a:extLst>
              <a:ext uri="{FF2B5EF4-FFF2-40B4-BE49-F238E27FC236}">
                <a16:creationId xmlns:a16="http://schemas.microsoft.com/office/drawing/2014/main" id="{D2718801-896E-7342-97AC-026BC9C2CD58}"/>
              </a:ext>
            </a:extLst>
          </p:cNvPr>
          <p:cNvSpPr txBox="1"/>
          <p:nvPr/>
        </p:nvSpPr>
        <p:spPr>
          <a:xfrm>
            <a:off x="4283968" y="1889272"/>
            <a:ext cx="720080" cy="333198"/>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4283968" y="4716961"/>
            <a:ext cx="720080"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4283968" y="5097446"/>
            <a:ext cx="720080"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4283968" y="5639278"/>
            <a:ext cx="86826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4283968" y="5241462"/>
            <a:ext cx="720080"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Tree>
    <p:extLst>
      <p:ext uri="{BB962C8B-B14F-4D97-AF65-F5344CB8AC3E}">
        <p14:creationId xmlns:p14="http://schemas.microsoft.com/office/powerpoint/2010/main" val="13498883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075838323"/>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Bachelor,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sp>
        <p:nvSpPr>
          <p:cNvPr id="2" name="TextBox 1">
            <a:extLst>
              <a:ext uri="{FF2B5EF4-FFF2-40B4-BE49-F238E27FC236}">
                <a16:creationId xmlns:a16="http://schemas.microsoft.com/office/drawing/2014/main" id="{8E9E03FB-6064-8B47-9AB1-5025441E5CA5}"/>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25" name="TextBox 24">
            <a:extLst>
              <a:ext uri="{FF2B5EF4-FFF2-40B4-BE49-F238E27FC236}">
                <a16:creationId xmlns:a16="http://schemas.microsoft.com/office/drawing/2014/main" id="{03F99FA8-7E93-A04C-AD7A-65D441353895}"/>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26" name="TextBox 25">
            <a:extLst>
              <a:ext uri="{FF2B5EF4-FFF2-40B4-BE49-F238E27FC236}">
                <a16:creationId xmlns:a16="http://schemas.microsoft.com/office/drawing/2014/main" id="{4631E028-5741-F748-AC07-C8973F7701DE}"/>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27" name="TextBox 26">
            <a:extLst>
              <a:ext uri="{FF2B5EF4-FFF2-40B4-BE49-F238E27FC236}">
                <a16:creationId xmlns:a16="http://schemas.microsoft.com/office/drawing/2014/main" id="{B431D7F0-9090-7041-A112-A0DD212A3768}"/>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1556792"/>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86916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287372"/>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72865"/>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25566072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472099389"/>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aged 25-34yo</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a:xfrm>
            <a:off x="647699" y="6544780"/>
            <a:ext cx="7681653" cy="307777"/>
          </a:xfrm>
        </p:spPr>
        <p:txBody>
          <a:bodyPr/>
          <a:lstStyle/>
          <a:p>
            <a:endParaRPr lang="en-AU" dirty="0"/>
          </a:p>
        </p:txBody>
      </p:sp>
      <p:sp>
        <p:nvSpPr>
          <p:cNvPr id="19" name="TextBox 18">
            <a:extLst>
              <a:ext uri="{FF2B5EF4-FFF2-40B4-BE49-F238E27FC236}">
                <a16:creationId xmlns:a16="http://schemas.microsoft.com/office/drawing/2014/main" id="{DBCE4445-845A-D44A-AC51-2201771464EF}"/>
              </a:ext>
            </a:extLst>
          </p:cNvPr>
          <p:cNvSpPr txBox="1"/>
          <p:nvPr/>
        </p:nvSpPr>
        <p:spPr>
          <a:xfrm>
            <a:off x="1563968" y="1196975"/>
            <a:ext cx="971420" cy="369332"/>
          </a:xfrm>
          <a:prstGeom prst="rect">
            <a:avLst/>
          </a:prstGeom>
          <a:noFill/>
        </p:spPr>
        <p:txBody>
          <a:bodyPr wrap="none" rtlCol="0">
            <a:spAutoFit/>
          </a:bodyPr>
          <a:lstStyle/>
          <a:p>
            <a:pPr algn="l"/>
            <a:r>
              <a:rPr lang="en-AU" sz="1800" dirty="0"/>
              <a:t>Year 12</a:t>
            </a:r>
          </a:p>
        </p:txBody>
      </p:sp>
      <p:sp>
        <p:nvSpPr>
          <p:cNvPr id="20" name="TextBox 19">
            <a:extLst>
              <a:ext uri="{FF2B5EF4-FFF2-40B4-BE49-F238E27FC236}">
                <a16:creationId xmlns:a16="http://schemas.microsoft.com/office/drawing/2014/main" id="{43D53564-97D6-5643-A3BD-F85981F1DCC7}"/>
              </a:ext>
            </a:extLst>
          </p:cNvPr>
          <p:cNvSpPr txBox="1"/>
          <p:nvPr/>
        </p:nvSpPr>
        <p:spPr>
          <a:xfrm>
            <a:off x="4280481" y="1196975"/>
            <a:ext cx="1031051" cy="369332"/>
          </a:xfrm>
          <a:prstGeom prst="rect">
            <a:avLst/>
          </a:prstGeom>
          <a:noFill/>
        </p:spPr>
        <p:txBody>
          <a:bodyPr wrap="none" rtlCol="0">
            <a:spAutoFit/>
          </a:bodyPr>
          <a:lstStyle/>
          <a:p>
            <a:pPr algn="l"/>
            <a:r>
              <a:rPr lang="en-AU" sz="1800" dirty="0"/>
              <a:t>Diploma</a:t>
            </a:r>
          </a:p>
        </p:txBody>
      </p:sp>
      <p:sp>
        <p:nvSpPr>
          <p:cNvPr id="28" name="TextBox 27">
            <a:extLst>
              <a:ext uri="{FF2B5EF4-FFF2-40B4-BE49-F238E27FC236}">
                <a16:creationId xmlns:a16="http://schemas.microsoft.com/office/drawing/2014/main" id="{39758425-6C6F-D54D-A8B5-6327836E52F5}"/>
              </a:ext>
            </a:extLst>
          </p:cNvPr>
          <p:cNvSpPr txBox="1"/>
          <p:nvPr/>
        </p:nvSpPr>
        <p:spPr>
          <a:xfrm>
            <a:off x="6933212" y="1196975"/>
            <a:ext cx="1095172" cy="369332"/>
          </a:xfrm>
          <a:prstGeom prst="rect">
            <a:avLst/>
          </a:prstGeom>
          <a:noFill/>
        </p:spPr>
        <p:txBody>
          <a:bodyPr wrap="none" rtlCol="0">
            <a:spAutoFit/>
          </a:bodyPr>
          <a:lstStyle/>
          <a:p>
            <a:pPr algn="l"/>
            <a:r>
              <a:rPr lang="en-AU" sz="1800" dirty="0"/>
              <a:t>Bachelor</a:t>
            </a:r>
          </a:p>
        </p:txBody>
      </p:sp>
      <p:sp>
        <p:nvSpPr>
          <p:cNvPr id="2" name="Rectangle 1">
            <a:extLst>
              <a:ext uri="{FF2B5EF4-FFF2-40B4-BE49-F238E27FC236}">
                <a16:creationId xmlns:a16="http://schemas.microsoft.com/office/drawing/2014/main" id="{42821816-E11E-F948-ABA2-B85A351ED177}"/>
              </a:ext>
            </a:extLst>
          </p:cNvPr>
          <p:cNvSpPr/>
          <p:nvPr/>
        </p:nvSpPr>
        <p:spPr bwMode="auto">
          <a:xfrm>
            <a:off x="3290532" y="1258948"/>
            <a:ext cx="208498" cy="483990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25" name="Rectangle 24">
            <a:extLst>
              <a:ext uri="{FF2B5EF4-FFF2-40B4-BE49-F238E27FC236}">
                <a16:creationId xmlns:a16="http://schemas.microsoft.com/office/drawing/2014/main" id="{52B2FC88-DACA-0C42-A0A0-3F2950644EBB}"/>
              </a:ext>
            </a:extLst>
          </p:cNvPr>
          <p:cNvSpPr/>
          <p:nvPr/>
        </p:nvSpPr>
        <p:spPr bwMode="auto">
          <a:xfrm>
            <a:off x="5952279" y="1196975"/>
            <a:ext cx="208498" cy="483990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 name="TextBox 2">
            <a:extLst>
              <a:ext uri="{FF2B5EF4-FFF2-40B4-BE49-F238E27FC236}">
                <a16:creationId xmlns:a16="http://schemas.microsoft.com/office/drawing/2014/main" id="{343D8CA5-828E-0C45-93B5-DA70398A47F7}"/>
              </a:ext>
            </a:extLst>
          </p:cNvPr>
          <p:cNvSpPr txBox="1"/>
          <p:nvPr/>
        </p:nvSpPr>
        <p:spPr>
          <a:xfrm>
            <a:off x="966372" y="1594874"/>
            <a:ext cx="962123" cy="307777"/>
          </a:xfrm>
          <a:prstGeom prst="rect">
            <a:avLst/>
          </a:prstGeom>
          <a:noFill/>
        </p:spPr>
        <p:txBody>
          <a:bodyPr wrap="none" rtlCol="0">
            <a:spAutoFit/>
          </a:bodyPr>
          <a:lstStyle/>
          <a:p>
            <a:pPr algn="l"/>
            <a:r>
              <a:rPr lang="en-AU" sz="1400" dirty="0"/>
              <a:t>With child</a:t>
            </a:r>
          </a:p>
        </p:txBody>
      </p:sp>
      <p:sp>
        <p:nvSpPr>
          <p:cNvPr id="26" name="TextBox 25">
            <a:extLst>
              <a:ext uri="{FF2B5EF4-FFF2-40B4-BE49-F238E27FC236}">
                <a16:creationId xmlns:a16="http://schemas.microsoft.com/office/drawing/2014/main" id="{098B96E0-2B85-4E4C-AA18-8921B9A935FF}"/>
              </a:ext>
            </a:extLst>
          </p:cNvPr>
          <p:cNvSpPr txBox="1"/>
          <p:nvPr/>
        </p:nvSpPr>
        <p:spPr>
          <a:xfrm>
            <a:off x="2314924" y="1605305"/>
            <a:ext cx="792205" cy="307777"/>
          </a:xfrm>
          <a:prstGeom prst="rect">
            <a:avLst/>
          </a:prstGeom>
          <a:noFill/>
        </p:spPr>
        <p:txBody>
          <a:bodyPr wrap="none" rtlCol="0">
            <a:spAutoFit/>
          </a:bodyPr>
          <a:lstStyle/>
          <a:p>
            <a:pPr algn="l"/>
            <a:r>
              <a:rPr lang="en-AU" sz="1400" dirty="0"/>
              <a:t>Without</a:t>
            </a:r>
          </a:p>
        </p:txBody>
      </p:sp>
      <p:sp>
        <p:nvSpPr>
          <p:cNvPr id="27" name="TextBox 26">
            <a:extLst>
              <a:ext uri="{FF2B5EF4-FFF2-40B4-BE49-F238E27FC236}">
                <a16:creationId xmlns:a16="http://schemas.microsoft.com/office/drawing/2014/main" id="{B234D9FC-7719-5244-B9F6-360B4369955B}"/>
              </a:ext>
            </a:extLst>
          </p:cNvPr>
          <p:cNvSpPr txBox="1"/>
          <p:nvPr/>
        </p:nvSpPr>
        <p:spPr>
          <a:xfrm>
            <a:off x="3609877" y="1604133"/>
            <a:ext cx="962123" cy="307777"/>
          </a:xfrm>
          <a:prstGeom prst="rect">
            <a:avLst/>
          </a:prstGeom>
          <a:noFill/>
        </p:spPr>
        <p:txBody>
          <a:bodyPr wrap="none" rtlCol="0">
            <a:spAutoFit/>
          </a:bodyPr>
          <a:lstStyle/>
          <a:p>
            <a:pPr algn="l"/>
            <a:r>
              <a:rPr lang="en-AU" sz="1400" dirty="0"/>
              <a:t>With child</a:t>
            </a:r>
          </a:p>
        </p:txBody>
      </p:sp>
      <p:sp>
        <p:nvSpPr>
          <p:cNvPr id="30" name="TextBox 29">
            <a:extLst>
              <a:ext uri="{FF2B5EF4-FFF2-40B4-BE49-F238E27FC236}">
                <a16:creationId xmlns:a16="http://schemas.microsoft.com/office/drawing/2014/main" id="{472A3D67-5DD6-4644-B6CB-CE4838F61FEE}"/>
              </a:ext>
            </a:extLst>
          </p:cNvPr>
          <p:cNvSpPr txBox="1"/>
          <p:nvPr/>
        </p:nvSpPr>
        <p:spPr>
          <a:xfrm>
            <a:off x="4932040" y="1614564"/>
            <a:ext cx="792205" cy="307777"/>
          </a:xfrm>
          <a:prstGeom prst="rect">
            <a:avLst/>
          </a:prstGeom>
          <a:noFill/>
        </p:spPr>
        <p:txBody>
          <a:bodyPr wrap="none" rtlCol="0">
            <a:spAutoFit/>
          </a:bodyPr>
          <a:lstStyle/>
          <a:p>
            <a:pPr algn="l"/>
            <a:r>
              <a:rPr lang="en-AU" sz="1400" dirty="0"/>
              <a:t>Without</a:t>
            </a:r>
          </a:p>
        </p:txBody>
      </p:sp>
      <p:sp>
        <p:nvSpPr>
          <p:cNvPr id="18" name="TextBox 17">
            <a:extLst>
              <a:ext uri="{FF2B5EF4-FFF2-40B4-BE49-F238E27FC236}">
                <a16:creationId xmlns:a16="http://schemas.microsoft.com/office/drawing/2014/main" id="{D2718801-896E-7342-97AC-026BC9C2CD58}"/>
              </a:ext>
            </a:extLst>
          </p:cNvPr>
          <p:cNvSpPr txBox="1"/>
          <p:nvPr/>
        </p:nvSpPr>
        <p:spPr>
          <a:xfrm>
            <a:off x="3104161" y="2336618"/>
            <a:ext cx="720080" cy="333198"/>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104161" y="4920723"/>
            <a:ext cx="720080"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104161" y="5301208"/>
            <a:ext cx="720080"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104161" y="5843040"/>
            <a:ext cx="86826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104161" y="5445224"/>
            <a:ext cx="720080"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Tree>
    <p:extLst>
      <p:ext uri="{BB962C8B-B14F-4D97-AF65-F5344CB8AC3E}">
        <p14:creationId xmlns:p14="http://schemas.microsoft.com/office/powerpoint/2010/main" val="92504666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798063613"/>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aged 25-34yo</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a:xfrm>
            <a:off x="647699" y="6544780"/>
            <a:ext cx="7681653" cy="307777"/>
          </a:xfrm>
        </p:spPr>
        <p:txBody>
          <a:bodyPr/>
          <a:lstStyle/>
          <a:p>
            <a:endParaRPr lang="en-AU" dirty="0"/>
          </a:p>
        </p:txBody>
      </p:sp>
      <p:sp>
        <p:nvSpPr>
          <p:cNvPr id="19" name="TextBox 18">
            <a:extLst>
              <a:ext uri="{FF2B5EF4-FFF2-40B4-BE49-F238E27FC236}">
                <a16:creationId xmlns:a16="http://schemas.microsoft.com/office/drawing/2014/main" id="{DBCE4445-845A-D44A-AC51-2201771464EF}"/>
              </a:ext>
            </a:extLst>
          </p:cNvPr>
          <p:cNvSpPr txBox="1"/>
          <p:nvPr/>
        </p:nvSpPr>
        <p:spPr>
          <a:xfrm>
            <a:off x="1563968" y="1196975"/>
            <a:ext cx="971420" cy="369332"/>
          </a:xfrm>
          <a:prstGeom prst="rect">
            <a:avLst/>
          </a:prstGeom>
          <a:noFill/>
        </p:spPr>
        <p:txBody>
          <a:bodyPr wrap="none" rtlCol="0">
            <a:spAutoFit/>
          </a:bodyPr>
          <a:lstStyle/>
          <a:p>
            <a:pPr algn="l"/>
            <a:r>
              <a:rPr lang="en-AU" sz="1800" dirty="0"/>
              <a:t>Year 12</a:t>
            </a:r>
          </a:p>
        </p:txBody>
      </p:sp>
      <p:sp>
        <p:nvSpPr>
          <p:cNvPr id="28" name="TextBox 27">
            <a:extLst>
              <a:ext uri="{FF2B5EF4-FFF2-40B4-BE49-F238E27FC236}">
                <a16:creationId xmlns:a16="http://schemas.microsoft.com/office/drawing/2014/main" id="{39758425-6C6F-D54D-A8B5-6327836E52F5}"/>
              </a:ext>
            </a:extLst>
          </p:cNvPr>
          <p:cNvSpPr txBox="1"/>
          <p:nvPr/>
        </p:nvSpPr>
        <p:spPr>
          <a:xfrm>
            <a:off x="6933212" y="1196975"/>
            <a:ext cx="1095172" cy="369332"/>
          </a:xfrm>
          <a:prstGeom prst="rect">
            <a:avLst/>
          </a:prstGeom>
          <a:noFill/>
        </p:spPr>
        <p:txBody>
          <a:bodyPr wrap="none" rtlCol="0">
            <a:spAutoFit/>
          </a:bodyPr>
          <a:lstStyle/>
          <a:p>
            <a:pPr algn="l"/>
            <a:r>
              <a:rPr lang="en-AU" sz="1800" dirty="0"/>
              <a:t>Bachelor</a:t>
            </a:r>
          </a:p>
        </p:txBody>
      </p:sp>
      <p:sp>
        <p:nvSpPr>
          <p:cNvPr id="2" name="Rectangle 1">
            <a:extLst>
              <a:ext uri="{FF2B5EF4-FFF2-40B4-BE49-F238E27FC236}">
                <a16:creationId xmlns:a16="http://schemas.microsoft.com/office/drawing/2014/main" id="{42821816-E11E-F948-ABA2-B85A351ED177}"/>
              </a:ext>
            </a:extLst>
          </p:cNvPr>
          <p:cNvSpPr/>
          <p:nvPr/>
        </p:nvSpPr>
        <p:spPr bwMode="auto">
          <a:xfrm>
            <a:off x="4506403" y="1086234"/>
            <a:ext cx="208498" cy="483990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 name="TextBox 2">
            <a:extLst>
              <a:ext uri="{FF2B5EF4-FFF2-40B4-BE49-F238E27FC236}">
                <a16:creationId xmlns:a16="http://schemas.microsoft.com/office/drawing/2014/main" id="{343D8CA5-828E-0C45-93B5-DA70398A47F7}"/>
              </a:ext>
            </a:extLst>
          </p:cNvPr>
          <p:cNvSpPr txBox="1"/>
          <p:nvPr/>
        </p:nvSpPr>
        <p:spPr>
          <a:xfrm>
            <a:off x="966372" y="1594874"/>
            <a:ext cx="1220206" cy="307777"/>
          </a:xfrm>
          <a:prstGeom prst="rect">
            <a:avLst/>
          </a:prstGeom>
          <a:noFill/>
        </p:spPr>
        <p:txBody>
          <a:bodyPr wrap="none" rtlCol="0">
            <a:spAutoFit/>
          </a:bodyPr>
          <a:lstStyle/>
          <a:p>
            <a:pPr algn="l"/>
            <a:r>
              <a:rPr lang="en-AU" sz="1400" dirty="0"/>
              <a:t>With children</a:t>
            </a:r>
          </a:p>
        </p:txBody>
      </p:sp>
      <p:sp>
        <p:nvSpPr>
          <p:cNvPr id="26" name="TextBox 25">
            <a:extLst>
              <a:ext uri="{FF2B5EF4-FFF2-40B4-BE49-F238E27FC236}">
                <a16:creationId xmlns:a16="http://schemas.microsoft.com/office/drawing/2014/main" id="{098B96E0-2B85-4E4C-AA18-8921B9A935FF}"/>
              </a:ext>
            </a:extLst>
          </p:cNvPr>
          <p:cNvSpPr txBox="1"/>
          <p:nvPr/>
        </p:nvSpPr>
        <p:spPr>
          <a:xfrm>
            <a:off x="3136490" y="1644534"/>
            <a:ext cx="792205" cy="307777"/>
          </a:xfrm>
          <a:prstGeom prst="rect">
            <a:avLst/>
          </a:prstGeom>
          <a:noFill/>
        </p:spPr>
        <p:txBody>
          <a:bodyPr wrap="none" rtlCol="0">
            <a:spAutoFit/>
          </a:bodyPr>
          <a:lstStyle/>
          <a:p>
            <a:pPr algn="l"/>
            <a:r>
              <a:rPr lang="en-AU" sz="1400" dirty="0"/>
              <a:t>Without</a:t>
            </a:r>
          </a:p>
        </p:txBody>
      </p:sp>
      <p:sp>
        <p:nvSpPr>
          <p:cNvPr id="27" name="TextBox 26">
            <a:extLst>
              <a:ext uri="{FF2B5EF4-FFF2-40B4-BE49-F238E27FC236}">
                <a16:creationId xmlns:a16="http://schemas.microsoft.com/office/drawing/2014/main" id="{B234D9FC-7719-5244-B9F6-360B4369955B}"/>
              </a:ext>
            </a:extLst>
          </p:cNvPr>
          <p:cNvSpPr txBox="1"/>
          <p:nvPr/>
        </p:nvSpPr>
        <p:spPr>
          <a:xfrm>
            <a:off x="5311660" y="1644533"/>
            <a:ext cx="1220206" cy="307777"/>
          </a:xfrm>
          <a:prstGeom prst="rect">
            <a:avLst/>
          </a:prstGeom>
          <a:noFill/>
        </p:spPr>
        <p:txBody>
          <a:bodyPr wrap="none" rtlCol="0">
            <a:spAutoFit/>
          </a:bodyPr>
          <a:lstStyle/>
          <a:p>
            <a:pPr algn="l"/>
            <a:r>
              <a:rPr lang="en-AU" sz="1400" dirty="0"/>
              <a:t>With children</a:t>
            </a:r>
          </a:p>
        </p:txBody>
      </p:sp>
      <p:sp>
        <p:nvSpPr>
          <p:cNvPr id="30" name="TextBox 29">
            <a:extLst>
              <a:ext uri="{FF2B5EF4-FFF2-40B4-BE49-F238E27FC236}">
                <a16:creationId xmlns:a16="http://schemas.microsoft.com/office/drawing/2014/main" id="{472A3D67-5DD6-4644-B6CB-CE4838F61FEE}"/>
              </a:ext>
            </a:extLst>
          </p:cNvPr>
          <p:cNvSpPr txBox="1"/>
          <p:nvPr/>
        </p:nvSpPr>
        <p:spPr>
          <a:xfrm>
            <a:off x="7530276" y="1583857"/>
            <a:ext cx="792205" cy="307777"/>
          </a:xfrm>
          <a:prstGeom prst="rect">
            <a:avLst/>
          </a:prstGeom>
          <a:noFill/>
        </p:spPr>
        <p:txBody>
          <a:bodyPr wrap="none" rtlCol="0">
            <a:spAutoFit/>
          </a:bodyPr>
          <a:lstStyle/>
          <a:p>
            <a:pPr algn="l"/>
            <a:r>
              <a:rPr lang="en-AU" sz="1400" dirty="0"/>
              <a:t>Without</a:t>
            </a:r>
          </a:p>
        </p:txBody>
      </p:sp>
      <p:sp>
        <p:nvSpPr>
          <p:cNvPr id="18" name="TextBox 17">
            <a:extLst>
              <a:ext uri="{FF2B5EF4-FFF2-40B4-BE49-F238E27FC236}">
                <a16:creationId xmlns:a16="http://schemas.microsoft.com/office/drawing/2014/main" id="{D2718801-896E-7342-97AC-026BC9C2CD58}"/>
              </a:ext>
            </a:extLst>
          </p:cNvPr>
          <p:cNvSpPr txBox="1"/>
          <p:nvPr/>
        </p:nvSpPr>
        <p:spPr>
          <a:xfrm>
            <a:off x="4283968" y="2132856"/>
            <a:ext cx="720080" cy="333198"/>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4283968" y="4716961"/>
            <a:ext cx="720080"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4283968" y="5097446"/>
            <a:ext cx="720080"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4283968" y="5639278"/>
            <a:ext cx="86826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4283968" y="5241462"/>
            <a:ext cx="720080"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4" name="TextBox 3">
            <a:extLst>
              <a:ext uri="{FF2B5EF4-FFF2-40B4-BE49-F238E27FC236}">
                <a16:creationId xmlns:a16="http://schemas.microsoft.com/office/drawing/2014/main" id="{E9B5B093-78F2-F241-B8BA-47A9A76374F2}"/>
              </a:ext>
            </a:extLst>
          </p:cNvPr>
          <p:cNvSpPr txBox="1"/>
          <p:nvPr/>
        </p:nvSpPr>
        <p:spPr>
          <a:xfrm>
            <a:off x="3928695" y="3164065"/>
            <a:ext cx="4104650" cy="923330"/>
          </a:xfrm>
          <a:prstGeom prst="rect">
            <a:avLst/>
          </a:prstGeom>
          <a:solidFill>
            <a:srgbClr val="FFFF00"/>
          </a:solidFill>
        </p:spPr>
        <p:txBody>
          <a:bodyPr wrap="none" rtlCol="0">
            <a:spAutoFit/>
          </a:bodyPr>
          <a:lstStyle/>
          <a:p>
            <a:pPr algn="l"/>
            <a:r>
              <a:rPr lang="en-AU" sz="1800" dirty="0"/>
              <a:t>Swap the order for Y12 and Bachelor?</a:t>
            </a:r>
          </a:p>
          <a:p>
            <a:pPr algn="l"/>
            <a:endParaRPr lang="en-AU" sz="1800" dirty="0"/>
          </a:p>
          <a:p>
            <a:pPr algn="l"/>
            <a:r>
              <a:rPr lang="en-AU" sz="1800" dirty="0"/>
              <a:t>Add disciplines?</a:t>
            </a:r>
          </a:p>
        </p:txBody>
      </p:sp>
    </p:spTree>
    <p:extLst>
      <p:ext uri="{BB962C8B-B14F-4D97-AF65-F5344CB8AC3E}">
        <p14:creationId xmlns:p14="http://schemas.microsoft.com/office/powerpoint/2010/main" val="8023030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578850474"/>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aged 35-44yo</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a:xfrm>
            <a:off x="647699" y="6544780"/>
            <a:ext cx="7681653" cy="307777"/>
          </a:xfrm>
        </p:spPr>
        <p:txBody>
          <a:bodyPr/>
          <a:lstStyle/>
          <a:p>
            <a:endParaRPr lang="en-AU" dirty="0"/>
          </a:p>
        </p:txBody>
      </p:sp>
      <p:sp>
        <p:nvSpPr>
          <p:cNvPr id="19" name="TextBox 18">
            <a:extLst>
              <a:ext uri="{FF2B5EF4-FFF2-40B4-BE49-F238E27FC236}">
                <a16:creationId xmlns:a16="http://schemas.microsoft.com/office/drawing/2014/main" id="{DBCE4445-845A-D44A-AC51-2201771464EF}"/>
              </a:ext>
            </a:extLst>
          </p:cNvPr>
          <p:cNvSpPr txBox="1"/>
          <p:nvPr/>
        </p:nvSpPr>
        <p:spPr>
          <a:xfrm>
            <a:off x="1563968" y="1196975"/>
            <a:ext cx="971420" cy="369332"/>
          </a:xfrm>
          <a:prstGeom prst="rect">
            <a:avLst/>
          </a:prstGeom>
          <a:noFill/>
        </p:spPr>
        <p:txBody>
          <a:bodyPr wrap="none" rtlCol="0">
            <a:spAutoFit/>
          </a:bodyPr>
          <a:lstStyle/>
          <a:p>
            <a:pPr algn="l"/>
            <a:r>
              <a:rPr lang="en-AU" sz="1800" dirty="0"/>
              <a:t>Year 12</a:t>
            </a:r>
          </a:p>
        </p:txBody>
      </p:sp>
      <p:sp>
        <p:nvSpPr>
          <p:cNvPr id="20" name="TextBox 19">
            <a:extLst>
              <a:ext uri="{FF2B5EF4-FFF2-40B4-BE49-F238E27FC236}">
                <a16:creationId xmlns:a16="http://schemas.microsoft.com/office/drawing/2014/main" id="{43D53564-97D6-5643-A3BD-F85981F1DCC7}"/>
              </a:ext>
            </a:extLst>
          </p:cNvPr>
          <p:cNvSpPr txBox="1"/>
          <p:nvPr/>
        </p:nvSpPr>
        <p:spPr>
          <a:xfrm>
            <a:off x="4280481" y="1196975"/>
            <a:ext cx="1031051" cy="369332"/>
          </a:xfrm>
          <a:prstGeom prst="rect">
            <a:avLst/>
          </a:prstGeom>
          <a:noFill/>
        </p:spPr>
        <p:txBody>
          <a:bodyPr wrap="none" rtlCol="0">
            <a:spAutoFit/>
          </a:bodyPr>
          <a:lstStyle/>
          <a:p>
            <a:pPr algn="l"/>
            <a:r>
              <a:rPr lang="en-AU" sz="1800" dirty="0"/>
              <a:t>Diploma</a:t>
            </a:r>
          </a:p>
        </p:txBody>
      </p:sp>
      <p:sp>
        <p:nvSpPr>
          <p:cNvPr id="28" name="TextBox 27">
            <a:extLst>
              <a:ext uri="{FF2B5EF4-FFF2-40B4-BE49-F238E27FC236}">
                <a16:creationId xmlns:a16="http://schemas.microsoft.com/office/drawing/2014/main" id="{39758425-6C6F-D54D-A8B5-6327836E52F5}"/>
              </a:ext>
            </a:extLst>
          </p:cNvPr>
          <p:cNvSpPr txBox="1"/>
          <p:nvPr/>
        </p:nvSpPr>
        <p:spPr>
          <a:xfrm>
            <a:off x="6933212" y="1196975"/>
            <a:ext cx="1095172" cy="369332"/>
          </a:xfrm>
          <a:prstGeom prst="rect">
            <a:avLst/>
          </a:prstGeom>
          <a:noFill/>
        </p:spPr>
        <p:txBody>
          <a:bodyPr wrap="none" rtlCol="0">
            <a:spAutoFit/>
          </a:bodyPr>
          <a:lstStyle/>
          <a:p>
            <a:pPr algn="l"/>
            <a:r>
              <a:rPr lang="en-AU" sz="1800" dirty="0"/>
              <a:t>Bachelor</a:t>
            </a:r>
          </a:p>
        </p:txBody>
      </p:sp>
      <p:sp>
        <p:nvSpPr>
          <p:cNvPr id="2" name="Rectangle 1">
            <a:extLst>
              <a:ext uri="{FF2B5EF4-FFF2-40B4-BE49-F238E27FC236}">
                <a16:creationId xmlns:a16="http://schemas.microsoft.com/office/drawing/2014/main" id="{42821816-E11E-F948-ABA2-B85A351ED177}"/>
              </a:ext>
            </a:extLst>
          </p:cNvPr>
          <p:cNvSpPr/>
          <p:nvPr/>
        </p:nvSpPr>
        <p:spPr bwMode="auto">
          <a:xfrm>
            <a:off x="3290532" y="1258948"/>
            <a:ext cx="208498" cy="483990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25" name="Rectangle 24">
            <a:extLst>
              <a:ext uri="{FF2B5EF4-FFF2-40B4-BE49-F238E27FC236}">
                <a16:creationId xmlns:a16="http://schemas.microsoft.com/office/drawing/2014/main" id="{52B2FC88-DACA-0C42-A0A0-3F2950644EBB}"/>
              </a:ext>
            </a:extLst>
          </p:cNvPr>
          <p:cNvSpPr/>
          <p:nvPr/>
        </p:nvSpPr>
        <p:spPr bwMode="auto">
          <a:xfrm>
            <a:off x="5952279" y="1196975"/>
            <a:ext cx="208498" cy="483990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1600" b="0" i="0" u="none" strike="noStrike" cap="none" normalizeH="0" baseline="0" dirty="0">
              <a:ln>
                <a:noFill/>
              </a:ln>
              <a:solidFill>
                <a:schemeClr val="tx1"/>
              </a:solidFill>
              <a:effectLst/>
              <a:latin typeface="Arial" charset="0"/>
              <a:ea typeface="ＭＳ Ｐゴシック" pitchFamily="34" charset="-128"/>
            </a:endParaRPr>
          </a:p>
        </p:txBody>
      </p:sp>
      <p:sp>
        <p:nvSpPr>
          <p:cNvPr id="3" name="TextBox 2">
            <a:extLst>
              <a:ext uri="{FF2B5EF4-FFF2-40B4-BE49-F238E27FC236}">
                <a16:creationId xmlns:a16="http://schemas.microsoft.com/office/drawing/2014/main" id="{343D8CA5-828E-0C45-93B5-DA70398A47F7}"/>
              </a:ext>
            </a:extLst>
          </p:cNvPr>
          <p:cNvSpPr txBox="1"/>
          <p:nvPr/>
        </p:nvSpPr>
        <p:spPr>
          <a:xfrm>
            <a:off x="966372" y="1594874"/>
            <a:ext cx="962123" cy="307777"/>
          </a:xfrm>
          <a:prstGeom prst="rect">
            <a:avLst/>
          </a:prstGeom>
          <a:noFill/>
        </p:spPr>
        <p:txBody>
          <a:bodyPr wrap="none" rtlCol="0">
            <a:spAutoFit/>
          </a:bodyPr>
          <a:lstStyle/>
          <a:p>
            <a:pPr algn="l"/>
            <a:r>
              <a:rPr lang="en-AU" sz="1400" dirty="0"/>
              <a:t>With child</a:t>
            </a:r>
          </a:p>
        </p:txBody>
      </p:sp>
      <p:sp>
        <p:nvSpPr>
          <p:cNvPr id="26" name="TextBox 25">
            <a:extLst>
              <a:ext uri="{FF2B5EF4-FFF2-40B4-BE49-F238E27FC236}">
                <a16:creationId xmlns:a16="http://schemas.microsoft.com/office/drawing/2014/main" id="{098B96E0-2B85-4E4C-AA18-8921B9A935FF}"/>
              </a:ext>
            </a:extLst>
          </p:cNvPr>
          <p:cNvSpPr txBox="1"/>
          <p:nvPr/>
        </p:nvSpPr>
        <p:spPr>
          <a:xfrm>
            <a:off x="2314924" y="1605305"/>
            <a:ext cx="792205" cy="307777"/>
          </a:xfrm>
          <a:prstGeom prst="rect">
            <a:avLst/>
          </a:prstGeom>
          <a:noFill/>
        </p:spPr>
        <p:txBody>
          <a:bodyPr wrap="none" rtlCol="0">
            <a:spAutoFit/>
          </a:bodyPr>
          <a:lstStyle/>
          <a:p>
            <a:pPr algn="l"/>
            <a:r>
              <a:rPr lang="en-AU" sz="1400" dirty="0"/>
              <a:t>Without</a:t>
            </a:r>
          </a:p>
        </p:txBody>
      </p:sp>
      <p:sp>
        <p:nvSpPr>
          <p:cNvPr id="27" name="TextBox 26">
            <a:extLst>
              <a:ext uri="{FF2B5EF4-FFF2-40B4-BE49-F238E27FC236}">
                <a16:creationId xmlns:a16="http://schemas.microsoft.com/office/drawing/2014/main" id="{B234D9FC-7719-5244-B9F6-360B4369955B}"/>
              </a:ext>
            </a:extLst>
          </p:cNvPr>
          <p:cNvSpPr txBox="1"/>
          <p:nvPr/>
        </p:nvSpPr>
        <p:spPr>
          <a:xfrm>
            <a:off x="3609877" y="1604133"/>
            <a:ext cx="962123" cy="307777"/>
          </a:xfrm>
          <a:prstGeom prst="rect">
            <a:avLst/>
          </a:prstGeom>
          <a:noFill/>
        </p:spPr>
        <p:txBody>
          <a:bodyPr wrap="none" rtlCol="0">
            <a:spAutoFit/>
          </a:bodyPr>
          <a:lstStyle/>
          <a:p>
            <a:pPr algn="l"/>
            <a:r>
              <a:rPr lang="en-AU" sz="1400" dirty="0"/>
              <a:t>With child</a:t>
            </a:r>
          </a:p>
        </p:txBody>
      </p:sp>
      <p:sp>
        <p:nvSpPr>
          <p:cNvPr id="30" name="TextBox 29">
            <a:extLst>
              <a:ext uri="{FF2B5EF4-FFF2-40B4-BE49-F238E27FC236}">
                <a16:creationId xmlns:a16="http://schemas.microsoft.com/office/drawing/2014/main" id="{472A3D67-5DD6-4644-B6CB-CE4838F61FEE}"/>
              </a:ext>
            </a:extLst>
          </p:cNvPr>
          <p:cNvSpPr txBox="1"/>
          <p:nvPr/>
        </p:nvSpPr>
        <p:spPr>
          <a:xfrm>
            <a:off x="4932040" y="1614564"/>
            <a:ext cx="792205" cy="307777"/>
          </a:xfrm>
          <a:prstGeom prst="rect">
            <a:avLst/>
          </a:prstGeom>
          <a:noFill/>
        </p:spPr>
        <p:txBody>
          <a:bodyPr wrap="none" rtlCol="0">
            <a:spAutoFit/>
          </a:bodyPr>
          <a:lstStyle/>
          <a:p>
            <a:pPr algn="l"/>
            <a:r>
              <a:rPr lang="en-AU" sz="1400" dirty="0"/>
              <a:t>Without</a:t>
            </a:r>
          </a:p>
        </p:txBody>
      </p:sp>
      <p:sp>
        <p:nvSpPr>
          <p:cNvPr id="18" name="TextBox 17">
            <a:extLst>
              <a:ext uri="{FF2B5EF4-FFF2-40B4-BE49-F238E27FC236}">
                <a16:creationId xmlns:a16="http://schemas.microsoft.com/office/drawing/2014/main" id="{D2718801-896E-7342-97AC-026BC9C2CD58}"/>
              </a:ext>
            </a:extLst>
          </p:cNvPr>
          <p:cNvSpPr txBox="1"/>
          <p:nvPr/>
        </p:nvSpPr>
        <p:spPr>
          <a:xfrm>
            <a:off x="3104161" y="2336618"/>
            <a:ext cx="720080" cy="333198"/>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104161" y="4920723"/>
            <a:ext cx="720080"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104161" y="5301208"/>
            <a:ext cx="720080"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104161" y="5843040"/>
            <a:ext cx="86826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104161" y="5445224"/>
            <a:ext cx="720080"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Tree>
    <p:extLst>
      <p:ext uri="{BB962C8B-B14F-4D97-AF65-F5344CB8AC3E}">
        <p14:creationId xmlns:p14="http://schemas.microsoft.com/office/powerpoint/2010/main" val="62753802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F6946D-5E5C-5D41-ACA4-D4B6601007EC}"/>
              </a:ext>
            </a:extLst>
          </p:cNvPr>
          <p:cNvSpPr>
            <a:spLocks noGrp="1"/>
          </p:cNvSpPr>
          <p:nvPr>
            <p:ph type="title"/>
          </p:nvPr>
        </p:nvSpPr>
        <p:spPr/>
        <p:txBody>
          <a:bodyPr/>
          <a:lstStyle/>
          <a:p>
            <a:endParaRPr lang="en-AU"/>
          </a:p>
        </p:txBody>
      </p:sp>
      <p:sp>
        <p:nvSpPr>
          <p:cNvPr id="6" name="Text Placeholder 5">
            <a:extLst>
              <a:ext uri="{FF2B5EF4-FFF2-40B4-BE49-F238E27FC236}">
                <a16:creationId xmlns:a16="http://schemas.microsoft.com/office/drawing/2014/main" id="{2651CDD4-2D3B-DB49-9022-FA0729283F6C}"/>
              </a:ext>
            </a:extLst>
          </p:cNvPr>
          <p:cNvSpPr>
            <a:spLocks noGrp="1"/>
          </p:cNvSpPr>
          <p:nvPr>
            <p:ph type="body" sz="quarter" idx="10"/>
          </p:nvPr>
        </p:nvSpPr>
        <p:spPr>
          <a:xfrm>
            <a:off x="647701" y="891425"/>
            <a:ext cx="7980911" cy="553998"/>
          </a:xfrm>
        </p:spPr>
        <p:txBody>
          <a:bodyPr/>
          <a:lstStyle/>
          <a:p>
            <a:r>
              <a:rPr lang="en-AU" dirty="0"/>
              <a:t>Proportion of women who were away (including unknown hours) from work by qualification</a:t>
            </a:r>
          </a:p>
        </p:txBody>
      </p:sp>
      <p:sp>
        <p:nvSpPr>
          <p:cNvPr id="7" name="Text Placeholder 6">
            <a:extLst>
              <a:ext uri="{FF2B5EF4-FFF2-40B4-BE49-F238E27FC236}">
                <a16:creationId xmlns:a16="http://schemas.microsoft.com/office/drawing/2014/main" id="{704346DD-D250-984C-B67D-BBD357232A4D}"/>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C4E4513A-9E33-6E41-8207-361DDF322B0A}"/>
              </a:ext>
            </a:extLst>
          </p:cNvPr>
          <p:cNvGraphicFramePr>
            <a:graphicFrameLocks noGrp="1"/>
          </p:cNvGraphicFramePr>
          <p:nvPr>
            <p:ph type="chart" sz="quarter" idx="12"/>
            <p:extLst>
              <p:ext uri="{D42A27DB-BD31-4B8C-83A1-F6EECF244321}">
                <p14:modId xmlns:p14="http://schemas.microsoft.com/office/powerpoint/2010/main" val="1094643063"/>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45BCCB76-36F0-0A4E-9442-82607B438563}"/>
              </a:ext>
            </a:extLst>
          </p:cNvPr>
          <p:cNvSpPr txBox="1"/>
          <p:nvPr/>
        </p:nvSpPr>
        <p:spPr>
          <a:xfrm>
            <a:off x="3169148" y="1753512"/>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8" name="TextBox 7">
            <a:extLst>
              <a:ext uri="{FF2B5EF4-FFF2-40B4-BE49-F238E27FC236}">
                <a16:creationId xmlns:a16="http://schemas.microsoft.com/office/drawing/2014/main" id="{571AC0D1-657C-5D4A-A5F4-789151A3628C}"/>
              </a:ext>
            </a:extLst>
          </p:cNvPr>
          <p:cNvSpPr txBox="1"/>
          <p:nvPr/>
        </p:nvSpPr>
        <p:spPr>
          <a:xfrm>
            <a:off x="2987824" y="4684494"/>
            <a:ext cx="1031051" cy="369332"/>
          </a:xfrm>
          <a:prstGeom prst="rect">
            <a:avLst/>
          </a:prstGeom>
          <a:noFill/>
        </p:spPr>
        <p:txBody>
          <a:bodyPr wrap="none" rtlCol="0">
            <a:spAutoFit/>
          </a:bodyPr>
          <a:lstStyle/>
          <a:p>
            <a:pPr algn="l"/>
            <a:r>
              <a:rPr lang="en-AU" sz="1800" dirty="0">
                <a:solidFill>
                  <a:schemeClr val="accent1"/>
                </a:solidFill>
              </a:rPr>
              <a:t>Diploma</a:t>
            </a:r>
          </a:p>
        </p:txBody>
      </p:sp>
      <p:sp>
        <p:nvSpPr>
          <p:cNvPr id="9" name="TextBox 8">
            <a:extLst>
              <a:ext uri="{FF2B5EF4-FFF2-40B4-BE49-F238E27FC236}">
                <a16:creationId xmlns:a16="http://schemas.microsoft.com/office/drawing/2014/main" id="{4C93B1D1-7E74-EF41-88BD-FDC444E31F70}"/>
              </a:ext>
            </a:extLst>
          </p:cNvPr>
          <p:cNvSpPr txBox="1"/>
          <p:nvPr/>
        </p:nvSpPr>
        <p:spPr>
          <a:xfrm>
            <a:off x="968711" y="4684494"/>
            <a:ext cx="971420" cy="369332"/>
          </a:xfrm>
          <a:prstGeom prst="rect">
            <a:avLst/>
          </a:prstGeom>
          <a:noFill/>
        </p:spPr>
        <p:txBody>
          <a:bodyPr wrap="none" rtlCol="0">
            <a:spAutoFit/>
          </a:bodyPr>
          <a:lstStyle/>
          <a:p>
            <a:pPr algn="l"/>
            <a:r>
              <a:rPr lang="en-AU" sz="1800" dirty="0">
                <a:solidFill>
                  <a:schemeClr val="accent3"/>
                </a:solidFill>
              </a:rPr>
              <a:t>Year 12</a:t>
            </a:r>
          </a:p>
        </p:txBody>
      </p:sp>
      <p:sp>
        <p:nvSpPr>
          <p:cNvPr id="10" name="TextBox 9">
            <a:extLst>
              <a:ext uri="{FF2B5EF4-FFF2-40B4-BE49-F238E27FC236}">
                <a16:creationId xmlns:a16="http://schemas.microsoft.com/office/drawing/2014/main" id="{C6F97944-C6AE-D94A-8ECD-B8CAAAE7EC5A}"/>
              </a:ext>
            </a:extLst>
          </p:cNvPr>
          <p:cNvSpPr txBox="1"/>
          <p:nvPr/>
        </p:nvSpPr>
        <p:spPr>
          <a:xfrm>
            <a:off x="7380312" y="1302915"/>
            <a:ext cx="697627" cy="369332"/>
          </a:xfrm>
          <a:prstGeom prst="rect">
            <a:avLst/>
          </a:prstGeom>
          <a:noFill/>
        </p:spPr>
        <p:txBody>
          <a:bodyPr wrap="none" rtlCol="0">
            <a:spAutoFit/>
          </a:bodyPr>
          <a:lstStyle/>
          <a:p>
            <a:pPr algn="l"/>
            <a:r>
              <a:rPr lang="en-AU" sz="1800" dirty="0">
                <a:solidFill>
                  <a:schemeClr val="accent2"/>
                </a:solidFill>
              </a:rPr>
              <a:t>2006</a:t>
            </a:r>
          </a:p>
        </p:txBody>
      </p:sp>
      <p:cxnSp>
        <p:nvCxnSpPr>
          <p:cNvPr id="11" name="Straight Connector 10">
            <a:extLst>
              <a:ext uri="{FF2B5EF4-FFF2-40B4-BE49-F238E27FC236}">
                <a16:creationId xmlns:a16="http://schemas.microsoft.com/office/drawing/2014/main" id="{4E3CA84F-4743-D64F-9DC7-8ED3CCFD1136}"/>
              </a:ext>
            </a:extLst>
          </p:cNvPr>
          <p:cNvCxnSpPr>
            <a:cxnSpLocks/>
          </p:cNvCxnSpPr>
          <p:nvPr/>
        </p:nvCxnSpPr>
        <p:spPr bwMode="auto">
          <a:xfrm>
            <a:off x="6876256" y="1487581"/>
            <a:ext cx="360040" cy="0"/>
          </a:xfrm>
          <a:prstGeom prst="line">
            <a:avLst/>
          </a:prstGeom>
          <a:solidFill>
            <a:schemeClr val="accent1"/>
          </a:solidFill>
          <a:ln w="38100" cap="flat" cmpd="sng" algn="ctr">
            <a:solidFill>
              <a:schemeClr val="accent2"/>
            </a:solidFill>
            <a:prstDash val="sysDot"/>
            <a:round/>
            <a:headEnd type="none" w="med" len="med"/>
            <a:tailEnd type="none" w="med" len="med"/>
          </a:ln>
          <a:effectLst/>
        </p:spPr>
      </p:cxnSp>
      <p:cxnSp>
        <p:nvCxnSpPr>
          <p:cNvPr id="12" name="Straight Connector 11">
            <a:extLst>
              <a:ext uri="{FF2B5EF4-FFF2-40B4-BE49-F238E27FC236}">
                <a16:creationId xmlns:a16="http://schemas.microsoft.com/office/drawing/2014/main" id="{D1DAEA51-4B4E-5C4C-93DD-926A3477F0BA}"/>
              </a:ext>
            </a:extLst>
          </p:cNvPr>
          <p:cNvCxnSpPr>
            <a:cxnSpLocks/>
          </p:cNvCxnSpPr>
          <p:nvPr/>
        </p:nvCxnSpPr>
        <p:spPr bwMode="auto">
          <a:xfrm>
            <a:off x="6876255" y="1753512"/>
            <a:ext cx="360041" cy="0"/>
          </a:xfrm>
          <a:prstGeom prst="line">
            <a:avLst/>
          </a:prstGeom>
          <a:solidFill>
            <a:schemeClr val="accent1"/>
          </a:solidFill>
          <a:ln w="38100" cap="flat" cmpd="sng" algn="ctr">
            <a:solidFill>
              <a:schemeClr val="accent2"/>
            </a:solidFill>
            <a:prstDash val="dash"/>
            <a:round/>
            <a:headEnd type="none" w="med" len="med"/>
            <a:tailEnd type="none" w="med" len="med"/>
          </a:ln>
          <a:effectLst/>
        </p:spPr>
      </p:cxnSp>
      <p:sp>
        <p:nvSpPr>
          <p:cNvPr id="14" name="TextBox 13">
            <a:extLst>
              <a:ext uri="{FF2B5EF4-FFF2-40B4-BE49-F238E27FC236}">
                <a16:creationId xmlns:a16="http://schemas.microsoft.com/office/drawing/2014/main" id="{C8B70828-CF47-F146-9691-70503899A75A}"/>
              </a:ext>
            </a:extLst>
          </p:cNvPr>
          <p:cNvSpPr txBox="1"/>
          <p:nvPr/>
        </p:nvSpPr>
        <p:spPr>
          <a:xfrm>
            <a:off x="7380312" y="1600204"/>
            <a:ext cx="680507" cy="369332"/>
          </a:xfrm>
          <a:prstGeom prst="rect">
            <a:avLst/>
          </a:prstGeom>
          <a:noFill/>
        </p:spPr>
        <p:txBody>
          <a:bodyPr wrap="none" rtlCol="0">
            <a:spAutoFit/>
          </a:bodyPr>
          <a:lstStyle/>
          <a:p>
            <a:pPr algn="l"/>
            <a:r>
              <a:rPr lang="en-AU" sz="1800" dirty="0">
                <a:solidFill>
                  <a:schemeClr val="accent2"/>
                </a:solidFill>
              </a:rPr>
              <a:t>2011</a:t>
            </a:r>
          </a:p>
        </p:txBody>
      </p:sp>
      <p:sp>
        <p:nvSpPr>
          <p:cNvPr id="15" name="TextBox 14">
            <a:extLst>
              <a:ext uri="{FF2B5EF4-FFF2-40B4-BE49-F238E27FC236}">
                <a16:creationId xmlns:a16="http://schemas.microsoft.com/office/drawing/2014/main" id="{76C9F549-5A2B-E54E-B208-EA778266750E}"/>
              </a:ext>
            </a:extLst>
          </p:cNvPr>
          <p:cNvSpPr txBox="1"/>
          <p:nvPr/>
        </p:nvSpPr>
        <p:spPr>
          <a:xfrm>
            <a:off x="7380311" y="1861776"/>
            <a:ext cx="697627" cy="369332"/>
          </a:xfrm>
          <a:prstGeom prst="rect">
            <a:avLst/>
          </a:prstGeom>
          <a:noFill/>
        </p:spPr>
        <p:txBody>
          <a:bodyPr wrap="none" rtlCol="0">
            <a:spAutoFit/>
          </a:bodyPr>
          <a:lstStyle/>
          <a:p>
            <a:pPr algn="l"/>
            <a:r>
              <a:rPr lang="en-AU" sz="1800" dirty="0">
                <a:solidFill>
                  <a:schemeClr val="accent2"/>
                </a:solidFill>
              </a:rPr>
              <a:t>2016</a:t>
            </a:r>
          </a:p>
        </p:txBody>
      </p:sp>
      <p:cxnSp>
        <p:nvCxnSpPr>
          <p:cNvPr id="16" name="Straight Connector 15">
            <a:extLst>
              <a:ext uri="{FF2B5EF4-FFF2-40B4-BE49-F238E27FC236}">
                <a16:creationId xmlns:a16="http://schemas.microsoft.com/office/drawing/2014/main" id="{0AAE268A-6F3E-4B4B-ADBC-7DEBEB10FC93}"/>
              </a:ext>
            </a:extLst>
          </p:cNvPr>
          <p:cNvCxnSpPr>
            <a:cxnSpLocks/>
          </p:cNvCxnSpPr>
          <p:nvPr/>
        </p:nvCxnSpPr>
        <p:spPr bwMode="auto">
          <a:xfrm>
            <a:off x="6876255" y="2043141"/>
            <a:ext cx="360041" cy="0"/>
          </a:xfrm>
          <a:prstGeom prst="line">
            <a:avLst/>
          </a:prstGeom>
          <a:solidFill>
            <a:schemeClr val="accent1"/>
          </a:solidFill>
          <a:ln w="38100" cap="flat" cmpd="sng" algn="ctr">
            <a:solidFill>
              <a:schemeClr val="accent2"/>
            </a:solidFill>
            <a:prstDash val="solid"/>
            <a:round/>
            <a:headEnd type="none" w="med" len="med"/>
            <a:tailEnd type="none" w="med" len="med"/>
          </a:ln>
          <a:effectLst/>
        </p:spPr>
      </p:cxnSp>
    </p:spTree>
    <p:extLst>
      <p:ext uri="{BB962C8B-B14F-4D97-AF65-F5344CB8AC3E}">
        <p14:creationId xmlns:p14="http://schemas.microsoft.com/office/powerpoint/2010/main" val="219773301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F6946D-5E5C-5D41-ACA4-D4B6601007EC}"/>
              </a:ext>
            </a:extLst>
          </p:cNvPr>
          <p:cNvSpPr>
            <a:spLocks noGrp="1"/>
          </p:cNvSpPr>
          <p:nvPr>
            <p:ph type="title"/>
          </p:nvPr>
        </p:nvSpPr>
        <p:spPr/>
        <p:txBody>
          <a:bodyPr/>
          <a:lstStyle/>
          <a:p>
            <a:endParaRPr lang="en-AU"/>
          </a:p>
        </p:txBody>
      </p:sp>
      <p:sp>
        <p:nvSpPr>
          <p:cNvPr id="6" name="Text Placeholder 5">
            <a:extLst>
              <a:ext uri="{FF2B5EF4-FFF2-40B4-BE49-F238E27FC236}">
                <a16:creationId xmlns:a16="http://schemas.microsoft.com/office/drawing/2014/main" id="{2651CDD4-2D3B-DB49-9022-FA0729283F6C}"/>
              </a:ext>
            </a:extLst>
          </p:cNvPr>
          <p:cNvSpPr>
            <a:spLocks noGrp="1"/>
          </p:cNvSpPr>
          <p:nvPr>
            <p:ph type="body" sz="quarter" idx="10"/>
          </p:nvPr>
        </p:nvSpPr>
        <p:spPr>
          <a:xfrm>
            <a:off x="647701" y="891425"/>
            <a:ext cx="7980911" cy="553998"/>
          </a:xfrm>
        </p:spPr>
        <p:txBody>
          <a:bodyPr/>
          <a:lstStyle/>
          <a:p>
            <a:r>
              <a:rPr lang="en-AU" dirty="0"/>
              <a:t>Proportion of women who were away (including unknown hours) from work by qualification</a:t>
            </a:r>
          </a:p>
        </p:txBody>
      </p:sp>
      <p:sp>
        <p:nvSpPr>
          <p:cNvPr id="7" name="Text Placeholder 6">
            <a:extLst>
              <a:ext uri="{FF2B5EF4-FFF2-40B4-BE49-F238E27FC236}">
                <a16:creationId xmlns:a16="http://schemas.microsoft.com/office/drawing/2014/main" id="{704346DD-D250-984C-B67D-BBD357232A4D}"/>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C4E4513A-9E33-6E41-8207-361DDF322B0A}"/>
              </a:ext>
            </a:extLst>
          </p:cNvPr>
          <p:cNvGraphicFramePr>
            <a:graphicFrameLocks noGrp="1"/>
          </p:cNvGraphicFramePr>
          <p:nvPr>
            <p:ph type="chart" sz="quarter" idx="12"/>
            <p:extLst>
              <p:ext uri="{D42A27DB-BD31-4B8C-83A1-F6EECF244321}">
                <p14:modId xmlns:p14="http://schemas.microsoft.com/office/powerpoint/2010/main" val="1605467792"/>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45BCCB76-36F0-0A4E-9442-82607B438563}"/>
              </a:ext>
            </a:extLst>
          </p:cNvPr>
          <p:cNvSpPr txBox="1"/>
          <p:nvPr/>
        </p:nvSpPr>
        <p:spPr>
          <a:xfrm>
            <a:off x="3169148" y="1753512"/>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8" name="TextBox 7">
            <a:extLst>
              <a:ext uri="{FF2B5EF4-FFF2-40B4-BE49-F238E27FC236}">
                <a16:creationId xmlns:a16="http://schemas.microsoft.com/office/drawing/2014/main" id="{571AC0D1-657C-5D4A-A5F4-789151A3628C}"/>
              </a:ext>
            </a:extLst>
          </p:cNvPr>
          <p:cNvSpPr txBox="1"/>
          <p:nvPr/>
        </p:nvSpPr>
        <p:spPr>
          <a:xfrm>
            <a:off x="2987824" y="4684494"/>
            <a:ext cx="1031051" cy="369332"/>
          </a:xfrm>
          <a:prstGeom prst="rect">
            <a:avLst/>
          </a:prstGeom>
          <a:noFill/>
        </p:spPr>
        <p:txBody>
          <a:bodyPr wrap="none" rtlCol="0">
            <a:spAutoFit/>
          </a:bodyPr>
          <a:lstStyle/>
          <a:p>
            <a:pPr algn="l"/>
            <a:r>
              <a:rPr lang="en-AU" sz="1800" dirty="0">
                <a:solidFill>
                  <a:schemeClr val="accent1"/>
                </a:solidFill>
              </a:rPr>
              <a:t>Diploma</a:t>
            </a:r>
          </a:p>
        </p:txBody>
      </p:sp>
      <p:sp>
        <p:nvSpPr>
          <p:cNvPr id="9" name="TextBox 8">
            <a:extLst>
              <a:ext uri="{FF2B5EF4-FFF2-40B4-BE49-F238E27FC236}">
                <a16:creationId xmlns:a16="http://schemas.microsoft.com/office/drawing/2014/main" id="{4C93B1D1-7E74-EF41-88BD-FDC444E31F70}"/>
              </a:ext>
            </a:extLst>
          </p:cNvPr>
          <p:cNvSpPr txBox="1"/>
          <p:nvPr/>
        </p:nvSpPr>
        <p:spPr>
          <a:xfrm>
            <a:off x="968711" y="4684494"/>
            <a:ext cx="971420" cy="369332"/>
          </a:xfrm>
          <a:prstGeom prst="rect">
            <a:avLst/>
          </a:prstGeom>
          <a:noFill/>
        </p:spPr>
        <p:txBody>
          <a:bodyPr wrap="none" rtlCol="0">
            <a:spAutoFit/>
          </a:bodyPr>
          <a:lstStyle/>
          <a:p>
            <a:pPr algn="l"/>
            <a:r>
              <a:rPr lang="en-AU" sz="1800" dirty="0">
                <a:solidFill>
                  <a:schemeClr val="accent3"/>
                </a:solidFill>
              </a:rPr>
              <a:t>Year 12</a:t>
            </a:r>
          </a:p>
        </p:txBody>
      </p:sp>
      <p:sp>
        <p:nvSpPr>
          <p:cNvPr id="10" name="TextBox 9">
            <a:extLst>
              <a:ext uri="{FF2B5EF4-FFF2-40B4-BE49-F238E27FC236}">
                <a16:creationId xmlns:a16="http://schemas.microsoft.com/office/drawing/2014/main" id="{C6F97944-C6AE-D94A-8ECD-B8CAAAE7EC5A}"/>
              </a:ext>
            </a:extLst>
          </p:cNvPr>
          <p:cNvSpPr txBox="1"/>
          <p:nvPr/>
        </p:nvSpPr>
        <p:spPr>
          <a:xfrm>
            <a:off x="7380312" y="1302915"/>
            <a:ext cx="697627" cy="369332"/>
          </a:xfrm>
          <a:prstGeom prst="rect">
            <a:avLst/>
          </a:prstGeom>
          <a:noFill/>
        </p:spPr>
        <p:txBody>
          <a:bodyPr wrap="none" rtlCol="0">
            <a:spAutoFit/>
          </a:bodyPr>
          <a:lstStyle/>
          <a:p>
            <a:pPr algn="l"/>
            <a:r>
              <a:rPr lang="en-AU" sz="1800" dirty="0">
                <a:solidFill>
                  <a:schemeClr val="accent2"/>
                </a:solidFill>
              </a:rPr>
              <a:t>2006</a:t>
            </a:r>
          </a:p>
        </p:txBody>
      </p:sp>
      <p:cxnSp>
        <p:nvCxnSpPr>
          <p:cNvPr id="11" name="Straight Connector 10">
            <a:extLst>
              <a:ext uri="{FF2B5EF4-FFF2-40B4-BE49-F238E27FC236}">
                <a16:creationId xmlns:a16="http://schemas.microsoft.com/office/drawing/2014/main" id="{4E3CA84F-4743-D64F-9DC7-8ED3CCFD1136}"/>
              </a:ext>
            </a:extLst>
          </p:cNvPr>
          <p:cNvCxnSpPr>
            <a:cxnSpLocks/>
          </p:cNvCxnSpPr>
          <p:nvPr/>
        </p:nvCxnSpPr>
        <p:spPr bwMode="auto">
          <a:xfrm>
            <a:off x="6876256" y="1487581"/>
            <a:ext cx="360040" cy="0"/>
          </a:xfrm>
          <a:prstGeom prst="line">
            <a:avLst/>
          </a:prstGeom>
          <a:solidFill>
            <a:schemeClr val="accent1"/>
          </a:solidFill>
          <a:ln w="38100" cap="flat" cmpd="sng" algn="ctr">
            <a:solidFill>
              <a:schemeClr val="accent2"/>
            </a:solidFill>
            <a:prstDash val="sysDot"/>
            <a:round/>
            <a:headEnd type="none" w="med" len="med"/>
            <a:tailEnd type="none" w="med" len="med"/>
          </a:ln>
          <a:effectLst/>
        </p:spPr>
      </p:cxnSp>
      <p:cxnSp>
        <p:nvCxnSpPr>
          <p:cNvPr id="12" name="Straight Connector 11">
            <a:extLst>
              <a:ext uri="{FF2B5EF4-FFF2-40B4-BE49-F238E27FC236}">
                <a16:creationId xmlns:a16="http://schemas.microsoft.com/office/drawing/2014/main" id="{D1DAEA51-4B4E-5C4C-93DD-926A3477F0BA}"/>
              </a:ext>
            </a:extLst>
          </p:cNvPr>
          <p:cNvCxnSpPr>
            <a:cxnSpLocks/>
          </p:cNvCxnSpPr>
          <p:nvPr/>
        </p:nvCxnSpPr>
        <p:spPr bwMode="auto">
          <a:xfrm>
            <a:off x="6876255" y="1753512"/>
            <a:ext cx="360041" cy="0"/>
          </a:xfrm>
          <a:prstGeom prst="line">
            <a:avLst/>
          </a:prstGeom>
          <a:solidFill>
            <a:schemeClr val="accent1"/>
          </a:solidFill>
          <a:ln w="38100" cap="flat" cmpd="sng" algn="ctr">
            <a:solidFill>
              <a:schemeClr val="accent2"/>
            </a:solidFill>
            <a:prstDash val="dash"/>
            <a:round/>
            <a:headEnd type="none" w="med" len="med"/>
            <a:tailEnd type="none" w="med" len="med"/>
          </a:ln>
          <a:effectLst/>
        </p:spPr>
      </p:cxnSp>
      <p:sp>
        <p:nvSpPr>
          <p:cNvPr id="14" name="TextBox 13">
            <a:extLst>
              <a:ext uri="{FF2B5EF4-FFF2-40B4-BE49-F238E27FC236}">
                <a16:creationId xmlns:a16="http://schemas.microsoft.com/office/drawing/2014/main" id="{C8B70828-CF47-F146-9691-70503899A75A}"/>
              </a:ext>
            </a:extLst>
          </p:cNvPr>
          <p:cNvSpPr txBox="1"/>
          <p:nvPr/>
        </p:nvSpPr>
        <p:spPr>
          <a:xfrm>
            <a:off x="7380312" y="1600204"/>
            <a:ext cx="680507" cy="369332"/>
          </a:xfrm>
          <a:prstGeom prst="rect">
            <a:avLst/>
          </a:prstGeom>
          <a:noFill/>
        </p:spPr>
        <p:txBody>
          <a:bodyPr wrap="none" rtlCol="0">
            <a:spAutoFit/>
          </a:bodyPr>
          <a:lstStyle/>
          <a:p>
            <a:pPr algn="l"/>
            <a:r>
              <a:rPr lang="en-AU" sz="1800" dirty="0">
                <a:solidFill>
                  <a:schemeClr val="accent2"/>
                </a:solidFill>
              </a:rPr>
              <a:t>2011</a:t>
            </a:r>
          </a:p>
        </p:txBody>
      </p:sp>
      <p:sp>
        <p:nvSpPr>
          <p:cNvPr id="15" name="TextBox 14">
            <a:extLst>
              <a:ext uri="{FF2B5EF4-FFF2-40B4-BE49-F238E27FC236}">
                <a16:creationId xmlns:a16="http://schemas.microsoft.com/office/drawing/2014/main" id="{76C9F549-5A2B-E54E-B208-EA778266750E}"/>
              </a:ext>
            </a:extLst>
          </p:cNvPr>
          <p:cNvSpPr txBox="1"/>
          <p:nvPr/>
        </p:nvSpPr>
        <p:spPr>
          <a:xfrm>
            <a:off x="7380311" y="1861776"/>
            <a:ext cx="697627" cy="369332"/>
          </a:xfrm>
          <a:prstGeom prst="rect">
            <a:avLst/>
          </a:prstGeom>
          <a:noFill/>
        </p:spPr>
        <p:txBody>
          <a:bodyPr wrap="none" rtlCol="0">
            <a:spAutoFit/>
          </a:bodyPr>
          <a:lstStyle/>
          <a:p>
            <a:pPr algn="l"/>
            <a:r>
              <a:rPr lang="en-AU" sz="1800" dirty="0">
                <a:solidFill>
                  <a:schemeClr val="accent2"/>
                </a:solidFill>
              </a:rPr>
              <a:t>2016</a:t>
            </a:r>
          </a:p>
        </p:txBody>
      </p:sp>
      <p:cxnSp>
        <p:nvCxnSpPr>
          <p:cNvPr id="16" name="Straight Connector 15">
            <a:extLst>
              <a:ext uri="{FF2B5EF4-FFF2-40B4-BE49-F238E27FC236}">
                <a16:creationId xmlns:a16="http://schemas.microsoft.com/office/drawing/2014/main" id="{0AAE268A-6F3E-4B4B-ADBC-7DEBEB10FC93}"/>
              </a:ext>
            </a:extLst>
          </p:cNvPr>
          <p:cNvCxnSpPr>
            <a:cxnSpLocks/>
          </p:cNvCxnSpPr>
          <p:nvPr/>
        </p:nvCxnSpPr>
        <p:spPr bwMode="auto">
          <a:xfrm>
            <a:off x="6876255" y="2043141"/>
            <a:ext cx="360041" cy="0"/>
          </a:xfrm>
          <a:prstGeom prst="line">
            <a:avLst/>
          </a:prstGeom>
          <a:solidFill>
            <a:schemeClr val="accent1"/>
          </a:solidFill>
          <a:ln w="38100" cap="flat" cmpd="sng" algn="ctr">
            <a:solidFill>
              <a:schemeClr val="accent2"/>
            </a:solidFill>
            <a:prstDash val="solid"/>
            <a:round/>
            <a:headEnd type="none" w="med" len="med"/>
            <a:tailEnd type="none" w="med" len="med"/>
          </a:ln>
          <a:effectLst/>
        </p:spPr>
      </p:cxnSp>
    </p:spTree>
    <p:extLst>
      <p:ext uri="{BB962C8B-B14F-4D97-AF65-F5344CB8AC3E}">
        <p14:creationId xmlns:p14="http://schemas.microsoft.com/office/powerpoint/2010/main" val="125889800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F6946D-5E5C-5D41-ACA4-D4B6601007EC}"/>
              </a:ext>
            </a:extLst>
          </p:cNvPr>
          <p:cNvSpPr>
            <a:spLocks noGrp="1"/>
          </p:cNvSpPr>
          <p:nvPr>
            <p:ph type="title"/>
          </p:nvPr>
        </p:nvSpPr>
        <p:spPr/>
        <p:txBody>
          <a:bodyPr/>
          <a:lstStyle/>
          <a:p>
            <a:endParaRPr lang="en-AU"/>
          </a:p>
        </p:txBody>
      </p:sp>
      <p:sp>
        <p:nvSpPr>
          <p:cNvPr id="6" name="Text Placeholder 5">
            <a:extLst>
              <a:ext uri="{FF2B5EF4-FFF2-40B4-BE49-F238E27FC236}">
                <a16:creationId xmlns:a16="http://schemas.microsoft.com/office/drawing/2014/main" id="{2651CDD4-2D3B-DB49-9022-FA0729283F6C}"/>
              </a:ext>
            </a:extLst>
          </p:cNvPr>
          <p:cNvSpPr>
            <a:spLocks noGrp="1"/>
          </p:cNvSpPr>
          <p:nvPr>
            <p:ph type="body" sz="quarter" idx="10"/>
          </p:nvPr>
        </p:nvSpPr>
        <p:spPr/>
        <p:txBody>
          <a:bodyPr/>
          <a:lstStyle/>
          <a:p>
            <a:r>
              <a:rPr lang="en-AU" dirty="0"/>
              <a:t>Proportion of women who were away from work by qualification</a:t>
            </a:r>
          </a:p>
        </p:txBody>
      </p:sp>
      <p:sp>
        <p:nvSpPr>
          <p:cNvPr id="7" name="Text Placeholder 6">
            <a:extLst>
              <a:ext uri="{FF2B5EF4-FFF2-40B4-BE49-F238E27FC236}">
                <a16:creationId xmlns:a16="http://schemas.microsoft.com/office/drawing/2014/main" id="{704346DD-D250-984C-B67D-BBD357232A4D}"/>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C4E4513A-9E33-6E41-8207-361DDF322B0A}"/>
              </a:ext>
            </a:extLst>
          </p:cNvPr>
          <p:cNvGraphicFramePr>
            <a:graphicFrameLocks noGrp="1"/>
          </p:cNvGraphicFramePr>
          <p:nvPr>
            <p:ph type="chart" sz="quarter" idx="12"/>
            <p:extLst>
              <p:ext uri="{D42A27DB-BD31-4B8C-83A1-F6EECF244321}">
                <p14:modId xmlns:p14="http://schemas.microsoft.com/office/powerpoint/2010/main" val="2554507374"/>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45BCCB76-36F0-0A4E-9442-82607B438563}"/>
              </a:ext>
            </a:extLst>
          </p:cNvPr>
          <p:cNvSpPr txBox="1"/>
          <p:nvPr/>
        </p:nvSpPr>
        <p:spPr>
          <a:xfrm>
            <a:off x="3169148" y="1753512"/>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8" name="TextBox 7">
            <a:extLst>
              <a:ext uri="{FF2B5EF4-FFF2-40B4-BE49-F238E27FC236}">
                <a16:creationId xmlns:a16="http://schemas.microsoft.com/office/drawing/2014/main" id="{571AC0D1-657C-5D4A-A5F4-789151A3628C}"/>
              </a:ext>
            </a:extLst>
          </p:cNvPr>
          <p:cNvSpPr txBox="1"/>
          <p:nvPr/>
        </p:nvSpPr>
        <p:spPr>
          <a:xfrm>
            <a:off x="2987824" y="4684494"/>
            <a:ext cx="1031051" cy="369332"/>
          </a:xfrm>
          <a:prstGeom prst="rect">
            <a:avLst/>
          </a:prstGeom>
          <a:noFill/>
        </p:spPr>
        <p:txBody>
          <a:bodyPr wrap="none" rtlCol="0">
            <a:spAutoFit/>
          </a:bodyPr>
          <a:lstStyle/>
          <a:p>
            <a:pPr algn="l"/>
            <a:r>
              <a:rPr lang="en-AU" sz="1800" dirty="0">
                <a:solidFill>
                  <a:schemeClr val="accent1"/>
                </a:solidFill>
              </a:rPr>
              <a:t>Diploma</a:t>
            </a:r>
          </a:p>
        </p:txBody>
      </p:sp>
      <p:sp>
        <p:nvSpPr>
          <p:cNvPr id="9" name="TextBox 8">
            <a:extLst>
              <a:ext uri="{FF2B5EF4-FFF2-40B4-BE49-F238E27FC236}">
                <a16:creationId xmlns:a16="http://schemas.microsoft.com/office/drawing/2014/main" id="{4C93B1D1-7E74-EF41-88BD-FDC444E31F70}"/>
              </a:ext>
            </a:extLst>
          </p:cNvPr>
          <p:cNvSpPr txBox="1"/>
          <p:nvPr/>
        </p:nvSpPr>
        <p:spPr>
          <a:xfrm>
            <a:off x="968711" y="4684494"/>
            <a:ext cx="971420" cy="369332"/>
          </a:xfrm>
          <a:prstGeom prst="rect">
            <a:avLst/>
          </a:prstGeom>
          <a:noFill/>
        </p:spPr>
        <p:txBody>
          <a:bodyPr wrap="none" rtlCol="0">
            <a:spAutoFit/>
          </a:bodyPr>
          <a:lstStyle/>
          <a:p>
            <a:pPr algn="l"/>
            <a:r>
              <a:rPr lang="en-AU" sz="1800" dirty="0">
                <a:solidFill>
                  <a:schemeClr val="accent3"/>
                </a:solidFill>
              </a:rPr>
              <a:t>Year 12</a:t>
            </a:r>
          </a:p>
        </p:txBody>
      </p:sp>
      <p:sp>
        <p:nvSpPr>
          <p:cNvPr id="10" name="TextBox 9">
            <a:extLst>
              <a:ext uri="{FF2B5EF4-FFF2-40B4-BE49-F238E27FC236}">
                <a16:creationId xmlns:a16="http://schemas.microsoft.com/office/drawing/2014/main" id="{C6F97944-C6AE-D94A-8ECD-B8CAAAE7EC5A}"/>
              </a:ext>
            </a:extLst>
          </p:cNvPr>
          <p:cNvSpPr txBox="1"/>
          <p:nvPr/>
        </p:nvSpPr>
        <p:spPr>
          <a:xfrm>
            <a:off x="7380312" y="1302915"/>
            <a:ext cx="697627" cy="369332"/>
          </a:xfrm>
          <a:prstGeom prst="rect">
            <a:avLst/>
          </a:prstGeom>
          <a:noFill/>
        </p:spPr>
        <p:txBody>
          <a:bodyPr wrap="none" rtlCol="0">
            <a:spAutoFit/>
          </a:bodyPr>
          <a:lstStyle/>
          <a:p>
            <a:pPr algn="l"/>
            <a:r>
              <a:rPr lang="en-AU" sz="1800" dirty="0">
                <a:solidFill>
                  <a:schemeClr val="accent2"/>
                </a:solidFill>
              </a:rPr>
              <a:t>2006</a:t>
            </a:r>
          </a:p>
        </p:txBody>
      </p:sp>
      <p:cxnSp>
        <p:nvCxnSpPr>
          <p:cNvPr id="11" name="Straight Connector 10">
            <a:extLst>
              <a:ext uri="{FF2B5EF4-FFF2-40B4-BE49-F238E27FC236}">
                <a16:creationId xmlns:a16="http://schemas.microsoft.com/office/drawing/2014/main" id="{4E3CA84F-4743-D64F-9DC7-8ED3CCFD1136}"/>
              </a:ext>
            </a:extLst>
          </p:cNvPr>
          <p:cNvCxnSpPr>
            <a:cxnSpLocks/>
          </p:cNvCxnSpPr>
          <p:nvPr/>
        </p:nvCxnSpPr>
        <p:spPr bwMode="auto">
          <a:xfrm>
            <a:off x="6876256" y="1487581"/>
            <a:ext cx="360040" cy="0"/>
          </a:xfrm>
          <a:prstGeom prst="line">
            <a:avLst/>
          </a:prstGeom>
          <a:solidFill>
            <a:schemeClr val="accent1"/>
          </a:solidFill>
          <a:ln w="38100" cap="flat" cmpd="sng" algn="ctr">
            <a:solidFill>
              <a:schemeClr val="accent2"/>
            </a:solidFill>
            <a:prstDash val="sysDot"/>
            <a:round/>
            <a:headEnd type="none" w="med" len="med"/>
            <a:tailEnd type="none" w="med" len="med"/>
          </a:ln>
          <a:effectLst/>
        </p:spPr>
      </p:cxnSp>
      <p:cxnSp>
        <p:nvCxnSpPr>
          <p:cNvPr id="12" name="Straight Connector 11">
            <a:extLst>
              <a:ext uri="{FF2B5EF4-FFF2-40B4-BE49-F238E27FC236}">
                <a16:creationId xmlns:a16="http://schemas.microsoft.com/office/drawing/2014/main" id="{D1DAEA51-4B4E-5C4C-93DD-926A3477F0BA}"/>
              </a:ext>
            </a:extLst>
          </p:cNvPr>
          <p:cNvCxnSpPr>
            <a:cxnSpLocks/>
          </p:cNvCxnSpPr>
          <p:nvPr/>
        </p:nvCxnSpPr>
        <p:spPr bwMode="auto">
          <a:xfrm>
            <a:off x="6876255" y="1753512"/>
            <a:ext cx="360041" cy="0"/>
          </a:xfrm>
          <a:prstGeom prst="line">
            <a:avLst/>
          </a:prstGeom>
          <a:solidFill>
            <a:schemeClr val="accent1"/>
          </a:solidFill>
          <a:ln w="38100" cap="flat" cmpd="sng" algn="ctr">
            <a:solidFill>
              <a:schemeClr val="accent2"/>
            </a:solidFill>
            <a:prstDash val="dash"/>
            <a:round/>
            <a:headEnd type="none" w="med" len="med"/>
            <a:tailEnd type="none" w="med" len="med"/>
          </a:ln>
          <a:effectLst/>
        </p:spPr>
      </p:cxnSp>
      <p:sp>
        <p:nvSpPr>
          <p:cNvPr id="14" name="TextBox 13">
            <a:extLst>
              <a:ext uri="{FF2B5EF4-FFF2-40B4-BE49-F238E27FC236}">
                <a16:creationId xmlns:a16="http://schemas.microsoft.com/office/drawing/2014/main" id="{C8B70828-CF47-F146-9691-70503899A75A}"/>
              </a:ext>
            </a:extLst>
          </p:cNvPr>
          <p:cNvSpPr txBox="1"/>
          <p:nvPr/>
        </p:nvSpPr>
        <p:spPr>
          <a:xfrm>
            <a:off x="7380312" y="1600204"/>
            <a:ext cx="680507" cy="369332"/>
          </a:xfrm>
          <a:prstGeom prst="rect">
            <a:avLst/>
          </a:prstGeom>
          <a:noFill/>
        </p:spPr>
        <p:txBody>
          <a:bodyPr wrap="none" rtlCol="0">
            <a:spAutoFit/>
          </a:bodyPr>
          <a:lstStyle/>
          <a:p>
            <a:pPr algn="l"/>
            <a:r>
              <a:rPr lang="en-AU" sz="1800" dirty="0">
                <a:solidFill>
                  <a:schemeClr val="accent2"/>
                </a:solidFill>
              </a:rPr>
              <a:t>2011</a:t>
            </a:r>
          </a:p>
        </p:txBody>
      </p:sp>
      <p:sp>
        <p:nvSpPr>
          <p:cNvPr id="15" name="TextBox 14">
            <a:extLst>
              <a:ext uri="{FF2B5EF4-FFF2-40B4-BE49-F238E27FC236}">
                <a16:creationId xmlns:a16="http://schemas.microsoft.com/office/drawing/2014/main" id="{76C9F549-5A2B-E54E-B208-EA778266750E}"/>
              </a:ext>
            </a:extLst>
          </p:cNvPr>
          <p:cNvSpPr txBox="1"/>
          <p:nvPr/>
        </p:nvSpPr>
        <p:spPr>
          <a:xfrm>
            <a:off x="7380311" y="1861776"/>
            <a:ext cx="697627" cy="369332"/>
          </a:xfrm>
          <a:prstGeom prst="rect">
            <a:avLst/>
          </a:prstGeom>
          <a:noFill/>
        </p:spPr>
        <p:txBody>
          <a:bodyPr wrap="none" rtlCol="0">
            <a:spAutoFit/>
          </a:bodyPr>
          <a:lstStyle/>
          <a:p>
            <a:pPr algn="l"/>
            <a:r>
              <a:rPr lang="en-AU" sz="1800" dirty="0">
                <a:solidFill>
                  <a:schemeClr val="accent2"/>
                </a:solidFill>
              </a:rPr>
              <a:t>2016</a:t>
            </a:r>
          </a:p>
        </p:txBody>
      </p:sp>
      <p:cxnSp>
        <p:nvCxnSpPr>
          <p:cNvPr id="16" name="Straight Connector 15">
            <a:extLst>
              <a:ext uri="{FF2B5EF4-FFF2-40B4-BE49-F238E27FC236}">
                <a16:creationId xmlns:a16="http://schemas.microsoft.com/office/drawing/2014/main" id="{0AAE268A-6F3E-4B4B-ADBC-7DEBEB10FC93}"/>
              </a:ext>
            </a:extLst>
          </p:cNvPr>
          <p:cNvCxnSpPr>
            <a:cxnSpLocks/>
          </p:cNvCxnSpPr>
          <p:nvPr/>
        </p:nvCxnSpPr>
        <p:spPr bwMode="auto">
          <a:xfrm>
            <a:off x="6876255" y="2043141"/>
            <a:ext cx="360041" cy="0"/>
          </a:xfrm>
          <a:prstGeom prst="line">
            <a:avLst/>
          </a:prstGeom>
          <a:solidFill>
            <a:schemeClr val="accent1"/>
          </a:solidFill>
          <a:ln w="38100" cap="flat" cmpd="sng" algn="ctr">
            <a:solidFill>
              <a:schemeClr val="accent2"/>
            </a:solidFill>
            <a:prstDash val="solid"/>
            <a:round/>
            <a:headEnd type="none" w="med" len="med"/>
            <a:tailEnd type="none" w="med" len="med"/>
          </a:ln>
          <a:effectLst/>
        </p:spPr>
      </p:cxnSp>
    </p:spTree>
    <p:extLst>
      <p:ext uri="{BB962C8B-B14F-4D97-AF65-F5344CB8AC3E}">
        <p14:creationId xmlns:p14="http://schemas.microsoft.com/office/powerpoint/2010/main" val="181622814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F6946D-5E5C-5D41-ACA4-D4B6601007EC}"/>
              </a:ext>
            </a:extLst>
          </p:cNvPr>
          <p:cNvSpPr>
            <a:spLocks noGrp="1"/>
          </p:cNvSpPr>
          <p:nvPr>
            <p:ph type="title"/>
          </p:nvPr>
        </p:nvSpPr>
        <p:spPr/>
        <p:txBody>
          <a:bodyPr/>
          <a:lstStyle/>
          <a:p>
            <a:endParaRPr lang="en-AU"/>
          </a:p>
        </p:txBody>
      </p:sp>
      <p:sp>
        <p:nvSpPr>
          <p:cNvPr id="6" name="Text Placeholder 5">
            <a:extLst>
              <a:ext uri="{FF2B5EF4-FFF2-40B4-BE49-F238E27FC236}">
                <a16:creationId xmlns:a16="http://schemas.microsoft.com/office/drawing/2014/main" id="{2651CDD4-2D3B-DB49-9022-FA0729283F6C}"/>
              </a:ext>
            </a:extLst>
          </p:cNvPr>
          <p:cNvSpPr>
            <a:spLocks noGrp="1"/>
          </p:cNvSpPr>
          <p:nvPr>
            <p:ph type="body" sz="quarter" idx="10"/>
          </p:nvPr>
        </p:nvSpPr>
        <p:spPr>
          <a:xfrm>
            <a:off x="647701" y="891425"/>
            <a:ext cx="7980911" cy="276999"/>
          </a:xfrm>
        </p:spPr>
        <p:txBody>
          <a:bodyPr/>
          <a:lstStyle/>
          <a:p>
            <a:r>
              <a:rPr lang="en-AU" dirty="0"/>
              <a:t>Proportion of women who were not in the labour force by qualification</a:t>
            </a:r>
          </a:p>
        </p:txBody>
      </p:sp>
      <p:sp>
        <p:nvSpPr>
          <p:cNvPr id="7" name="Text Placeholder 6">
            <a:extLst>
              <a:ext uri="{FF2B5EF4-FFF2-40B4-BE49-F238E27FC236}">
                <a16:creationId xmlns:a16="http://schemas.microsoft.com/office/drawing/2014/main" id="{704346DD-D250-984C-B67D-BBD357232A4D}"/>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C4E4513A-9E33-6E41-8207-361DDF322B0A}"/>
              </a:ext>
            </a:extLst>
          </p:cNvPr>
          <p:cNvGraphicFramePr>
            <a:graphicFrameLocks noGrp="1"/>
          </p:cNvGraphicFramePr>
          <p:nvPr>
            <p:ph type="chart" sz="quarter" idx="12"/>
            <p:extLst>
              <p:ext uri="{D42A27DB-BD31-4B8C-83A1-F6EECF244321}">
                <p14:modId xmlns:p14="http://schemas.microsoft.com/office/powerpoint/2010/main" val="4056370315"/>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45BCCB76-36F0-0A4E-9442-82607B438563}"/>
              </a:ext>
            </a:extLst>
          </p:cNvPr>
          <p:cNvSpPr txBox="1"/>
          <p:nvPr/>
        </p:nvSpPr>
        <p:spPr>
          <a:xfrm>
            <a:off x="7365260" y="4510940"/>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8" name="TextBox 7">
            <a:extLst>
              <a:ext uri="{FF2B5EF4-FFF2-40B4-BE49-F238E27FC236}">
                <a16:creationId xmlns:a16="http://schemas.microsoft.com/office/drawing/2014/main" id="{571AC0D1-657C-5D4A-A5F4-789151A3628C}"/>
              </a:ext>
            </a:extLst>
          </p:cNvPr>
          <p:cNvSpPr txBox="1"/>
          <p:nvPr/>
        </p:nvSpPr>
        <p:spPr>
          <a:xfrm>
            <a:off x="4672333" y="4882692"/>
            <a:ext cx="1031051" cy="369332"/>
          </a:xfrm>
          <a:prstGeom prst="rect">
            <a:avLst/>
          </a:prstGeom>
          <a:noFill/>
        </p:spPr>
        <p:txBody>
          <a:bodyPr wrap="none" rtlCol="0">
            <a:spAutoFit/>
          </a:bodyPr>
          <a:lstStyle/>
          <a:p>
            <a:pPr algn="l"/>
            <a:r>
              <a:rPr lang="en-AU" sz="1800" dirty="0">
                <a:solidFill>
                  <a:schemeClr val="accent1"/>
                </a:solidFill>
              </a:rPr>
              <a:t>Diploma</a:t>
            </a:r>
          </a:p>
        </p:txBody>
      </p:sp>
      <p:sp>
        <p:nvSpPr>
          <p:cNvPr id="9" name="TextBox 8">
            <a:extLst>
              <a:ext uri="{FF2B5EF4-FFF2-40B4-BE49-F238E27FC236}">
                <a16:creationId xmlns:a16="http://schemas.microsoft.com/office/drawing/2014/main" id="{4C93B1D1-7E74-EF41-88BD-FDC444E31F70}"/>
              </a:ext>
            </a:extLst>
          </p:cNvPr>
          <p:cNvSpPr txBox="1"/>
          <p:nvPr/>
        </p:nvSpPr>
        <p:spPr>
          <a:xfrm>
            <a:off x="2112500" y="3718609"/>
            <a:ext cx="971420" cy="369332"/>
          </a:xfrm>
          <a:prstGeom prst="rect">
            <a:avLst/>
          </a:prstGeom>
          <a:noFill/>
        </p:spPr>
        <p:txBody>
          <a:bodyPr wrap="none" rtlCol="0">
            <a:spAutoFit/>
          </a:bodyPr>
          <a:lstStyle/>
          <a:p>
            <a:pPr algn="l"/>
            <a:r>
              <a:rPr lang="en-AU" sz="1800" dirty="0">
                <a:solidFill>
                  <a:schemeClr val="accent3"/>
                </a:solidFill>
              </a:rPr>
              <a:t>Year 12</a:t>
            </a:r>
          </a:p>
        </p:txBody>
      </p:sp>
      <p:sp>
        <p:nvSpPr>
          <p:cNvPr id="10" name="TextBox 9">
            <a:extLst>
              <a:ext uri="{FF2B5EF4-FFF2-40B4-BE49-F238E27FC236}">
                <a16:creationId xmlns:a16="http://schemas.microsoft.com/office/drawing/2014/main" id="{C6F97944-C6AE-D94A-8ECD-B8CAAAE7EC5A}"/>
              </a:ext>
            </a:extLst>
          </p:cNvPr>
          <p:cNvSpPr txBox="1"/>
          <p:nvPr/>
        </p:nvSpPr>
        <p:spPr>
          <a:xfrm>
            <a:off x="1763688" y="1279146"/>
            <a:ext cx="697627" cy="369332"/>
          </a:xfrm>
          <a:prstGeom prst="rect">
            <a:avLst/>
          </a:prstGeom>
          <a:noFill/>
        </p:spPr>
        <p:txBody>
          <a:bodyPr wrap="none" rtlCol="0">
            <a:spAutoFit/>
          </a:bodyPr>
          <a:lstStyle/>
          <a:p>
            <a:pPr algn="l"/>
            <a:r>
              <a:rPr lang="en-AU" sz="1800" dirty="0">
                <a:solidFill>
                  <a:schemeClr val="accent2"/>
                </a:solidFill>
              </a:rPr>
              <a:t>2006</a:t>
            </a:r>
          </a:p>
        </p:txBody>
      </p:sp>
      <p:cxnSp>
        <p:nvCxnSpPr>
          <p:cNvPr id="11" name="Straight Connector 10">
            <a:extLst>
              <a:ext uri="{FF2B5EF4-FFF2-40B4-BE49-F238E27FC236}">
                <a16:creationId xmlns:a16="http://schemas.microsoft.com/office/drawing/2014/main" id="{4E3CA84F-4743-D64F-9DC7-8ED3CCFD1136}"/>
              </a:ext>
            </a:extLst>
          </p:cNvPr>
          <p:cNvCxnSpPr>
            <a:cxnSpLocks/>
          </p:cNvCxnSpPr>
          <p:nvPr/>
        </p:nvCxnSpPr>
        <p:spPr bwMode="auto">
          <a:xfrm>
            <a:off x="1259632" y="1463812"/>
            <a:ext cx="360040" cy="0"/>
          </a:xfrm>
          <a:prstGeom prst="line">
            <a:avLst/>
          </a:prstGeom>
          <a:solidFill>
            <a:schemeClr val="accent1"/>
          </a:solidFill>
          <a:ln w="38100" cap="flat" cmpd="sng" algn="ctr">
            <a:solidFill>
              <a:schemeClr val="accent2"/>
            </a:solidFill>
            <a:prstDash val="sysDot"/>
            <a:round/>
            <a:headEnd type="none" w="med" len="med"/>
            <a:tailEnd type="none" w="med" len="med"/>
          </a:ln>
          <a:effectLst/>
        </p:spPr>
      </p:cxnSp>
      <p:cxnSp>
        <p:nvCxnSpPr>
          <p:cNvPr id="12" name="Straight Connector 11">
            <a:extLst>
              <a:ext uri="{FF2B5EF4-FFF2-40B4-BE49-F238E27FC236}">
                <a16:creationId xmlns:a16="http://schemas.microsoft.com/office/drawing/2014/main" id="{D1DAEA51-4B4E-5C4C-93DD-926A3477F0BA}"/>
              </a:ext>
            </a:extLst>
          </p:cNvPr>
          <p:cNvCxnSpPr>
            <a:cxnSpLocks/>
          </p:cNvCxnSpPr>
          <p:nvPr/>
        </p:nvCxnSpPr>
        <p:spPr bwMode="auto">
          <a:xfrm>
            <a:off x="1259631" y="1729743"/>
            <a:ext cx="360041" cy="0"/>
          </a:xfrm>
          <a:prstGeom prst="line">
            <a:avLst/>
          </a:prstGeom>
          <a:solidFill>
            <a:schemeClr val="accent1"/>
          </a:solidFill>
          <a:ln w="38100" cap="flat" cmpd="sng" algn="ctr">
            <a:solidFill>
              <a:schemeClr val="accent2"/>
            </a:solidFill>
            <a:prstDash val="dash"/>
            <a:round/>
            <a:headEnd type="none" w="med" len="med"/>
            <a:tailEnd type="none" w="med" len="med"/>
          </a:ln>
          <a:effectLst/>
        </p:spPr>
      </p:cxnSp>
      <p:sp>
        <p:nvSpPr>
          <p:cNvPr id="14" name="TextBox 13">
            <a:extLst>
              <a:ext uri="{FF2B5EF4-FFF2-40B4-BE49-F238E27FC236}">
                <a16:creationId xmlns:a16="http://schemas.microsoft.com/office/drawing/2014/main" id="{C8B70828-CF47-F146-9691-70503899A75A}"/>
              </a:ext>
            </a:extLst>
          </p:cNvPr>
          <p:cNvSpPr txBox="1"/>
          <p:nvPr/>
        </p:nvSpPr>
        <p:spPr>
          <a:xfrm>
            <a:off x="1763688" y="1576435"/>
            <a:ext cx="680507" cy="369332"/>
          </a:xfrm>
          <a:prstGeom prst="rect">
            <a:avLst/>
          </a:prstGeom>
          <a:noFill/>
        </p:spPr>
        <p:txBody>
          <a:bodyPr wrap="none" rtlCol="0">
            <a:spAutoFit/>
          </a:bodyPr>
          <a:lstStyle/>
          <a:p>
            <a:pPr algn="l"/>
            <a:r>
              <a:rPr lang="en-AU" sz="1800" dirty="0">
                <a:solidFill>
                  <a:schemeClr val="accent2"/>
                </a:solidFill>
              </a:rPr>
              <a:t>2011</a:t>
            </a:r>
          </a:p>
        </p:txBody>
      </p:sp>
      <p:sp>
        <p:nvSpPr>
          <p:cNvPr id="15" name="TextBox 14">
            <a:extLst>
              <a:ext uri="{FF2B5EF4-FFF2-40B4-BE49-F238E27FC236}">
                <a16:creationId xmlns:a16="http://schemas.microsoft.com/office/drawing/2014/main" id="{76C9F549-5A2B-E54E-B208-EA778266750E}"/>
              </a:ext>
            </a:extLst>
          </p:cNvPr>
          <p:cNvSpPr txBox="1"/>
          <p:nvPr/>
        </p:nvSpPr>
        <p:spPr>
          <a:xfrm>
            <a:off x="1763687" y="1838007"/>
            <a:ext cx="697627" cy="369332"/>
          </a:xfrm>
          <a:prstGeom prst="rect">
            <a:avLst/>
          </a:prstGeom>
          <a:noFill/>
        </p:spPr>
        <p:txBody>
          <a:bodyPr wrap="none" rtlCol="0">
            <a:spAutoFit/>
          </a:bodyPr>
          <a:lstStyle/>
          <a:p>
            <a:pPr algn="l"/>
            <a:r>
              <a:rPr lang="en-AU" sz="1800" dirty="0">
                <a:solidFill>
                  <a:schemeClr val="accent2"/>
                </a:solidFill>
              </a:rPr>
              <a:t>2016</a:t>
            </a:r>
          </a:p>
        </p:txBody>
      </p:sp>
      <p:cxnSp>
        <p:nvCxnSpPr>
          <p:cNvPr id="16" name="Straight Connector 15">
            <a:extLst>
              <a:ext uri="{FF2B5EF4-FFF2-40B4-BE49-F238E27FC236}">
                <a16:creationId xmlns:a16="http://schemas.microsoft.com/office/drawing/2014/main" id="{0AAE268A-6F3E-4B4B-ADBC-7DEBEB10FC93}"/>
              </a:ext>
            </a:extLst>
          </p:cNvPr>
          <p:cNvCxnSpPr>
            <a:cxnSpLocks/>
          </p:cNvCxnSpPr>
          <p:nvPr/>
        </p:nvCxnSpPr>
        <p:spPr bwMode="auto">
          <a:xfrm>
            <a:off x="1259631" y="2019372"/>
            <a:ext cx="360041" cy="0"/>
          </a:xfrm>
          <a:prstGeom prst="line">
            <a:avLst/>
          </a:prstGeom>
          <a:solidFill>
            <a:schemeClr val="accent1"/>
          </a:solidFill>
          <a:ln w="38100" cap="flat" cmpd="sng" algn="ctr">
            <a:solidFill>
              <a:schemeClr val="accent2"/>
            </a:solidFill>
            <a:prstDash val="solid"/>
            <a:round/>
            <a:headEnd type="none" w="med" len="med"/>
            <a:tailEnd type="none" w="med" len="med"/>
          </a:ln>
          <a:effectLst/>
        </p:spPr>
      </p:cxnSp>
    </p:spTree>
    <p:extLst>
      <p:ext uri="{BB962C8B-B14F-4D97-AF65-F5344CB8AC3E}">
        <p14:creationId xmlns:p14="http://schemas.microsoft.com/office/powerpoint/2010/main" val="380079542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F6946D-5E5C-5D41-ACA4-D4B6601007EC}"/>
              </a:ext>
            </a:extLst>
          </p:cNvPr>
          <p:cNvSpPr>
            <a:spLocks noGrp="1"/>
          </p:cNvSpPr>
          <p:nvPr>
            <p:ph type="title"/>
          </p:nvPr>
        </p:nvSpPr>
        <p:spPr/>
        <p:txBody>
          <a:bodyPr/>
          <a:lstStyle/>
          <a:p>
            <a:endParaRPr lang="en-AU"/>
          </a:p>
        </p:txBody>
      </p:sp>
      <p:sp>
        <p:nvSpPr>
          <p:cNvPr id="6" name="Text Placeholder 5">
            <a:extLst>
              <a:ext uri="{FF2B5EF4-FFF2-40B4-BE49-F238E27FC236}">
                <a16:creationId xmlns:a16="http://schemas.microsoft.com/office/drawing/2014/main" id="{2651CDD4-2D3B-DB49-9022-FA0729283F6C}"/>
              </a:ext>
            </a:extLst>
          </p:cNvPr>
          <p:cNvSpPr>
            <a:spLocks noGrp="1"/>
          </p:cNvSpPr>
          <p:nvPr>
            <p:ph type="body" sz="quarter" idx="10"/>
          </p:nvPr>
        </p:nvSpPr>
        <p:spPr>
          <a:xfrm>
            <a:off x="647701" y="891425"/>
            <a:ext cx="7980911" cy="276999"/>
          </a:xfrm>
        </p:spPr>
        <p:txBody>
          <a:bodyPr/>
          <a:lstStyle/>
          <a:p>
            <a:r>
              <a:rPr lang="en-AU" dirty="0"/>
              <a:t>Proportion of women who were not in the labour force by qualification</a:t>
            </a:r>
          </a:p>
        </p:txBody>
      </p:sp>
      <p:sp>
        <p:nvSpPr>
          <p:cNvPr id="7" name="Text Placeholder 6">
            <a:extLst>
              <a:ext uri="{FF2B5EF4-FFF2-40B4-BE49-F238E27FC236}">
                <a16:creationId xmlns:a16="http://schemas.microsoft.com/office/drawing/2014/main" id="{704346DD-D250-984C-B67D-BBD357232A4D}"/>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C4E4513A-9E33-6E41-8207-361DDF322B0A}"/>
              </a:ext>
            </a:extLst>
          </p:cNvPr>
          <p:cNvGraphicFramePr>
            <a:graphicFrameLocks noGrp="1"/>
          </p:cNvGraphicFramePr>
          <p:nvPr>
            <p:ph type="chart" sz="quarter" idx="12"/>
            <p:extLst>
              <p:ext uri="{D42A27DB-BD31-4B8C-83A1-F6EECF244321}">
                <p14:modId xmlns:p14="http://schemas.microsoft.com/office/powerpoint/2010/main" val="2431259202"/>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45BCCB76-36F0-0A4E-9442-82607B438563}"/>
              </a:ext>
            </a:extLst>
          </p:cNvPr>
          <p:cNvSpPr txBox="1"/>
          <p:nvPr/>
        </p:nvSpPr>
        <p:spPr>
          <a:xfrm>
            <a:off x="7365260" y="4510940"/>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9" name="TextBox 8">
            <a:extLst>
              <a:ext uri="{FF2B5EF4-FFF2-40B4-BE49-F238E27FC236}">
                <a16:creationId xmlns:a16="http://schemas.microsoft.com/office/drawing/2014/main" id="{4C93B1D1-7E74-EF41-88BD-FDC444E31F70}"/>
              </a:ext>
            </a:extLst>
          </p:cNvPr>
          <p:cNvSpPr txBox="1"/>
          <p:nvPr/>
        </p:nvSpPr>
        <p:spPr>
          <a:xfrm>
            <a:off x="2112500" y="3718609"/>
            <a:ext cx="971420" cy="369332"/>
          </a:xfrm>
          <a:prstGeom prst="rect">
            <a:avLst/>
          </a:prstGeom>
          <a:noFill/>
        </p:spPr>
        <p:txBody>
          <a:bodyPr wrap="none" rtlCol="0">
            <a:spAutoFit/>
          </a:bodyPr>
          <a:lstStyle/>
          <a:p>
            <a:pPr algn="l"/>
            <a:r>
              <a:rPr lang="en-AU" sz="1800" dirty="0">
                <a:solidFill>
                  <a:schemeClr val="accent3"/>
                </a:solidFill>
              </a:rPr>
              <a:t>Year 12</a:t>
            </a:r>
          </a:p>
        </p:txBody>
      </p:sp>
      <p:sp>
        <p:nvSpPr>
          <p:cNvPr id="10" name="TextBox 9">
            <a:extLst>
              <a:ext uri="{FF2B5EF4-FFF2-40B4-BE49-F238E27FC236}">
                <a16:creationId xmlns:a16="http://schemas.microsoft.com/office/drawing/2014/main" id="{C6F97944-C6AE-D94A-8ECD-B8CAAAE7EC5A}"/>
              </a:ext>
            </a:extLst>
          </p:cNvPr>
          <p:cNvSpPr txBox="1"/>
          <p:nvPr/>
        </p:nvSpPr>
        <p:spPr>
          <a:xfrm>
            <a:off x="1763688" y="1279146"/>
            <a:ext cx="697627" cy="369332"/>
          </a:xfrm>
          <a:prstGeom prst="rect">
            <a:avLst/>
          </a:prstGeom>
          <a:noFill/>
        </p:spPr>
        <p:txBody>
          <a:bodyPr wrap="none" rtlCol="0">
            <a:spAutoFit/>
          </a:bodyPr>
          <a:lstStyle/>
          <a:p>
            <a:pPr algn="l"/>
            <a:r>
              <a:rPr lang="en-AU" sz="1800" dirty="0">
                <a:solidFill>
                  <a:schemeClr val="accent2"/>
                </a:solidFill>
              </a:rPr>
              <a:t>2006</a:t>
            </a:r>
          </a:p>
        </p:txBody>
      </p:sp>
      <p:cxnSp>
        <p:nvCxnSpPr>
          <p:cNvPr id="11" name="Straight Connector 10">
            <a:extLst>
              <a:ext uri="{FF2B5EF4-FFF2-40B4-BE49-F238E27FC236}">
                <a16:creationId xmlns:a16="http://schemas.microsoft.com/office/drawing/2014/main" id="{4E3CA84F-4743-D64F-9DC7-8ED3CCFD1136}"/>
              </a:ext>
            </a:extLst>
          </p:cNvPr>
          <p:cNvCxnSpPr>
            <a:cxnSpLocks/>
          </p:cNvCxnSpPr>
          <p:nvPr/>
        </p:nvCxnSpPr>
        <p:spPr bwMode="auto">
          <a:xfrm>
            <a:off x="1259632" y="1463812"/>
            <a:ext cx="360040" cy="0"/>
          </a:xfrm>
          <a:prstGeom prst="line">
            <a:avLst/>
          </a:prstGeom>
          <a:solidFill>
            <a:schemeClr val="accent1"/>
          </a:solidFill>
          <a:ln w="38100" cap="flat" cmpd="sng" algn="ctr">
            <a:solidFill>
              <a:schemeClr val="accent2"/>
            </a:solidFill>
            <a:prstDash val="sysDot"/>
            <a:round/>
            <a:headEnd type="none" w="med" len="med"/>
            <a:tailEnd type="none" w="med" len="med"/>
          </a:ln>
          <a:effectLst/>
        </p:spPr>
      </p:cxnSp>
      <p:cxnSp>
        <p:nvCxnSpPr>
          <p:cNvPr id="12" name="Straight Connector 11">
            <a:extLst>
              <a:ext uri="{FF2B5EF4-FFF2-40B4-BE49-F238E27FC236}">
                <a16:creationId xmlns:a16="http://schemas.microsoft.com/office/drawing/2014/main" id="{D1DAEA51-4B4E-5C4C-93DD-926A3477F0BA}"/>
              </a:ext>
            </a:extLst>
          </p:cNvPr>
          <p:cNvCxnSpPr>
            <a:cxnSpLocks/>
          </p:cNvCxnSpPr>
          <p:nvPr/>
        </p:nvCxnSpPr>
        <p:spPr bwMode="auto">
          <a:xfrm>
            <a:off x="1259631" y="1729743"/>
            <a:ext cx="360041" cy="0"/>
          </a:xfrm>
          <a:prstGeom prst="line">
            <a:avLst/>
          </a:prstGeom>
          <a:solidFill>
            <a:schemeClr val="accent1"/>
          </a:solidFill>
          <a:ln w="38100" cap="flat" cmpd="sng" algn="ctr">
            <a:solidFill>
              <a:schemeClr val="accent2"/>
            </a:solidFill>
            <a:prstDash val="dash"/>
            <a:round/>
            <a:headEnd type="none" w="med" len="med"/>
            <a:tailEnd type="none" w="med" len="med"/>
          </a:ln>
          <a:effectLst/>
        </p:spPr>
      </p:cxnSp>
      <p:sp>
        <p:nvSpPr>
          <p:cNvPr id="14" name="TextBox 13">
            <a:extLst>
              <a:ext uri="{FF2B5EF4-FFF2-40B4-BE49-F238E27FC236}">
                <a16:creationId xmlns:a16="http://schemas.microsoft.com/office/drawing/2014/main" id="{C8B70828-CF47-F146-9691-70503899A75A}"/>
              </a:ext>
            </a:extLst>
          </p:cNvPr>
          <p:cNvSpPr txBox="1"/>
          <p:nvPr/>
        </p:nvSpPr>
        <p:spPr>
          <a:xfrm>
            <a:off x="1763688" y="1576435"/>
            <a:ext cx="680507" cy="369332"/>
          </a:xfrm>
          <a:prstGeom prst="rect">
            <a:avLst/>
          </a:prstGeom>
          <a:noFill/>
        </p:spPr>
        <p:txBody>
          <a:bodyPr wrap="none" rtlCol="0">
            <a:spAutoFit/>
          </a:bodyPr>
          <a:lstStyle/>
          <a:p>
            <a:pPr algn="l"/>
            <a:r>
              <a:rPr lang="en-AU" sz="1800" dirty="0">
                <a:solidFill>
                  <a:schemeClr val="accent2"/>
                </a:solidFill>
              </a:rPr>
              <a:t>2011</a:t>
            </a:r>
          </a:p>
        </p:txBody>
      </p:sp>
      <p:sp>
        <p:nvSpPr>
          <p:cNvPr id="15" name="TextBox 14">
            <a:extLst>
              <a:ext uri="{FF2B5EF4-FFF2-40B4-BE49-F238E27FC236}">
                <a16:creationId xmlns:a16="http://schemas.microsoft.com/office/drawing/2014/main" id="{76C9F549-5A2B-E54E-B208-EA778266750E}"/>
              </a:ext>
            </a:extLst>
          </p:cNvPr>
          <p:cNvSpPr txBox="1"/>
          <p:nvPr/>
        </p:nvSpPr>
        <p:spPr>
          <a:xfrm>
            <a:off x="1763687" y="1838007"/>
            <a:ext cx="697627" cy="369332"/>
          </a:xfrm>
          <a:prstGeom prst="rect">
            <a:avLst/>
          </a:prstGeom>
          <a:noFill/>
        </p:spPr>
        <p:txBody>
          <a:bodyPr wrap="none" rtlCol="0">
            <a:spAutoFit/>
          </a:bodyPr>
          <a:lstStyle/>
          <a:p>
            <a:pPr algn="l"/>
            <a:r>
              <a:rPr lang="en-AU" sz="1800" dirty="0">
                <a:solidFill>
                  <a:schemeClr val="accent2"/>
                </a:solidFill>
              </a:rPr>
              <a:t>2016</a:t>
            </a:r>
          </a:p>
        </p:txBody>
      </p:sp>
      <p:cxnSp>
        <p:nvCxnSpPr>
          <p:cNvPr id="16" name="Straight Connector 15">
            <a:extLst>
              <a:ext uri="{FF2B5EF4-FFF2-40B4-BE49-F238E27FC236}">
                <a16:creationId xmlns:a16="http://schemas.microsoft.com/office/drawing/2014/main" id="{0AAE268A-6F3E-4B4B-ADBC-7DEBEB10FC93}"/>
              </a:ext>
            </a:extLst>
          </p:cNvPr>
          <p:cNvCxnSpPr>
            <a:cxnSpLocks/>
          </p:cNvCxnSpPr>
          <p:nvPr/>
        </p:nvCxnSpPr>
        <p:spPr bwMode="auto">
          <a:xfrm>
            <a:off x="1259631" y="2019372"/>
            <a:ext cx="360041" cy="0"/>
          </a:xfrm>
          <a:prstGeom prst="line">
            <a:avLst/>
          </a:prstGeom>
          <a:solidFill>
            <a:schemeClr val="accent1"/>
          </a:solidFill>
          <a:ln w="38100" cap="flat" cmpd="sng" algn="ctr">
            <a:solidFill>
              <a:schemeClr val="accent2"/>
            </a:solidFill>
            <a:prstDash val="solid"/>
            <a:round/>
            <a:headEnd type="none" w="med" len="med"/>
            <a:tailEnd type="none" w="med" len="med"/>
          </a:ln>
          <a:effectLst/>
        </p:spPr>
      </p:cxnSp>
    </p:spTree>
    <p:extLst>
      <p:ext uri="{BB962C8B-B14F-4D97-AF65-F5344CB8AC3E}">
        <p14:creationId xmlns:p14="http://schemas.microsoft.com/office/powerpoint/2010/main" val="140515912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F6946D-5E5C-5D41-ACA4-D4B6601007EC}"/>
              </a:ext>
            </a:extLst>
          </p:cNvPr>
          <p:cNvSpPr>
            <a:spLocks noGrp="1"/>
          </p:cNvSpPr>
          <p:nvPr>
            <p:ph type="title"/>
          </p:nvPr>
        </p:nvSpPr>
        <p:spPr/>
        <p:txBody>
          <a:bodyPr/>
          <a:lstStyle/>
          <a:p>
            <a:endParaRPr lang="en-AU" dirty="0"/>
          </a:p>
        </p:txBody>
      </p:sp>
      <p:sp>
        <p:nvSpPr>
          <p:cNvPr id="6" name="Text Placeholder 5">
            <a:extLst>
              <a:ext uri="{FF2B5EF4-FFF2-40B4-BE49-F238E27FC236}">
                <a16:creationId xmlns:a16="http://schemas.microsoft.com/office/drawing/2014/main" id="{2651CDD4-2D3B-DB49-9022-FA0729283F6C}"/>
              </a:ext>
            </a:extLst>
          </p:cNvPr>
          <p:cNvSpPr>
            <a:spLocks noGrp="1"/>
          </p:cNvSpPr>
          <p:nvPr>
            <p:ph type="body" sz="quarter" idx="10"/>
          </p:nvPr>
        </p:nvSpPr>
        <p:spPr>
          <a:xfrm>
            <a:off x="647701" y="891425"/>
            <a:ext cx="7980911" cy="276999"/>
          </a:xfrm>
        </p:spPr>
        <p:txBody>
          <a:bodyPr/>
          <a:lstStyle/>
          <a:p>
            <a:r>
              <a:rPr lang="en-AU" dirty="0"/>
              <a:t>Proportion of women who were working part-time by qualification</a:t>
            </a:r>
          </a:p>
        </p:txBody>
      </p:sp>
      <p:sp>
        <p:nvSpPr>
          <p:cNvPr id="7" name="Text Placeholder 6">
            <a:extLst>
              <a:ext uri="{FF2B5EF4-FFF2-40B4-BE49-F238E27FC236}">
                <a16:creationId xmlns:a16="http://schemas.microsoft.com/office/drawing/2014/main" id="{704346DD-D250-984C-B67D-BBD357232A4D}"/>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C4E4513A-9E33-6E41-8207-361DDF322B0A}"/>
              </a:ext>
            </a:extLst>
          </p:cNvPr>
          <p:cNvGraphicFramePr>
            <a:graphicFrameLocks noGrp="1"/>
          </p:cNvGraphicFramePr>
          <p:nvPr>
            <p:ph type="chart" sz="quarter" idx="12"/>
            <p:extLst>
              <p:ext uri="{D42A27DB-BD31-4B8C-83A1-F6EECF244321}">
                <p14:modId xmlns:p14="http://schemas.microsoft.com/office/powerpoint/2010/main" val="2333203470"/>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45BCCB76-36F0-0A4E-9442-82607B438563}"/>
              </a:ext>
            </a:extLst>
          </p:cNvPr>
          <p:cNvSpPr txBox="1"/>
          <p:nvPr/>
        </p:nvSpPr>
        <p:spPr>
          <a:xfrm>
            <a:off x="5292080" y="1358628"/>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8" name="TextBox 7">
            <a:extLst>
              <a:ext uri="{FF2B5EF4-FFF2-40B4-BE49-F238E27FC236}">
                <a16:creationId xmlns:a16="http://schemas.microsoft.com/office/drawing/2014/main" id="{571AC0D1-657C-5D4A-A5F4-789151A3628C}"/>
              </a:ext>
            </a:extLst>
          </p:cNvPr>
          <p:cNvSpPr txBox="1"/>
          <p:nvPr/>
        </p:nvSpPr>
        <p:spPr>
          <a:xfrm>
            <a:off x="1403648" y="2015860"/>
            <a:ext cx="1031051" cy="369332"/>
          </a:xfrm>
          <a:prstGeom prst="rect">
            <a:avLst/>
          </a:prstGeom>
          <a:noFill/>
        </p:spPr>
        <p:txBody>
          <a:bodyPr wrap="none" rtlCol="0">
            <a:spAutoFit/>
          </a:bodyPr>
          <a:lstStyle/>
          <a:p>
            <a:pPr algn="l"/>
            <a:r>
              <a:rPr lang="en-AU" sz="1800" dirty="0">
                <a:solidFill>
                  <a:schemeClr val="accent1"/>
                </a:solidFill>
              </a:rPr>
              <a:t>Diploma</a:t>
            </a:r>
          </a:p>
        </p:txBody>
      </p:sp>
      <p:sp>
        <p:nvSpPr>
          <p:cNvPr id="9" name="TextBox 8">
            <a:extLst>
              <a:ext uri="{FF2B5EF4-FFF2-40B4-BE49-F238E27FC236}">
                <a16:creationId xmlns:a16="http://schemas.microsoft.com/office/drawing/2014/main" id="{4C93B1D1-7E74-EF41-88BD-FDC444E31F70}"/>
              </a:ext>
            </a:extLst>
          </p:cNvPr>
          <p:cNvSpPr txBox="1"/>
          <p:nvPr/>
        </p:nvSpPr>
        <p:spPr>
          <a:xfrm>
            <a:off x="2339752" y="3286609"/>
            <a:ext cx="971420" cy="369332"/>
          </a:xfrm>
          <a:prstGeom prst="rect">
            <a:avLst/>
          </a:prstGeom>
          <a:noFill/>
        </p:spPr>
        <p:txBody>
          <a:bodyPr wrap="none" rtlCol="0">
            <a:spAutoFit/>
          </a:bodyPr>
          <a:lstStyle/>
          <a:p>
            <a:pPr algn="l"/>
            <a:r>
              <a:rPr lang="en-AU" sz="1800" dirty="0">
                <a:solidFill>
                  <a:schemeClr val="accent3"/>
                </a:solidFill>
              </a:rPr>
              <a:t>Year 12</a:t>
            </a:r>
          </a:p>
        </p:txBody>
      </p:sp>
      <p:sp>
        <p:nvSpPr>
          <p:cNvPr id="10" name="TextBox 9">
            <a:extLst>
              <a:ext uri="{FF2B5EF4-FFF2-40B4-BE49-F238E27FC236}">
                <a16:creationId xmlns:a16="http://schemas.microsoft.com/office/drawing/2014/main" id="{C6F97944-C6AE-D94A-8ECD-B8CAAAE7EC5A}"/>
              </a:ext>
            </a:extLst>
          </p:cNvPr>
          <p:cNvSpPr txBox="1"/>
          <p:nvPr/>
        </p:nvSpPr>
        <p:spPr>
          <a:xfrm>
            <a:off x="7794922" y="1358628"/>
            <a:ext cx="697627" cy="369332"/>
          </a:xfrm>
          <a:prstGeom prst="rect">
            <a:avLst/>
          </a:prstGeom>
          <a:noFill/>
        </p:spPr>
        <p:txBody>
          <a:bodyPr wrap="none" rtlCol="0">
            <a:spAutoFit/>
          </a:bodyPr>
          <a:lstStyle/>
          <a:p>
            <a:pPr algn="l"/>
            <a:r>
              <a:rPr lang="en-AU" sz="1800" dirty="0">
                <a:solidFill>
                  <a:schemeClr val="accent2"/>
                </a:solidFill>
              </a:rPr>
              <a:t>2006</a:t>
            </a:r>
          </a:p>
        </p:txBody>
      </p:sp>
      <p:cxnSp>
        <p:nvCxnSpPr>
          <p:cNvPr id="11" name="Straight Connector 10">
            <a:extLst>
              <a:ext uri="{FF2B5EF4-FFF2-40B4-BE49-F238E27FC236}">
                <a16:creationId xmlns:a16="http://schemas.microsoft.com/office/drawing/2014/main" id="{4E3CA84F-4743-D64F-9DC7-8ED3CCFD1136}"/>
              </a:ext>
            </a:extLst>
          </p:cNvPr>
          <p:cNvCxnSpPr>
            <a:cxnSpLocks/>
          </p:cNvCxnSpPr>
          <p:nvPr/>
        </p:nvCxnSpPr>
        <p:spPr bwMode="auto">
          <a:xfrm>
            <a:off x="7290866" y="1543294"/>
            <a:ext cx="360040" cy="0"/>
          </a:xfrm>
          <a:prstGeom prst="line">
            <a:avLst/>
          </a:prstGeom>
          <a:solidFill>
            <a:schemeClr val="accent1"/>
          </a:solidFill>
          <a:ln w="38100" cap="flat" cmpd="sng" algn="ctr">
            <a:solidFill>
              <a:schemeClr val="accent2"/>
            </a:solidFill>
            <a:prstDash val="sysDot"/>
            <a:round/>
            <a:headEnd type="none" w="med" len="med"/>
            <a:tailEnd type="none" w="med" len="med"/>
          </a:ln>
          <a:effectLst/>
        </p:spPr>
      </p:cxnSp>
      <p:cxnSp>
        <p:nvCxnSpPr>
          <p:cNvPr id="12" name="Straight Connector 11">
            <a:extLst>
              <a:ext uri="{FF2B5EF4-FFF2-40B4-BE49-F238E27FC236}">
                <a16:creationId xmlns:a16="http://schemas.microsoft.com/office/drawing/2014/main" id="{D1DAEA51-4B4E-5C4C-93DD-926A3477F0BA}"/>
              </a:ext>
            </a:extLst>
          </p:cNvPr>
          <p:cNvCxnSpPr>
            <a:cxnSpLocks/>
          </p:cNvCxnSpPr>
          <p:nvPr/>
        </p:nvCxnSpPr>
        <p:spPr bwMode="auto">
          <a:xfrm>
            <a:off x="7290865" y="1809225"/>
            <a:ext cx="360041" cy="0"/>
          </a:xfrm>
          <a:prstGeom prst="line">
            <a:avLst/>
          </a:prstGeom>
          <a:solidFill>
            <a:schemeClr val="accent1"/>
          </a:solidFill>
          <a:ln w="38100" cap="flat" cmpd="sng" algn="ctr">
            <a:solidFill>
              <a:schemeClr val="accent2"/>
            </a:solidFill>
            <a:prstDash val="dash"/>
            <a:round/>
            <a:headEnd type="none" w="med" len="med"/>
            <a:tailEnd type="none" w="med" len="med"/>
          </a:ln>
          <a:effectLst/>
        </p:spPr>
      </p:cxnSp>
      <p:sp>
        <p:nvSpPr>
          <p:cNvPr id="14" name="TextBox 13">
            <a:extLst>
              <a:ext uri="{FF2B5EF4-FFF2-40B4-BE49-F238E27FC236}">
                <a16:creationId xmlns:a16="http://schemas.microsoft.com/office/drawing/2014/main" id="{C8B70828-CF47-F146-9691-70503899A75A}"/>
              </a:ext>
            </a:extLst>
          </p:cNvPr>
          <p:cNvSpPr txBox="1"/>
          <p:nvPr/>
        </p:nvSpPr>
        <p:spPr>
          <a:xfrm>
            <a:off x="7794922" y="1655917"/>
            <a:ext cx="680507" cy="369332"/>
          </a:xfrm>
          <a:prstGeom prst="rect">
            <a:avLst/>
          </a:prstGeom>
          <a:noFill/>
        </p:spPr>
        <p:txBody>
          <a:bodyPr wrap="none" rtlCol="0">
            <a:spAutoFit/>
          </a:bodyPr>
          <a:lstStyle/>
          <a:p>
            <a:pPr algn="l"/>
            <a:r>
              <a:rPr lang="en-AU" sz="1800" dirty="0">
                <a:solidFill>
                  <a:schemeClr val="accent2"/>
                </a:solidFill>
              </a:rPr>
              <a:t>2011</a:t>
            </a:r>
          </a:p>
        </p:txBody>
      </p:sp>
      <p:sp>
        <p:nvSpPr>
          <p:cNvPr id="15" name="TextBox 14">
            <a:extLst>
              <a:ext uri="{FF2B5EF4-FFF2-40B4-BE49-F238E27FC236}">
                <a16:creationId xmlns:a16="http://schemas.microsoft.com/office/drawing/2014/main" id="{76C9F549-5A2B-E54E-B208-EA778266750E}"/>
              </a:ext>
            </a:extLst>
          </p:cNvPr>
          <p:cNvSpPr txBox="1"/>
          <p:nvPr/>
        </p:nvSpPr>
        <p:spPr>
          <a:xfrm>
            <a:off x="7794921" y="1917489"/>
            <a:ext cx="697627" cy="369332"/>
          </a:xfrm>
          <a:prstGeom prst="rect">
            <a:avLst/>
          </a:prstGeom>
          <a:noFill/>
        </p:spPr>
        <p:txBody>
          <a:bodyPr wrap="none" rtlCol="0">
            <a:spAutoFit/>
          </a:bodyPr>
          <a:lstStyle/>
          <a:p>
            <a:pPr algn="l"/>
            <a:r>
              <a:rPr lang="en-AU" sz="1800" dirty="0">
                <a:solidFill>
                  <a:schemeClr val="accent2"/>
                </a:solidFill>
              </a:rPr>
              <a:t>2016</a:t>
            </a:r>
          </a:p>
        </p:txBody>
      </p:sp>
      <p:cxnSp>
        <p:nvCxnSpPr>
          <p:cNvPr id="16" name="Straight Connector 15">
            <a:extLst>
              <a:ext uri="{FF2B5EF4-FFF2-40B4-BE49-F238E27FC236}">
                <a16:creationId xmlns:a16="http://schemas.microsoft.com/office/drawing/2014/main" id="{0AAE268A-6F3E-4B4B-ADBC-7DEBEB10FC93}"/>
              </a:ext>
            </a:extLst>
          </p:cNvPr>
          <p:cNvCxnSpPr>
            <a:cxnSpLocks/>
          </p:cNvCxnSpPr>
          <p:nvPr/>
        </p:nvCxnSpPr>
        <p:spPr bwMode="auto">
          <a:xfrm>
            <a:off x="7290865" y="2098854"/>
            <a:ext cx="360041" cy="0"/>
          </a:xfrm>
          <a:prstGeom prst="line">
            <a:avLst/>
          </a:prstGeom>
          <a:solidFill>
            <a:schemeClr val="accent1"/>
          </a:solidFill>
          <a:ln w="38100" cap="flat" cmpd="sng" algn="ctr">
            <a:solidFill>
              <a:schemeClr val="accent2"/>
            </a:solidFill>
            <a:prstDash val="solid"/>
            <a:round/>
            <a:headEnd type="none" w="med" len="med"/>
            <a:tailEnd type="none" w="med" len="med"/>
          </a:ln>
          <a:effectLst/>
        </p:spPr>
      </p:cxnSp>
    </p:spTree>
    <p:extLst>
      <p:ext uri="{BB962C8B-B14F-4D97-AF65-F5344CB8AC3E}">
        <p14:creationId xmlns:p14="http://schemas.microsoft.com/office/powerpoint/2010/main" val="2703436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DDEC3-1546-B64D-A5FB-9DEB6CBF264F}"/>
              </a:ext>
            </a:extLst>
          </p:cNvPr>
          <p:cNvSpPr>
            <a:spLocks noGrp="1"/>
          </p:cNvSpPr>
          <p:nvPr>
            <p:ph type="ctrTitle"/>
          </p:nvPr>
        </p:nvSpPr>
        <p:spPr/>
        <p:txBody>
          <a:bodyPr/>
          <a:lstStyle/>
          <a:p>
            <a:r>
              <a:rPr lang="en-AU" dirty="0"/>
              <a:t>Graduate premiums</a:t>
            </a:r>
          </a:p>
        </p:txBody>
      </p:sp>
      <p:sp>
        <p:nvSpPr>
          <p:cNvPr id="3" name="Subtitle 2">
            <a:extLst>
              <a:ext uri="{FF2B5EF4-FFF2-40B4-BE49-F238E27FC236}">
                <a16:creationId xmlns:a16="http://schemas.microsoft.com/office/drawing/2014/main" id="{F3E74CED-3A85-114E-888A-70A63A0965D9}"/>
              </a:ext>
            </a:extLst>
          </p:cNvPr>
          <p:cNvSpPr>
            <a:spLocks noGrp="1"/>
          </p:cNvSpPr>
          <p:nvPr>
            <p:ph type="subTitle" idx="1"/>
          </p:nvPr>
        </p:nvSpPr>
        <p:spPr/>
        <p:txBody>
          <a:bodyPr/>
          <a:lstStyle/>
          <a:p>
            <a:r>
              <a:rPr lang="en-AU" dirty="0"/>
              <a:t>May 2018</a:t>
            </a:r>
          </a:p>
        </p:txBody>
      </p:sp>
    </p:spTree>
    <p:extLst>
      <p:ext uri="{BB962C8B-B14F-4D97-AF65-F5344CB8AC3E}">
        <p14:creationId xmlns:p14="http://schemas.microsoft.com/office/powerpoint/2010/main" val="128597160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F6946D-5E5C-5D41-ACA4-D4B6601007EC}"/>
              </a:ext>
            </a:extLst>
          </p:cNvPr>
          <p:cNvSpPr>
            <a:spLocks noGrp="1"/>
          </p:cNvSpPr>
          <p:nvPr>
            <p:ph type="title"/>
          </p:nvPr>
        </p:nvSpPr>
        <p:spPr/>
        <p:txBody>
          <a:bodyPr/>
          <a:lstStyle/>
          <a:p>
            <a:endParaRPr lang="en-AU"/>
          </a:p>
        </p:txBody>
      </p:sp>
      <p:sp>
        <p:nvSpPr>
          <p:cNvPr id="6" name="Text Placeholder 5">
            <a:extLst>
              <a:ext uri="{FF2B5EF4-FFF2-40B4-BE49-F238E27FC236}">
                <a16:creationId xmlns:a16="http://schemas.microsoft.com/office/drawing/2014/main" id="{2651CDD4-2D3B-DB49-9022-FA0729283F6C}"/>
              </a:ext>
            </a:extLst>
          </p:cNvPr>
          <p:cNvSpPr>
            <a:spLocks noGrp="1"/>
          </p:cNvSpPr>
          <p:nvPr>
            <p:ph type="body" sz="quarter" idx="10"/>
          </p:nvPr>
        </p:nvSpPr>
        <p:spPr>
          <a:xfrm>
            <a:off x="647701" y="891425"/>
            <a:ext cx="7980911" cy="276999"/>
          </a:xfrm>
        </p:spPr>
        <p:txBody>
          <a:bodyPr/>
          <a:lstStyle/>
          <a:p>
            <a:r>
              <a:rPr lang="en-AU" dirty="0"/>
              <a:t>Proportion of women who were working part-time by qualification</a:t>
            </a:r>
          </a:p>
        </p:txBody>
      </p:sp>
      <p:sp>
        <p:nvSpPr>
          <p:cNvPr id="7" name="Text Placeholder 6">
            <a:extLst>
              <a:ext uri="{FF2B5EF4-FFF2-40B4-BE49-F238E27FC236}">
                <a16:creationId xmlns:a16="http://schemas.microsoft.com/office/drawing/2014/main" id="{704346DD-D250-984C-B67D-BBD357232A4D}"/>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C4E4513A-9E33-6E41-8207-361DDF322B0A}"/>
              </a:ext>
            </a:extLst>
          </p:cNvPr>
          <p:cNvGraphicFramePr>
            <a:graphicFrameLocks noGrp="1"/>
          </p:cNvGraphicFramePr>
          <p:nvPr>
            <p:ph type="chart" sz="quarter" idx="12"/>
            <p:extLst>
              <p:ext uri="{D42A27DB-BD31-4B8C-83A1-F6EECF244321}">
                <p14:modId xmlns:p14="http://schemas.microsoft.com/office/powerpoint/2010/main" val="1870162757"/>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45BCCB76-36F0-0A4E-9442-82607B438563}"/>
              </a:ext>
            </a:extLst>
          </p:cNvPr>
          <p:cNvSpPr txBox="1"/>
          <p:nvPr/>
        </p:nvSpPr>
        <p:spPr>
          <a:xfrm>
            <a:off x="5508104" y="3436461"/>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9" name="TextBox 8">
            <a:extLst>
              <a:ext uri="{FF2B5EF4-FFF2-40B4-BE49-F238E27FC236}">
                <a16:creationId xmlns:a16="http://schemas.microsoft.com/office/drawing/2014/main" id="{4C93B1D1-7E74-EF41-88BD-FDC444E31F70}"/>
              </a:ext>
            </a:extLst>
          </p:cNvPr>
          <p:cNvSpPr txBox="1"/>
          <p:nvPr/>
        </p:nvSpPr>
        <p:spPr>
          <a:xfrm>
            <a:off x="2699792" y="4365104"/>
            <a:ext cx="971420" cy="369332"/>
          </a:xfrm>
          <a:prstGeom prst="rect">
            <a:avLst/>
          </a:prstGeom>
          <a:noFill/>
        </p:spPr>
        <p:txBody>
          <a:bodyPr wrap="none" rtlCol="0">
            <a:spAutoFit/>
          </a:bodyPr>
          <a:lstStyle/>
          <a:p>
            <a:pPr algn="l"/>
            <a:r>
              <a:rPr lang="en-AU" sz="1800" dirty="0">
                <a:solidFill>
                  <a:schemeClr val="accent3"/>
                </a:solidFill>
              </a:rPr>
              <a:t>Year 12</a:t>
            </a:r>
          </a:p>
        </p:txBody>
      </p:sp>
      <p:sp>
        <p:nvSpPr>
          <p:cNvPr id="10" name="TextBox 9">
            <a:extLst>
              <a:ext uri="{FF2B5EF4-FFF2-40B4-BE49-F238E27FC236}">
                <a16:creationId xmlns:a16="http://schemas.microsoft.com/office/drawing/2014/main" id="{C6F97944-C6AE-D94A-8ECD-B8CAAAE7EC5A}"/>
              </a:ext>
            </a:extLst>
          </p:cNvPr>
          <p:cNvSpPr txBox="1"/>
          <p:nvPr/>
        </p:nvSpPr>
        <p:spPr>
          <a:xfrm>
            <a:off x="7794922" y="1358628"/>
            <a:ext cx="697627" cy="369332"/>
          </a:xfrm>
          <a:prstGeom prst="rect">
            <a:avLst/>
          </a:prstGeom>
          <a:noFill/>
        </p:spPr>
        <p:txBody>
          <a:bodyPr wrap="none" rtlCol="0">
            <a:spAutoFit/>
          </a:bodyPr>
          <a:lstStyle/>
          <a:p>
            <a:pPr algn="l"/>
            <a:r>
              <a:rPr lang="en-AU" sz="1800" dirty="0">
                <a:solidFill>
                  <a:schemeClr val="accent2"/>
                </a:solidFill>
              </a:rPr>
              <a:t>2006</a:t>
            </a:r>
          </a:p>
        </p:txBody>
      </p:sp>
      <p:cxnSp>
        <p:nvCxnSpPr>
          <p:cNvPr id="11" name="Straight Connector 10">
            <a:extLst>
              <a:ext uri="{FF2B5EF4-FFF2-40B4-BE49-F238E27FC236}">
                <a16:creationId xmlns:a16="http://schemas.microsoft.com/office/drawing/2014/main" id="{4E3CA84F-4743-D64F-9DC7-8ED3CCFD1136}"/>
              </a:ext>
            </a:extLst>
          </p:cNvPr>
          <p:cNvCxnSpPr>
            <a:cxnSpLocks/>
          </p:cNvCxnSpPr>
          <p:nvPr/>
        </p:nvCxnSpPr>
        <p:spPr bwMode="auto">
          <a:xfrm>
            <a:off x="7290866" y="1543294"/>
            <a:ext cx="360040" cy="0"/>
          </a:xfrm>
          <a:prstGeom prst="line">
            <a:avLst/>
          </a:prstGeom>
          <a:solidFill>
            <a:schemeClr val="accent1"/>
          </a:solidFill>
          <a:ln w="38100" cap="flat" cmpd="sng" algn="ctr">
            <a:solidFill>
              <a:schemeClr val="accent2"/>
            </a:solidFill>
            <a:prstDash val="sysDot"/>
            <a:round/>
            <a:headEnd type="none" w="med" len="med"/>
            <a:tailEnd type="none" w="med" len="med"/>
          </a:ln>
          <a:effectLst/>
        </p:spPr>
      </p:cxnSp>
      <p:cxnSp>
        <p:nvCxnSpPr>
          <p:cNvPr id="12" name="Straight Connector 11">
            <a:extLst>
              <a:ext uri="{FF2B5EF4-FFF2-40B4-BE49-F238E27FC236}">
                <a16:creationId xmlns:a16="http://schemas.microsoft.com/office/drawing/2014/main" id="{D1DAEA51-4B4E-5C4C-93DD-926A3477F0BA}"/>
              </a:ext>
            </a:extLst>
          </p:cNvPr>
          <p:cNvCxnSpPr>
            <a:cxnSpLocks/>
          </p:cNvCxnSpPr>
          <p:nvPr/>
        </p:nvCxnSpPr>
        <p:spPr bwMode="auto">
          <a:xfrm>
            <a:off x="7290865" y="1809225"/>
            <a:ext cx="360041" cy="0"/>
          </a:xfrm>
          <a:prstGeom prst="line">
            <a:avLst/>
          </a:prstGeom>
          <a:solidFill>
            <a:schemeClr val="accent1"/>
          </a:solidFill>
          <a:ln w="38100" cap="flat" cmpd="sng" algn="ctr">
            <a:solidFill>
              <a:schemeClr val="accent2"/>
            </a:solidFill>
            <a:prstDash val="dash"/>
            <a:round/>
            <a:headEnd type="none" w="med" len="med"/>
            <a:tailEnd type="none" w="med" len="med"/>
          </a:ln>
          <a:effectLst/>
        </p:spPr>
      </p:cxnSp>
      <p:sp>
        <p:nvSpPr>
          <p:cNvPr id="14" name="TextBox 13">
            <a:extLst>
              <a:ext uri="{FF2B5EF4-FFF2-40B4-BE49-F238E27FC236}">
                <a16:creationId xmlns:a16="http://schemas.microsoft.com/office/drawing/2014/main" id="{C8B70828-CF47-F146-9691-70503899A75A}"/>
              </a:ext>
            </a:extLst>
          </p:cNvPr>
          <p:cNvSpPr txBox="1"/>
          <p:nvPr/>
        </p:nvSpPr>
        <p:spPr>
          <a:xfrm>
            <a:off x="7794922" y="1655917"/>
            <a:ext cx="680507" cy="369332"/>
          </a:xfrm>
          <a:prstGeom prst="rect">
            <a:avLst/>
          </a:prstGeom>
          <a:noFill/>
        </p:spPr>
        <p:txBody>
          <a:bodyPr wrap="none" rtlCol="0">
            <a:spAutoFit/>
          </a:bodyPr>
          <a:lstStyle/>
          <a:p>
            <a:pPr algn="l"/>
            <a:r>
              <a:rPr lang="en-AU" sz="1800" dirty="0">
                <a:solidFill>
                  <a:schemeClr val="accent2"/>
                </a:solidFill>
              </a:rPr>
              <a:t>2011</a:t>
            </a:r>
          </a:p>
        </p:txBody>
      </p:sp>
      <p:sp>
        <p:nvSpPr>
          <p:cNvPr id="15" name="TextBox 14">
            <a:extLst>
              <a:ext uri="{FF2B5EF4-FFF2-40B4-BE49-F238E27FC236}">
                <a16:creationId xmlns:a16="http://schemas.microsoft.com/office/drawing/2014/main" id="{76C9F549-5A2B-E54E-B208-EA778266750E}"/>
              </a:ext>
            </a:extLst>
          </p:cNvPr>
          <p:cNvSpPr txBox="1"/>
          <p:nvPr/>
        </p:nvSpPr>
        <p:spPr>
          <a:xfrm>
            <a:off x="7794921" y="1917489"/>
            <a:ext cx="697627" cy="369332"/>
          </a:xfrm>
          <a:prstGeom prst="rect">
            <a:avLst/>
          </a:prstGeom>
          <a:noFill/>
        </p:spPr>
        <p:txBody>
          <a:bodyPr wrap="none" rtlCol="0">
            <a:spAutoFit/>
          </a:bodyPr>
          <a:lstStyle/>
          <a:p>
            <a:pPr algn="l"/>
            <a:r>
              <a:rPr lang="en-AU" sz="1800" dirty="0">
                <a:solidFill>
                  <a:schemeClr val="accent2"/>
                </a:solidFill>
              </a:rPr>
              <a:t>2016</a:t>
            </a:r>
          </a:p>
        </p:txBody>
      </p:sp>
      <p:cxnSp>
        <p:nvCxnSpPr>
          <p:cNvPr id="16" name="Straight Connector 15">
            <a:extLst>
              <a:ext uri="{FF2B5EF4-FFF2-40B4-BE49-F238E27FC236}">
                <a16:creationId xmlns:a16="http://schemas.microsoft.com/office/drawing/2014/main" id="{0AAE268A-6F3E-4B4B-ADBC-7DEBEB10FC93}"/>
              </a:ext>
            </a:extLst>
          </p:cNvPr>
          <p:cNvCxnSpPr>
            <a:cxnSpLocks/>
          </p:cNvCxnSpPr>
          <p:nvPr/>
        </p:nvCxnSpPr>
        <p:spPr bwMode="auto">
          <a:xfrm>
            <a:off x="7290865" y="2098854"/>
            <a:ext cx="360041" cy="0"/>
          </a:xfrm>
          <a:prstGeom prst="line">
            <a:avLst/>
          </a:prstGeom>
          <a:solidFill>
            <a:schemeClr val="accent1"/>
          </a:solidFill>
          <a:ln w="38100" cap="flat" cmpd="sng" algn="ctr">
            <a:solidFill>
              <a:schemeClr val="accent2"/>
            </a:solidFill>
            <a:prstDash val="solid"/>
            <a:round/>
            <a:headEnd type="none" w="med" len="med"/>
            <a:tailEnd type="none" w="med" len="med"/>
          </a:ln>
          <a:effectLst/>
        </p:spPr>
      </p:cxnSp>
    </p:spTree>
    <p:extLst>
      <p:ext uri="{BB962C8B-B14F-4D97-AF65-F5344CB8AC3E}">
        <p14:creationId xmlns:p14="http://schemas.microsoft.com/office/powerpoint/2010/main" val="227615934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F6946D-5E5C-5D41-ACA4-D4B6601007EC}"/>
              </a:ext>
            </a:extLst>
          </p:cNvPr>
          <p:cNvSpPr>
            <a:spLocks noGrp="1"/>
          </p:cNvSpPr>
          <p:nvPr>
            <p:ph type="title"/>
          </p:nvPr>
        </p:nvSpPr>
        <p:spPr/>
        <p:txBody>
          <a:bodyPr/>
          <a:lstStyle/>
          <a:p>
            <a:endParaRPr lang="en-AU"/>
          </a:p>
        </p:txBody>
      </p:sp>
      <p:sp>
        <p:nvSpPr>
          <p:cNvPr id="6" name="Text Placeholder 5">
            <a:extLst>
              <a:ext uri="{FF2B5EF4-FFF2-40B4-BE49-F238E27FC236}">
                <a16:creationId xmlns:a16="http://schemas.microsoft.com/office/drawing/2014/main" id="{2651CDD4-2D3B-DB49-9022-FA0729283F6C}"/>
              </a:ext>
            </a:extLst>
          </p:cNvPr>
          <p:cNvSpPr>
            <a:spLocks noGrp="1"/>
          </p:cNvSpPr>
          <p:nvPr>
            <p:ph type="body" sz="quarter" idx="10"/>
          </p:nvPr>
        </p:nvSpPr>
        <p:spPr>
          <a:xfrm>
            <a:off x="647701" y="891425"/>
            <a:ext cx="7980911" cy="276999"/>
          </a:xfrm>
        </p:spPr>
        <p:txBody>
          <a:bodyPr/>
          <a:lstStyle/>
          <a:p>
            <a:r>
              <a:rPr lang="en-AU" dirty="0"/>
              <a:t>Proportion of women who were working full-time by qualification</a:t>
            </a:r>
          </a:p>
        </p:txBody>
      </p:sp>
      <p:sp>
        <p:nvSpPr>
          <p:cNvPr id="7" name="Text Placeholder 6">
            <a:extLst>
              <a:ext uri="{FF2B5EF4-FFF2-40B4-BE49-F238E27FC236}">
                <a16:creationId xmlns:a16="http://schemas.microsoft.com/office/drawing/2014/main" id="{704346DD-D250-984C-B67D-BBD357232A4D}"/>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C4E4513A-9E33-6E41-8207-361DDF322B0A}"/>
              </a:ext>
            </a:extLst>
          </p:cNvPr>
          <p:cNvGraphicFramePr>
            <a:graphicFrameLocks noGrp="1"/>
          </p:cNvGraphicFramePr>
          <p:nvPr>
            <p:ph type="chart" sz="quarter" idx="12"/>
            <p:extLst>
              <p:ext uri="{D42A27DB-BD31-4B8C-83A1-F6EECF244321}">
                <p14:modId xmlns:p14="http://schemas.microsoft.com/office/powerpoint/2010/main" val="1216736719"/>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45BCCB76-36F0-0A4E-9442-82607B438563}"/>
              </a:ext>
            </a:extLst>
          </p:cNvPr>
          <p:cNvSpPr txBox="1"/>
          <p:nvPr/>
        </p:nvSpPr>
        <p:spPr>
          <a:xfrm>
            <a:off x="4788024" y="2286821"/>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8" name="TextBox 7">
            <a:extLst>
              <a:ext uri="{FF2B5EF4-FFF2-40B4-BE49-F238E27FC236}">
                <a16:creationId xmlns:a16="http://schemas.microsoft.com/office/drawing/2014/main" id="{571AC0D1-657C-5D4A-A5F4-789151A3628C}"/>
              </a:ext>
            </a:extLst>
          </p:cNvPr>
          <p:cNvSpPr txBox="1"/>
          <p:nvPr/>
        </p:nvSpPr>
        <p:spPr>
          <a:xfrm>
            <a:off x="4820084" y="3772986"/>
            <a:ext cx="1031051" cy="369332"/>
          </a:xfrm>
          <a:prstGeom prst="rect">
            <a:avLst/>
          </a:prstGeom>
          <a:noFill/>
        </p:spPr>
        <p:txBody>
          <a:bodyPr wrap="none" rtlCol="0">
            <a:spAutoFit/>
          </a:bodyPr>
          <a:lstStyle/>
          <a:p>
            <a:pPr algn="l"/>
            <a:r>
              <a:rPr lang="en-AU" sz="1800" dirty="0">
                <a:solidFill>
                  <a:schemeClr val="accent1"/>
                </a:solidFill>
              </a:rPr>
              <a:t>Diploma</a:t>
            </a:r>
          </a:p>
        </p:txBody>
      </p:sp>
      <p:sp>
        <p:nvSpPr>
          <p:cNvPr id="9" name="TextBox 8">
            <a:extLst>
              <a:ext uri="{FF2B5EF4-FFF2-40B4-BE49-F238E27FC236}">
                <a16:creationId xmlns:a16="http://schemas.microsoft.com/office/drawing/2014/main" id="{4C93B1D1-7E74-EF41-88BD-FDC444E31F70}"/>
              </a:ext>
            </a:extLst>
          </p:cNvPr>
          <p:cNvSpPr txBox="1"/>
          <p:nvPr/>
        </p:nvSpPr>
        <p:spPr>
          <a:xfrm>
            <a:off x="1547664" y="4221088"/>
            <a:ext cx="971420" cy="369332"/>
          </a:xfrm>
          <a:prstGeom prst="rect">
            <a:avLst/>
          </a:prstGeom>
          <a:noFill/>
        </p:spPr>
        <p:txBody>
          <a:bodyPr wrap="none" rtlCol="0">
            <a:spAutoFit/>
          </a:bodyPr>
          <a:lstStyle/>
          <a:p>
            <a:pPr algn="l"/>
            <a:r>
              <a:rPr lang="en-AU" sz="1800" dirty="0">
                <a:solidFill>
                  <a:schemeClr val="accent3"/>
                </a:solidFill>
              </a:rPr>
              <a:t>Year 12</a:t>
            </a:r>
          </a:p>
        </p:txBody>
      </p:sp>
      <p:sp>
        <p:nvSpPr>
          <p:cNvPr id="10" name="TextBox 9">
            <a:extLst>
              <a:ext uri="{FF2B5EF4-FFF2-40B4-BE49-F238E27FC236}">
                <a16:creationId xmlns:a16="http://schemas.microsoft.com/office/drawing/2014/main" id="{C6F97944-C6AE-D94A-8ECD-B8CAAAE7EC5A}"/>
              </a:ext>
            </a:extLst>
          </p:cNvPr>
          <p:cNvSpPr txBox="1"/>
          <p:nvPr/>
        </p:nvSpPr>
        <p:spPr>
          <a:xfrm>
            <a:off x="7794922" y="1358628"/>
            <a:ext cx="697627" cy="369332"/>
          </a:xfrm>
          <a:prstGeom prst="rect">
            <a:avLst/>
          </a:prstGeom>
          <a:noFill/>
        </p:spPr>
        <p:txBody>
          <a:bodyPr wrap="none" rtlCol="0">
            <a:spAutoFit/>
          </a:bodyPr>
          <a:lstStyle/>
          <a:p>
            <a:pPr algn="l"/>
            <a:r>
              <a:rPr lang="en-AU" sz="1800" dirty="0">
                <a:solidFill>
                  <a:schemeClr val="accent2"/>
                </a:solidFill>
              </a:rPr>
              <a:t>2006</a:t>
            </a:r>
          </a:p>
        </p:txBody>
      </p:sp>
      <p:cxnSp>
        <p:nvCxnSpPr>
          <p:cNvPr id="11" name="Straight Connector 10">
            <a:extLst>
              <a:ext uri="{FF2B5EF4-FFF2-40B4-BE49-F238E27FC236}">
                <a16:creationId xmlns:a16="http://schemas.microsoft.com/office/drawing/2014/main" id="{4E3CA84F-4743-D64F-9DC7-8ED3CCFD1136}"/>
              </a:ext>
            </a:extLst>
          </p:cNvPr>
          <p:cNvCxnSpPr>
            <a:cxnSpLocks/>
          </p:cNvCxnSpPr>
          <p:nvPr/>
        </p:nvCxnSpPr>
        <p:spPr bwMode="auto">
          <a:xfrm>
            <a:off x="7290866" y="1543294"/>
            <a:ext cx="360040" cy="0"/>
          </a:xfrm>
          <a:prstGeom prst="line">
            <a:avLst/>
          </a:prstGeom>
          <a:solidFill>
            <a:schemeClr val="accent1"/>
          </a:solidFill>
          <a:ln w="38100" cap="flat" cmpd="sng" algn="ctr">
            <a:solidFill>
              <a:schemeClr val="accent2"/>
            </a:solidFill>
            <a:prstDash val="sysDot"/>
            <a:round/>
            <a:headEnd type="none" w="med" len="med"/>
            <a:tailEnd type="none" w="med" len="med"/>
          </a:ln>
          <a:effectLst/>
        </p:spPr>
      </p:cxnSp>
      <p:cxnSp>
        <p:nvCxnSpPr>
          <p:cNvPr id="12" name="Straight Connector 11">
            <a:extLst>
              <a:ext uri="{FF2B5EF4-FFF2-40B4-BE49-F238E27FC236}">
                <a16:creationId xmlns:a16="http://schemas.microsoft.com/office/drawing/2014/main" id="{D1DAEA51-4B4E-5C4C-93DD-926A3477F0BA}"/>
              </a:ext>
            </a:extLst>
          </p:cNvPr>
          <p:cNvCxnSpPr>
            <a:cxnSpLocks/>
          </p:cNvCxnSpPr>
          <p:nvPr/>
        </p:nvCxnSpPr>
        <p:spPr bwMode="auto">
          <a:xfrm>
            <a:off x="7290865" y="1809225"/>
            <a:ext cx="360041" cy="0"/>
          </a:xfrm>
          <a:prstGeom prst="line">
            <a:avLst/>
          </a:prstGeom>
          <a:solidFill>
            <a:schemeClr val="accent1"/>
          </a:solidFill>
          <a:ln w="38100" cap="flat" cmpd="sng" algn="ctr">
            <a:solidFill>
              <a:schemeClr val="accent2"/>
            </a:solidFill>
            <a:prstDash val="dash"/>
            <a:round/>
            <a:headEnd type="none" w="med" len="med"/>
            <a:tailEnd type="none" w="med" len="med"/>
          </a:ln>
          <a:effectLst/>
        </p:spPr>
      </p:cxnSp>
      <p:sp>
        <p:nvSpPr>
          <p:cNvPr id="14" name="TextBox 13">
            <a:extLst>
              <a:ext uri="{FF2B5EF4-FFF2-40B4-BE49-F238E27FC236}">
                <a16:creationId xmlns:a16="http://schemas.microsoft.com/office/drawing/2014/main" id="{C8B70828-CF47-F146-9691-70503899A75A}"/>
              </a:ext>
            </a:extLst>
          </p:cNvPr>
          <p:cNvSpPr txBox="1"/>
          <p:nvPr/>
        </p:nvSpPr>
        <p:spPr>
          <a:xfrm>
            <a:off x="7794922" y="1655917"/>
            <a:ext cx="680507" cy="369332"/>
          </a:xfrm>
          <a:prstGeom prst="rect">
            <a:avLst/>
          </a:prstGeom>
          <a:noFill/>
        </p:spPr>
        <p:txBody>
          <a:bodyPr wrap="none" rtlCol="0">
            <a:spAutoFit/>
          </a:bodyPr>
          <a:lstStyle/>
          <a:p>
            <a:pPr algn="l"/>
            <a:r>
              <a:rPr lang="en-AU" sz="1800" dirty="0">
                <a:solidFill>
                  <a:schemeClr val="accent2"/>
                </a:solidFill>
              </a:rPr>
              <a:t>2011</a:t>
            </a:r>
          </a:p>
        </p:txBody>
      </p:sp>
      <p:sp>
        <p:nvSpPr>
          <p:cNvPr id="15" name="TextBox 14">
            <a:extLst>
              <a:ext uri="{FF2B5EF4-FFF2-40B4-BE49-F238E27FC236}">
                <a16:creationId xmlns:a16="http://schemas.microsoft.com/office/drawing/2014/main" id="{76C9F549-5A2B-E54E-B208-EA778266750E}"/>
              </a:ext>
            </a:extLst>
          </p:cNvPr>
          <p:cNvSpPr txBox="1"/>
          <p:nvPr/>
        </p:nvSpPr>
        <p:spPr>
          <a:xfrm>
            <a:off x="7794921" y="1917489"/>
            <a:ext cx="697627" cy="369332"/>
          </a:xfrm>
          <a:prstGeom prst="rect">
            <a:avLst/>
          </a:prstGeom>
          <a:noFill/>
        </p:spPr>
        <p:txBody>
          <a:bodyPr wrap="none" rtlCol="0">
            <a:spAutoFit/>
          </a:bodyPr>
          <a:lstStyle/>
          <a:p>
            <a:pPr algn="l"/>
            <a:r>
              <a:rPr lang="en-AU" sz="1800" dirty="0">
                <a:solidFill>
                  <a:schemeClr val="accent2"/>
                </a:solidFill>
              </a:rPr>
              <a:t>2016</a:t>
            </a:r>
          </a:p>
        </p:txBody>
      </p:sp>
      <p:cxnSp>
        <p:nvCxnSpPr>
          <p:cNvPr id="16" name="Straight Connector 15">
            <a:extLst>
              <a:ext uri="{FF2B5EF4-FFF2-40B4-BE49-F238E27FC236}">
                <a16:creationId xmlns:a16="http://schemas.microsoft.com/office/drawing/2014/main" id="{0AAE268A-6F3E-4B4B-ADBC-7DEBEB10FC93}"/>
              </a:ext>
            </a:extLst>
          </p:cNvPr>
          <p:cNvCxnSpPr>
            <a:cxnSpLocks/>
          </p:cNvCxnSpPr>
          <p:nvPr/>
        </p:nvCxnSpPr>
        <p:spPr bwMode="auto">
          <a:xfrm>
            <a:off x="7290865" y="2098854"/>
            <a:ext cx="360041" cy="0"/>
          </a:xfrm>
          <a:prstGeom prst="line">
            <a:avLst/>
          </a:prstGeom>
          <a:solidFill>
            <a:schemeClr val="accent1"/>
          </a:solidFill>
          <a:ln w="38100" cap="flat" cmpd="sng" algn="ctr">
            <a:solidFill>
              <a:schemeClr val="accent2"/>
            </a:solidFill>
            <a:prstDash val="solid"/>
            <a:round/>
            <a:headEnd type="none" w="med" len="med"/>
            <a:tailEnd type="none" w="med" len="med"/>
          </a:ln>
          <a:effectLst/>
        </p:spPr>
      </p:cxnSp>
    </p:spTree>
    <p:extLst>
      <p:ext uri="{BB962C8B-B14F-4D97-AF65-F5344CB8AC3E}">
        <p14:creationId xmlns:p14="http://schemas.microsoft.com/office/powerpoint/2010/main" val="269496839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6F6946D-5E5C-5D41-ACA4-D4B6601007EC}"/>
              </a:ext>
            </a:extLst>
          </p:cNvPr>
          <p:cNvSpPr>
            <a:spLocks noGrp="1"/>
          </p:cNvSpPr>
          <p:nvPr>
            <p:ph type="title"/>
          </p:nvPr>
        </p:nvSpPr>
        <p:spPr/>
        <p:txBody>
          <a:bodyPr/>
          <a:lstStyle/>
          <a:p>
            <a:endParaRPr lang="en-AU"/>
          </a:p>
        </p:txBody>
      </p:sp>
      <p:sp>
        <p:nvSpPr>
          <p:cNvPr id="6" name="Text Placeholder 5">
            <a:extLst>
              <a:ext uri="{FF2B5EF4-FFF2-40B4-BE49-F238E27FC236}">
                <a16:creationId xmlns:a16="http://schemas.microsoft.com/office/drawing/2014/main" id="{2651CDD4-2D3B-DB49-9022-FA0729283F6C}"/>
              </a:ext>
            </a:extLst>
          </p:cNvPr>
          <p:cNvSpPr>
            <a:spLocks noGrp="1"/>
          </p:cNvSpPr>
          <p:nvPr>
            <p:ph type="body" sz="quarter" idx="10"/>
          </p:nvPr>
        </p:nvSpPr>
        <p:spPr>
          <a:xfrm>
            <a:off x="647701" y="891425"/>
            <a:ext cx="7980911" cy="276999"/>
          </a:xfrm>
        </p:spPr>
        <p:txBody>
          <a:bodyPr/>
          <a:lstStyle/>
          <a:p>
            <a:r>
              <a:rPr lang="en-AU" dirty="0"/>
              <a:t>Proportion of women who were working full-time by qualification</a:t>
            </a:r>
          </a:p>
        </p:txBody>
      </p:sp>
      <p:sp>
        <p:nvSpPr>
          <p:cNvPr id="7" name="Text Placeholder 6">
            <a:extLst>
              <a:ext uri="{FF2B5EF4-FFF2-40B4-BE49-F238E27FC236}">
                <a16:creationId xmlns:a16="http://schemas.microsoft.com/office/drawing/2014/main" id="{704346DD-D250-984C-B67D-BBD357232A4D}"/>
              </a:ext>
            </a:extLst>
          </p:cNvPr>
          <p:cNvSpPr>
            <a:spLocks noGrp="1"/>
          </p:cNvSpPr>
          <p:nvPr>
            <p:ph type="body" sz="quarter" idx="11"/>
          </p:nvPr>
        </p:nvSpPr>
        <p:spPr/>
        <p:txBody>
          <a:bodyPr/>
          <a:lstStyle/>
          <a:p>
            <a:endParaRPr lang="en-AU"/>
          </a:p>
        </p:txBody>
      </p:sp>
      <p:graphicFrame>
        <p:nvGraphicFramePr>
          <p:cNvPr id="13" name="Chart Placeholder 12">
            <a:extLst>
              <a:ext uri="{FF2B5EF4-FFF2-40B4-BE49-F238E27FC236}">
                <a16:creationId xmlns:a16="http://schemas.microsoft.com/office/drawing/2014/main" id="{C4E4513A-9E33-6E41-8207-361DDF322B0A}"/>
              </a:ext>
            </a:extLst>
          </p:cNvPr>
          <p:cNvGraphicFramePr>
            <a:graphicFrameLocks noGrp="1"/>
          </p:cNvGraphicFramePr>
          <p:nvPr>
            <p:ph type="chart" sz="quarter" idx="12"/>
            <p:extLst>
              <p:ext uri="{D42A27DB-BD31-4B8C-83A1-F6EECF244321}">
                <p14:modId xmlns:p14="http://schemas.microsoft.com/office/powerpoint/2010/main" val="1076532855"/>
              </p:ext>
            </p:extLst>
          </p:nvPr>
        </p:nvGraphicFramePr>
        <p:xfrm>
          <a:off x="557213" y="1169988"/>
          <a:ext cx="8172450" cy="536416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45BCCB76-36F0-0A4E-9442-82607B438563}"/>
              </a:ext>
            </a:extLst>
          </p:cNvPr>
          <p:cNvSpPr txBox="1"/>
          <p:nvPr/>
        </p:nvSpPr>
        <p:spPr>
          <a:xfrm>
            <a:off x="4788024" y="2286821"/>
            <a:ext cx="1095172" cy="369332"/>
          </a:xfrm>
          <a:prstGeom prst="rect">
            <a:avLst/>
          </a:prstGeom>
          <a:noFill/>
        </p:spPr>
        <p:txBody>
          <a:bodyPr wrap="none" rtlCol="0">
            <a:spAutoFit/>
          </a:bodyPr>
          <a:lstStyle/>
          <a:p>
            <a:pPr algn="l"/>
            <a:r>
              <a:rPr lang="en-AU" sz="1800" dirty="0">
                <a:solidFill>
                  <a:schemeClr val="tx2"/>
                </a:solidFill>
              </a:rPr>
              <a:t>Bachelor</a:t>
            </a:r>
          </a:p>
        </p:txBody>
      </p:sp>
      <p:sp>
        <p:nvSpPr>
          <p:cNvPr id="9" name="TextBox 8">
            <a:extLst>
              <a:ext uri="{FF2B5EF4-FFF2-40B4-BE49-F238E27FC236}">
                <a16:creationId xmlns:a16="http://schemas.microsoft.com/office/drawing/2014/main" id="{4C93B1D1-7E74-EF41-88BD-FDC444E31F70}"/>
              </a:ext>
            </a:extLst>
          </p:cNvPr>
          <p:cNvSpPr txBox="1"/>
          <p:nvPr/>
        </p:nvSpPr>
        <p:spPr>
          <a:xfrm>
            <a:off x="1547664" y="4221088"/>
            <a:ext cx="971420" cy="369332"/>
          </a:xfrm>
          <a:prstGeom prst="rect">
            <a:avLst/>
          </a:prstGeom>
          <a:noFill/>
        </p:spPr>
        <p:txBody>
          <a:bodyPr wrap="none" rtlCol="0">
            <a:spAutoFit/>
          </a:bodyPr>
          <a:lstStyle/>
          <a:p>
            <a:pPr algn="l"/>
            <a:r>
              <a:rPr lang="en-AU" sz="1800" dirty="0">
                <a:solidFill>
                  <a:schemeClr val="accent3"/>
                </a:solidFill>
              </a:rPr>
              <a:t>Year 12</a:t>
            </a:r>
          </a:p>
        </p:txBody>
      </p:sp>
      <p:sp>
        <p:nvSpPr>
          <p:cNvPr id="10" name="TextBox 9">
            <a:extLst>
              <a:ext uri="{FF2B5EF4-FFF2-40B4-BE49-F238E27FC236}">
                <a16:creationId xmlns:a16="http://schemas.microsoft.com/office/drawing/2014/main" id="{C6F97944-C6AE-D94A-8ECD-B8CAAAE7EC5A}"/>
              </a:ext>
            </a:extLst>
          </p:cNvPr>
          <p:cNvSpPr txBox="1"/>
          <p:nvPr/>
        </p:nvSpPr>
        <p:spPr>
          <a:xfrm>
            <a:off x="7794922" y="1358628"/>
            <a:ext cx="697627" cy="369332"/>
          </a:xfrm>
          <a:prstGeom prst="rect">
            <a:avLst/>
          </a:prstGeom>
          <a:noFill/>
        </p:spPr>
        <p:txBody>
          <a:bodyPr wrap="none" rtlCol="0">
            <a:spAutoFit/>
          </a:bodyPr>
          <a:lstStyle/>
          <a:p>
            <a:pPr algn="l"/>
            <a:r>
              <a:rPr lang="en-AU" sz="1800" dirty="0">
                <a:solidFill>
                  <a:schemeClr val="accent2"/>
                </a:solidFill>
              </a:rPr>
              <a:t>2006</a:t>
            </a:r>
          </a:p>
        </p:txBody>
      </p:sp>
      <p:cxnSp>
        <p:nvCxnSpPr>
          <p:cNvPr id="11" name="Straight Connector 10">
            <a:extLst>
              <a:ext uri="{FF2B5EF4-FFF2-40B4-BE49-F238E27FC236}">
                <a16:creationId xmlns:a16="http://schemas.microsoft.com/office/drawing/2014/main" id="{4E3CA84F-4743-D64F-9DC7-8ED3CCFD1136}"/>
              </a:ext>
            </a:extLst>
          </p:cNvPr>
          <p:cNvCxnSpPr>
            <a:cxnSpLocks/>
          </p:cNvCxnSpPr>
          <p:nvPr/>
        </p:nvCxnSpPr>
        <p:spPr bwMode="auto">
          <a:xfrm>
            <a:off x="7290866" y="1543294"/>
            <a:ext cx="360040" cy="0"/>
          </a:xfrm>
          <a:prstGeom prst="line">
            <a:avLst/>
          </a:prstGeom>
          <a:solidFill>
            <a:schemeClr val="accent1"/>
          </a:solidFill>
          <a:ln w="38100" cap="flat" cmpd="sng" algn="ctr">
            <a:solidFill>
              <a:schemeClr val="accent2"/>
            </a:solidFill>
            <a:prstDash val="sysDot"/>
            <a:round/>
            <a:headEnd type="none" w="med" len="med"/>
            <a:tailEnd type="none" w="med" len="med"/>
          </a:ln>
          <a:effectLst/>
        </p:spPr>
      </p:cxnSp>
      <p:cxnSp>
        <p:nvCxnSpPr>
          <p:cNvPr id="12" name="Straight Connector 11">
            <a:extLst>
              <a:ext uri="{FF2B5EF4-FFF2-40B4-BE49-F238E27FC236}">
                <a16:creationId xmlns:a16="http://schemas.microsoft.com/office/drawing/2014/main" id="{D1DAEA51-4B4E-5C4C-93DD-926A3477F0BA}"/>
              </a:ext>
            </a:extLst>
          </p:cNvPr>
          <p:cNvCxnSpPr>
            <a:cxnSpLocks/>
          </p:cNvCxnSpPr>
          <p:nvPr/>
        </p:nvCxnSpPr>
        <p:spPr bwMode="auto">
          <a:xfrm>
            <a:off x="7290865" y="1809225"/>
            <a:ext cx="360041" cy="0"/>
          </a:xfrm>
          <a:prstGeom prst="line">
            <a:avLst/>
          </a:prstGeom>
          <a:solidFill>
            <a:schemeClr val="accent1"/>
          </a:solidFill>
          <a:ln w="38100" cap="flat" cmpd="sng" algn="ctr">
            <a:solidFill>
              <a:schemeClr val="accent2"/>
            </a:solidFill>
            <a:prstDash val="dash"/>
            <a:round/>
            <a:headEnd type="none" w="med" len="med"/>
            <a:tailEnd type="none" w="med" len="med"/>
          </a:ln>
          <a:effectLst/>
        </p:spPr>
      </p:cxnSp>
      <p:sp>
        <p:nvSpPr>
          <p:cNvPr id="14" name="TextBox 13">
            <a:extLst>
              <a:ext uri="{FF2B5EF4-FFF2-40B4-BE49-F238E27FC236}">
                <a16:creationId xmlns:a16="http://schemas.microsoft.com/office/drawing/2014/main" id="{C8B70828-CF47-F146-9691-70503899A75A}"/>
              </a:ext>
            </a:extLst>
          </p:cNvPr>
          <p:cNvSpPr txBox="1"/>
          <p:nvPr/>
        </p:nvSpPr>
        <p:spPr>
          <a:xfrm>
            <a:off x="7794922" y="1655917"/>
            <a:ext cx="680507" cy="369332"/>
          </a:xfrm>
          <a:prstGeom prst="rect">
            <a:avLst/>
          </a:prstGeom>
          <a:noFill/>
        </p:spPr>
        <p:txBody>
          <a:bodyPr wrap="none" rtlCol="0">
            <a:spAutoFit/>
          </a:bodyPr>
          <a:lstStyle/>
          <a:p>
            <a:pPr algn="l"/>
            <a:r>
              <a:rPr lang="en-AU" sz="1800" dirty="0">
                <a:solidFill>
                  <a:schemeClr val="accent2"/>
                </a:solidFill>
              </a:rPr>
              <a:t>2011</a:t>
            </a:r>
          </a:p>
        </p:txBody>
      </p:sp>
      <p:sp>
        <p:nvSpPr>
          <p:cNvPr id="15" name="TextBox 14">
            <a:extLst>
              <a:ext uri="{FF2B5EF4-FFF2-40B4-BE49-F238E27FC236}">
                <a16:creationId xmlns:a16="http://schemas.microsoft.com/office/drawing/2014/main" id="{76C9F549-5A2B-E54E-B208-EA778266750E}"/>
              </a:ext>
            </a:extLst>
          </p:cNvPr>
          <p:cNvSpPr txBox="1"/>
          <p:nvPr/>
        </p:nvSpPr>
        <p:spPr>
          <a:xfrm>
            <a:off x="7794921" y="1917489"/>
            <a:ext cx="697627" cy="369332"/>
          </a:xfrm>
          <a:prstGeom prst="rect">
            <a:avLst/>
          </a:prstGeom>
          <a:noFill/>
        </p:spPr>
        <p:txBody>
          <a:bodyPr wrap="none" rtlCol="0">
            <a:spAutoFit/>
          </a:bodyPr>
          <a:lstStyle/>
          <a:p>
            <a:pPr algn="l"/>
            <a:r>
              <a:rPr lang="en-AU" sz="1800" dirty="0">
                <a:solidFill>
                  <a:schemeClr val="accent2"/>
                </a:solidFill>
              </a:rPr>
              <a:t>2016</a:t>
            </a:r>
          </a:p>
        </p:txBody>
      </p:sp>
      <p:cxnSp>
        <p:nvCxnSpPr>
          <p:cNvPr id="16" name="Straight Connector 15">
            <a:extLst>
              <a:ext uri="{FF2B5EF4-FFF2-40B4-BE49-F238E27FC236}">
                <a16:creationId xmlns:a16="http://schemas.microsoft.com/office/drawing/2014/main" id="{0AAE268A-6F3E-4B4B-ADBC-7DEBEB10FC93}"/>
              </a:ext>
            </a:extLst>
          </p:cNvPr>
          <p:cNvCxnSpPr>
            <a:cxnSpLocks/>
          </p:cNvCxnSpPr>
          <p:nvPr/>
        </p:nvCxnSpPr>
        <p:spPr bwMode="auto">
          <a:xfrm>
            <a:off x="7290865" y="2098854"/>
            <a:ext cx="360041" cy="0"/>
          </a:xfrm>
          <a:prstGeom prst="line">
            <a:avLst/>
          </a:prstGeom>
          <a:solidFill>
            <a:schemeClr val="accent1"/>
          </a:solidFill>
          <a:ln w="38100" cap="flat" cmpd="sng" algn="ctr">
            <a:solidFill>
              <a:schemeClr val="accent2"/>
            </a:solidFill>
            <a:prstDash val="solid"/>
            <a:round/>
            <a:headEnd type="none" w="med" len="med"/>
            <a:tailEnd type="none" w="med" len="med"/>
          </a:ln>
          <a:effectLst/>
        </p:spPr>
      </p:cxnSp>
    </p:spTree>
    <p:extLst>
      <p:ext uri="{BB962C8B-B14F-4D97-AF65-F5344CB8AC3E}">
        <p14:creationId xmlns:p14="http://schemas.microsoft.com/office/powerpoint/2010/main" val="260344899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3803869890"/>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935636611"/>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Females</a:t>
            </a:r>
          </a:p>
          <a:p>
            <a:pPr algn="ctr">
              <a:lnSpc>
                <a:spcPct val="90000"/>
              </a:lnSpc>
            </a:pPr>
            <a:r>
              <a:rPr lang="en-US" sz="1400" dirty="0"/>
              <a:t>All ages</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Females</a:t>
            </a:r>
          </a:p>
          <a:p>
            <a:pPr algn="ctr">
              <a:lnSpc>
                <a:spcPct val="90000"/>
              </a:lnSpc>
            </a:pPr>
            <a:r>
              <a:rPr lang="en-US" sz="1400" dirty="0"/>
              <a:t>All ages</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Tree>
    <p:extLst>
      <p:ext uri="{BB962C8B-B14F-4D97-AF65-F5344CB8AC3E}">
        <p14:creationId xmlns:p14="http://schemas.microsoft.com/office/powerpoint/2010/main" val="308114807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Detailed</a:t>
            </a:r>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1209187286"/>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369550334"/>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Females</a:t>
            </a:r>
          </a:p>
          <a:p>
            <a:pPr algn="ctr">
              <a:lnSpc>
                <a:spcPct val="90000"/>
              </a:lnSpc>
            </a:pPr>
            <a:r>
              <a:rPr lang="en-US" sz="1400" dirty="0"/>
              <a:t>All ages</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Females</a:t>
            </a:r>
          </a:p>
          <a:p>
            <a:pPr algn="ctr">
              <a:lnSpc>
                <a:spcPct val="90000"/>
              </a:lnSpc>
            </a:pPr>
            <a:r>
              <a:rPr lang="en-US" sz="1400" dirty="0"/>
              <a:t>All ages</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
        <p:nvSpPr>
          <p:cNvPr id="25" name="TextBox 24">
            <a:extLst>
              <a:ext uri="{FF2B5EF4-FFF2-40B4-BE49-F238E27FC236}">
                <a16:creationId xmlns:a16="http://schemas.microsoft.com/office/drawing/2014/main" id="{F23EA0EA-DA03-2646-AAED-8A4DCD050753}"/>
              </a:ext>
            </a:extLst>
          </p:cNvPr>
          <p:cNvSpPr txBox="1"/>
          <p:nvPr/>
        </p:nvSpPr>
        <p:spPr>
          <a:xfrm>
            <a:off x="3999283" y="5847599"/>
            <a:ext cx="1152128" cy="332399"/>
          </a:xfrm>
          <a:prstGeom prst="rect">
            <a:avLst/>
          </a:prstGeom>
          <a:noFill/>
        </p:spPr>
        <p:txBody>
          <a:bodyPr wrap="square" lIns="0" tIns="0" rIns="0" bIns="0" rtlCol="0">
            <a:spAutoFit/>
          </a:bodyPr>
          <a:lstStyle/>
          <a:p>
            <a:pPr>
              <a:lnSpc>
                <a:spcPct val="90000"/>
              </a:lnSpc>
            </a:pPr>
            <a:r>
              <a:rPr lang="en-US" sz="1200" dirty="0">
                <a:solidFill>
                  <a:schemeClr val="accent6"/>
                </a:solidFill>
              </a:rPr>
              <a:t>Employed, hours unknown</a:t>
            </a:r>
          </a:p>
        </p:txBody>
      </p:sp>
    </p:spTree>
    <p:extLst>
      <p:ext uri="{BB962C8B-B14F-4D97-AF65-F5344CB8AC3E}">
        <p14:creationId xmlns:p14="http://schemas.microsoft.com/office/powerpoint/2010/main" val="70995755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3132325216"/>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189129129"/>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Males</a:t>
            </a:r>
          </a:p>
          <a:p>
            <a:pPr algn="ctr">
              <a:lnSpc>
                <a:spcPct val="90000"/>
              </a:lnSpc>
            </a:pPr>
            <a:r>
              <a:rPr lang="en-US" sz="1400" dirty="0"/>
              <a:t>All ages</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Males</a:t>
            </a:r>
          </a:p>
          <a:p>
            <a:pPr algn="ctr">
              <a:lnSpc>
                <a:spcPct val="90000"/>
              </a:lnSpc>
            </a:pPr>
            <a:r>
              <a:rPr lang="en-US" sz="1400" dirty="0"/>
              <a:t>All ages</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Tree>
    <p:extLst>
      <p:ext uri="{BB962C8B-B14F-4D97-AF65-F5344CB8AC3E}">
        <p14:creationId xmlns:p14="http://schemas.microsoft.com/office/powerpoint/2010/main" val="110541320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Detailed</a:t>
            </a:r>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1787597754"/>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042873582"/>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Males</a:t>
            </a:r>
          </a:p>
          <a:p>
            <a:pPr algn="ctr">
              <a:lnSpc>
                <a:spcPct val="90000"/>
              </a:lnSpc>
            </a:pPr>
            <a:r>
              <a:rPr lang="en-US" sz="1400" dirty="0"/>
              <a:t>All ages</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Males</a:t>
            </a:r>
          </a:p>
          <a:p>
            <a:pPr algn="ctr">
              <a:lnSpc>
                <a:spcPct val="90000"/>
              </a:lnSpc>
            </a:pPr>
            <a:r>
              <a:rPr lang="en-US" sz="1400" dirty="0"/>
              <a:t>All ages</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
        <p:nvSpPr>
          <p:cNvPr id="25" name="TextBox 24">
            <a:extLst>
              <a:ext uri="{FF2B5EF4-FFF2-40B4-BE49-F238E27FC236}">
                <a16:creationId xmlns:a16="http://schemas.microsoft.com/office/drawing/2014/main" id="{F23EA0EA-DA03-2646-AAED-8A4DCD050753}"/>
              </a:ext>
            </a:extLst>
          </p:cNvPr>
          <p:cNvSpPr txBox="1"/>
          <p:nvPr/>
        </p:nvSpPr>
        <p:spPr>
          <a:xfrm>
            <a:off x="3999283" y="5847599"/>
            <a:ext cx="1152128" cy="332399"/>
          </a:xfrm>
          <a:prstGeom prst="rect">
            <a:avLst/>
          </a:prstGeom>
          <a:noFill/>
        </p:spPr>
        <p:txBody>
          <a:bodyPr wrap="square" lIns="0" tIns="0" rIns="0" bIns="0" rtlCol="0">
            <a:spAutoFit/>
          </a:bodyPr>
          <a:lstStyle/>
          <a:p>
            <a:pPr>
              <a:lnSpc>
                <a:spcPct val="90000"/>
              </a:lnSpc>
            </a:pPr>
            <a:r>
              <a:rPr lang="en-US" sz="1200" dirty="0">
                <a:solidFill>
                  <a:schemeClr val="accent6"/>
                </a:solidFill>
              </a:rPr>
              <a:t>Employed, hours unknown</a:t>
            </a:r>
          </a:p>
        </p:txBody>
      </p:sp>
    </p:spTree>
    <p:extLst>
      <p:ext uri="{BB962C8B-B14F-4D97-AF65-F5344CB8AC3E}">
        <p14:creationId xmlns:p14="http://schemas.microsoft.com/office/powerpoint/2010/main" val="365717350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dirty="0"/>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3046219350"/>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607125184"/>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2060848"/>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Males</a:t>
            </a:r>
          </a:p>
          <a:p>
            <a:pPr algn="ctr">
              <a:lnSpc>
                <a:spcPct val="90000"/>
              </a:lnSpc>
            </a:pPr>
            <a:r>
              <a:rPr lang="en-US" sz="1400" dirty="0"/>
              <a:t>25-34yo</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2060848"/>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Males</a:t>
            </a:r>
          </a:p>
          <a:p>
            <a:pPr algn="ctr">
              <a:lnSpc>
                <a:spcPct val="90000"/>
              </a:lnSpc>
            </a:pPr>
            <a:r>
              <a:rPr lang="en-US" sz="1400" dirty="0"/>
              <a:t>25-34yo</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Tree>
    <p:extLst>
      <p:ext uri="{BB962C8B-B14F-4D97-AF65-F5344CB8AC3E}">
        <p14:creationId xmlns:p14="http://schemas.microsoft.com/office/powerpoint/2010/main" val="161896193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Detailed</a:t>
            </a:r>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3888927673"/>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2686409087"/>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Males</a:t>
            </a:r>
          </a:p>
          <a:p>
            <a:pPr algn="ctr">
              <a:lnSpc>
                <a:spcPct val="90000"/>
              </a:lnSpc>
            </a:pPr>
            <a:r>
              <a:rPr lang="en-US" sz="1400" dirty="0"/>
              <a:t>25-34yo</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2637901"/>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Males</a:t>
            </a:r>
          </a:p>
          <a:p>
            <a:pPr algn="ctr">
              <a:lnSpc>
                <a:spcPct val="90000"/>
              </a:lnSpc>
            </a:pPr>
            <a:r>
              <a:rPr lang="en-US" sz="1400" dirty="0"/>
              <a:t>25-34yo</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
        <p:nvSpPr>
          <p:cNvPr id="25" name="TextBox 24">
            <a:extLst>
              <a:ext uri="{FF2B5EF4-FFF2-40B4-BE49-F238E27FC236}">
                <a16:creationId xmlns:a16="http://schemas.microsoft.com/office/drawing/2014/main" id="{F23EA0EA-DA03-2646-AAED-8A4DCD050753}"/>
              </a:ext>
            </a:extLst>
          </p:cNvPr>
          <p:cNvSpPr txBox="1"/>
          <p:nvPr/>
        </p:nvSpPr>
        <p:spPr>
          <a:xfrm>
            <a:off x="3999283" y="5847599"/>
            <a:ext cx="1152128" cy="332399"/>
          </a:xfrm>
          <a:prstGeom prst="rect">
            <a:avLst/>
          </a:prstGeom>
          <a:noFill/>
        </p:spPr>
        <p:txBody>
          <a:bodyPr wrap="square" lIns="0" tIns="0" rIns="0" bIns="0" rtlCol="0">
            <a:spAutoFit/>
          </a:bodyPr>
          <a:lstStyle/>
          <a:p>
            <a:pPr>
              <a:lnSpc>
                <a:spcPct val="90000"/>
              </a:lnSpc>
            </a:pPr>
            <a:r>
              <a:rPr lang="en-US" sz="1200" dirty="0">
                <a:solidFill>
                  <a:schemeClr val="accent6"/>
                </a:solidFill>
              </a:rPr>
              <a:t>Employed, hours unknown</a:t>
            </a:r>
          </a:p>
        </p:txBody>
      </p:sp>
    </p:spTree>
    <p:extLst>
      <p:ext uri="{BB962C8B-B14F-4D97-AF65-F5344CB8AC3E}">
        <p14:creationId xmlns:p14="http://schemas.microsoft.com/office/powerpoint/2010/main" val="275181963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1483001463"/>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879871266"/>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1484784"/>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Females</a:t>
            </a:r>
          </a:p>
          <a:p>
            <a:pPr algn="ctr">
              <a:lnSpc>
                <a:spcPct val="90000"/>
              </a:lnSpc>
            </a:pPr>
            <a:r>
              <a:rPr lang="en-US" sz="1400" dirty="0"/>
              <a:t>25-34yo</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1484784"/>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Females</a:t>
            </a:r>
          </a:p>
          <a:p>
            <a:pPr algn="ctr">
              <a:lnSpc>
                <a:spcPct val="90000"/>
              </a:lnSpc>
            </a:pPr>
            <a:r>
              <a:rPr lang="en-US" sz="1400" dirty="0"/>
              <a:t>25-34yo</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Tree>
    <p:extLst>
      <p:ext uri="{BB962C8B-B14F-4D97-AF65-F5344CB8AC3E}">
        <p14:creationId xmlns:p14="http://schemas.microsoft.com/office/powerpoint/2010/main" val="2042387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7644D-106F-0A45-A946-0A7B421A767F}"/>
              </a:ext>
            </a:extLst>
          </p:cNvPr>
          <p:cNvSpPr>
            <a:spLocks noGrp="1"/>
          </p:cNvSpPr>
          <p:nvPr>
            <p:ph type="title"/>
          </p:nvPr>
        </p:nvSpPr>
        <p:spPr>
          <a:xfrm>
            <a:off x="647700" y="-35879"/>
            <a:ext cx="6381750" cy="830997"/>
          </a:xfrm>
        </p:spPr>
        <p:txBody>
          <a:bodyPr/>
          <a:lstStyle/>
          <a:p>
            <a:r>
              <a:rPr lang="en-AU" dirty="0"/>
              <a:t>Gross income rose for women. Income fell between 2011 and 2016 for both male graduates and school leavers although the drop was bigger for graduates</a:t>
            </a:r>
          </a:p>
        </p:txBody>
      </p:sp>
      <p:sp>
        <p:nvSpPr>
          <p:cNvPr id="3" name="Text Placeholder 2">
            <a:extLst>
              <a:ext uri="{FF2B5EF4-FFF2-40B4-BE49-F238E27FC236}">
                <a16:creationId xmlns:a16="http://schemas.microsoft.com/office/drawing/2014/main" id="{0290F734-BF36-284B-838C-DC45347CA813}"/>
              </a:ext>
            </a:extLst>
          </p:cNvPr>
          <p:cNvSpPr>
            <a:spLocks noGrp="1"/>
          </p:cNvSpPr>
          <p:nvPr>
            <p:ph type="body" sz="quarter" idx="10"/>
          </p:nvPr>
        </p:nvSpPr>
        <p:spPr/>
        <p:txBody>
          <a:bodyPr/>
          <a:lstStyle/>
          <a:p>
            <a:r>
              <a:rPr lang="en-AU" dirty="0"/>
              <a:t>Gross income, median person aged 18-65, $2016 million</a:t>
            </a:r>
          </a:p>
        </p:txBody>
      </p:sp>
      <p:sp>
        <p:nvSpPr>
          <p:cNvPr id="4" name="Text Placeholder 3">
            <a:extLst>
              <a:ext uri="{FF2B5EF4-FFF2-40B4-BE49-F238E27FC236}">
                <a16:creationId xmlns:a16="http://schemas.microsoft.com/office/drawing/2014/main" id="{B3B7741F-8C4D-D449-AB58-4CC775DFA356}"/>
              </a:ext>
            </a:extLst>
          </p:cNvPr>
          <p:cNvSpPr>
            <a:spLocks noGrp="1"/>
          </p:cNvSpPr>
          <p:nvPr>
            <p:ph type="body" sz="quarter" idx="11"/>
          </p:nvPr>
        </p:nvSpPr>
        <p:spPr>
          <a:xfrm>
            <a:off x="647699" y="6544780"/>
            <a:ext cx="7681653" cy="307777"/>
          </a:xfrm>
        </p:spPr>
        <p:txBody>
          <a:bodyPr/>
          <a:lstStyle/>
          <a:p>
            <a:endParaRPr lang="en-AU"/>
          </a:p>
        </p:txBody>
      </p:sp>
      <p:graphicFrame>
        <p:nvGraphicFramePr>
          <p:cNvPr id="15" name="Chart Placeholder 14">
            <a:extLst>
              <a:ext uri="{FF2B5EF4-FFF2-40B4-BE49-F238E27FC236}">
                <a16:creationId xmlns:a16="http://schemas.microsoft.com/office/drawing/2014/main" id="{3FA6A017-13EC-DF4E-8E75-D5E7989318E6}"/>
              </a:ext>
            </a:extLst>
          </p:cNvPr>
          <p:cNvGraphicFramePr>
            <a:graphicFrameLocks noGrp="1"/>
          </p:cNvGraphicFramePr>
          <p:nvPr>
            <p:ph type="chart" sz="quarter" idx="12"/>
            <p:extLst>
              <p:ext uri="{D42A27DB-BD31-4B8C-83A1-F6EECF244321}">
                <p14:modId xmlns:p14="http://schemas.microsoft.com/office/powerpoint/2010/main" val="3435338318"/>
              </p:ext>
            </p:extLst>
          </p:nvPr>
        </p:nvGraphicFramePr>
        <p:xfrm>
          <a:off x="557213" y="1169987"/>
          <a:ext cx="8172450" cy="4972127"/>
        </p:xfrm>
        <a:graphic>
          <a:graphicData uri="http://schemas.openxmlformats.org/drawingml/2006/chart">
            <c:chart xmlns:c="http://schemas.openxmlformats.org/drawingml/2006/chart" xmlns:r="http://schemas.openxmlformats.org/officeDocument/2006/relationships" r:id="rId3"/>
          </a:graphicData>
        </a:graphic>
      </p:graphicFrame>
      <p:sp>
        <p:nvSpPr>
          <p:cNvPr id="17" name="TextBox 16">
            <a:extLst>
              <a:ext uri="{FF2B5EF4-FFF2-40B4-BE49-F238E27FC236}">
                <a16:creationId xmlns:a16="http://schemas.microsoft.com/office/drawing/2014/main" id="{992F4BC1-6E8C-2E48-9ADF-B21C29DF3D67}"/>
              </a:ext>
            </a:extLst>
          </p:cNvPr>
          <p:cNvSpPr txBox="1"/>
          <p:nvPr/>
        </p:nvSpPr>
        <p:spPr>
          <a:xfrm>
            <a:off x="2339752" y="6228020"/>
            <a:ext cx="1014060" cy="369332"/>
          </a:xfrm>
          <a:prstGeom prst="rect">
            <a:avLst/>
          </a:prstGeom>
          <a:noFill/>
        </p:spPr>
        <p:txBody>
          <a:bodyPr wrap="none" rtlCol="0">
            <a:spAutoFit/>
          </a:bodyPr>
          <a:lstStyle/>
          <a:p>
            <a:r>
              <a:rPr lang="en-AU" sz="1800" b="1" dirty="0"/>
              <a:t>Women</a:t>
            </a:r>
          </a:p>
        </p:txBody>
      </p:sp>
      <p:sp>
        <p:nvSpPr>
          <p:cNvPr id="18" name="TextBox 17">
            <a:extLst>
              <a:ext uri="{FF2B5EF4-FFF2-40B4-BE49-F238E27FC236}">
                <a16:creationId xmlns:a16="http://schemas.microsoft.com/office/drawing/2014/main" id="{0AF094F2-5B08-7542-9D2E-73E7D3C50B81}"/>
              </a:ext>
            </a:extLst>
          </p:cNvPr>
          <p:cNvSpPr txBox="1"/>
          <p:nvPr/>
        </p:nvSpPr>
        <p:spPr>
          <a:xfrm>
            <a:off x="6373941" y="6228020"/>
            <a:ext cx="646331" cy="369332"/>
          </a:xfrm>
          <a:prstGeom prst="rect">
            <a:avLst/>
          </a:prstGeom>
          <a:noFill/>
        </p:spPr>
        <p:txBody>
          <a:bodyPr wrap="none" rtlCol="0">
            <a:spAutoFit/>
          </a:bodyPr>
          <a:lstStyle/>
          <a:p>
            <a:r>
              <a:rPr lang="en-AU" sz="1800" b="1" dirty="0"/>
              <a:t>Men</a:t>
            </a:r>
          </a:p>
        </p:txBody>
      </p:sp>
      <p:sp>
        <p:nvSpPr>
          <p:cNvPr id="20" name="Left Bracket 19">
            <a:extLst>
              <a:ext uri="{FF2B5EF4-FFF2-40B4-BE49-F238E27FC236}">
                <a16:creationId xmlns:a16="http://schemas.microsoft.com/office/drawing/2014/main" id="{CFAC13A9-A00C-DB41-9553-DD5543AFF3C5}"/>
              </a:ext>
            </a:extLst>
          </p:cNvPr>
          <p:cNvSpPr/>
          <p:nvPr/>
        </p:nvSpPr>
        <p:spPr bwMode="auto">
          <a:xfrm rot="16200000">
            <a:off x="6660232" y="4485933"/>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21" name="Left Bracket 20">
            <a:extLst>
              <a:ext uri="{FF2B5EF4-FFF2-40B4-BE49-F238E27FC236}">
                <a16:creationId xmlns:a16="http://schemas.microsoft.com/office/drawing/2014/main" id="{B5E83794-921B-4142-97E9-E66342D693FB}"/>
              </a:ext>
            </a:extLst>
          </p:cNvPr>
          <p:cNvSpPr/>
          <p:nvPr/>
        </p:nvSpPr>
        <p:spPr bwMode="auto">
          <a:xfrm rot="16200000">
            <a:off x="2853445" y="4479755"/>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22" name="TextBox 21">
            <a:extLst>
              <a:ext uri="{FF2B5EF4-FFF2-40B4-BE49-F238E27FC236}">
                <a16:creationId xmlns:a16="http://schemas.microsoft.com/office/drawing/2014/main" id="{68B00109-9B3E-214E-9418-CCC44F2FE5DD}"/>
              </a:ext>
            </a:extLst>
          </p:cNvPr>
          <p:cNvSpPr txBox="1"/>
          <p:nvPr/>
        </p:nvSpPr>
        <p:spPr>
          <a:xfrm>
            <a:off x="971600" y="1412776"/>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23" name="TextBox 22">
            <a:extLst>
              <a:ext uri="{FF2B5EF4-FFF2-40B4-BE49-F238E27FC236}">
                <a16:creationId xmlns:a16="http://schemas.microsoft.com/office/drawing/2014/main" id="{4F6CCFB9-B7BF-1A42-A329-1E739D41DD89}"/>
              </a:ext>
            </a:extLst>
          </p:cNvPr>
          <p:cNvSpPr txBox="1"/>
          <p:nvPr/>
        </p:nvSpPr>
        <p:spPr>
          <a:xfrm>
            <a:off x="1533987" y="1412776"/>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4" name="TextBox 23">
            <a:extLst>
              <a:ext uri="{FF2B5EF4-FFF2-40B4-BE49-F238E27FC236}">
                <a16:creationId xmlns:a16="http://schemas.microsoft.com/office/drawing/2014/main" id="{FC3AC6FA-78FB-A94A-9E61-EE112CA00E12}"/>
              </a:ext>
            </a:extLst>
          </p:cNvPr>
          <p:cNvSpPr txBox="1"/>
          <p:nvPr/>
        </p:nvSpPr>
        <p:spPr>
          <a:xfrm>
            <a:off x="2083614" y="1412776"/>
            <a:ext cx="697627" cy="369332"/>
          </a:xfrm>
          <a:prstGeom prst="rect">
            <a:avLst/>
          </a:prstGeom>
          <a:noFill/>
        </p:spPr>
        <p:txBody>
          <a:bodyPr wrap="none" rtlCol="0">
            <a:spAutoFit/>
          </a:bodyPr>
          <a:lstStyle/>
          <a:p>
            <a:pPr algn="l"/>
            <a:r>
              <a:rPr lang="en-AU" sz="1800" b="1" dirty="0">
                <a:solidFill>
                  <a:schemeClr val="tx2"/>
                </a:solidFill>
              </a:rPr>
              <a:t>2016</a:t>
            </a:r>
          </a:p>
        </p:txBody>
      </p:sp>
      <p:sp>
        <p:nvSpPr>
          <p:cNvPr id="13" name="TextBox 12">
            <a:extLst>
              <a:ext uri="{FF2B5EF4-FFF2-40B4-BE49-F238E27FC236}">
                <a16:creationId xmlns:a16="http://schemas.microsoft.com/office/drawing/2014/main" id="{22EFD4DB-37AE-7C41-927E-745CF459FB35}"/>
              </a:ext>
            </a:extLst>
          </p:cNvPr>
          <p:cNvSpPr txBox="1"/>
          <p:nvPr/>
        </p:nvSpPr>
        <p:spPr>
          <a:xfrm>
            <a:off x="1979148" y="3356992"/>
            <a:ext cx="652743" cy="369332"/>
          </a:xfrm>
          <a:prstGeom prst="rect">
            <a:avLst/>
          </a:prstGeom>
          <a:noFill/>
        </p:spPr>
        <p:txBody>
          <a:bodyPr wrap="none" rtlCol="0">
            <a:spAutoFit/>
          </a:bodyPr>
          <a:lstStyle/>
          <a:p>
            <a:pPr algn="l"/>
            <a:r>
              <a:rPr lang="en-AU" sz="1800" dirty="0"/>
              <a:t>+5%</a:t>
            </a:r>
          </a:p>
        </p:txBody>
      </p:sp>
      <p:cxnSp>
        <p:nvCxnSpPr>
          <p:cNvPr id="14" name="Curved Connector 13">
            <a:extLst>
              <a:ext uri="{FF2B5EF4-FFF2-40B4-BE49-F238E27FC236}">
                <a16:creationId xmlns:a16="http://schemas.microsoft.com/office/drawing/2014/main" id="{51B79721-419D-D248-8CD5-52CBAD9EDA87}"/>
              </a:ext>
            </a:extLst>
          </p:cNvPr>
          <p:cNvCxnSpPr>
            <a:cxnSpLocks/>
          </p:cNvCxnSpPr>
          <p:nvPr/>
        </p:nvCxnSpPr>
        <p:spPr bwMode="auto">
          <a:xfrm>
            <a:off x="1979148" y="3756938"/>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16" name="TextBox 15">
            <a:extLst>
              <a:ext uri="{FF2B5EF4-FFF2-40B4-BE49-F238E27FC236}">
                <a16:creationId xmlns:a16="http://schemas.microsoft.com/office/drawing/2014/main" id="{1341C096-F137-2942-A15B-841479562D5C}"/>
              </a:ext>
            </a:extLst>
          </p:cNvPr>
          <p:cNvSpPr txBox="1"/>
          <p:nvPr/>
        </p:nvSpPr>
        <p:spPr>
          <a:xfrm>
            <a:off x="3928895" y="2204864"/>
            <a:ext cx="652743" cy="369332"/>
          </a:xfrm>
          <a:prstGeom prst="rect">
            <a:avLst/>
          </a:prstGeom>
          <a:noFill/>
        </p:spPr>
        <p:txBody>
          <a:bodyPr wrap="none" rtlCol="0">
            <a:spAutoFit/>
          </a:bodyPr>
          <a:lstStyle/>
          <a:p>
            <a:pPr algn="l"/>
            <a:r>
              <a:rPr lang="en-AU" sz="1800" dirty="0"/>
              <a:t>+2%</a:t>
            </a:r>
          </a:p>
        </p:txBody>
      </p:sp>
      <p:cxnSp>
        <p:nvCxnSpPr>
          <p:cNvPr id="19" name="Curved Connector 18">
            <a:extLst>
              <a:ext uri="{FF2B5EF4-FFF2-40B4-BE49-F238E27FC236}">
                <a16:creationId xmlns:a16="http://schemas.microsoft.com/office/drawing/2014/main" id="{07A86227-9610-764A-A4B7-C0C47E730EEB}"/>
              </a:ext>
            </a:extLst>
          </p:cNvPr>
          <p:cNvCxnSpPr>
            <a:cxnSpLocks/>
          </p:cNvCxnSpPr>
          <p:nvPr/>
        </p:nvCxnSpPr>
        <p:spPr bwMode="auto">
          <a:xfrm>
            <a:off x="3928895" y="2604810"/>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27" name="TextBox 26">
            <a:extLst>
              <a:ext uri="{FF2B5EF4-FFF2-40B4-BE49-F238E27FC236}">
                <a16:creationId xmlns:a16="http://schemas.microsoft.com/office/drawing/2014/main" id="{647CF30D-61D1-8E42-8EE1-46CB20C3E001}"/>
              </a:ext>
            </a:extLst>
          </p:cNvPr>
          <p:cNvSpPr txBox="1"/>
          <p:nvPr/>
        </p:nvSpPr>
        <p:spPr>
          <a:xfrm>
            <a:off x="7700023" y="1024120"/>
            <a:ext cx="595035" cy="369332"/>
          </a:xfrm>
          <a:prstGeom prst="rect">
            <a:avLst/>
          </a:prstGeom>
          <a:noFill/>
        </p:spPr>
        <p:txBody>
          <a:bodyPr wrap="none" rtlCol="0">
            <a:spAutoFit/>
          </a:bodyPr>
          <a:lstStyle/>
          <a:p>
            <a:pPr algn="l"/>
            <a:r>
              <a:rPr lang="en-AU" sz="1800" dirty="0"/>
              <a:t>-3%</a:t>
            </a:r>
          </a:p>
        </p:txBody>
      </p:sp>
      <p:cxnSp>
        <p:nvCxnSpPr>
          <p:cNvPr id="28" name="Curved Connector 27">
            <a:extLst>
              <a:ext uri="{FF2B5EF4-FFF2-40B4-BE49-F238E27FC236}">
                <a16:creationId xmlns:a16="http://schemas.microsoft.com/office/drawing/2014/main" id="{8204EB4D-522C-FA40-AB30-B4B570202209}"/>
              </a:ext>
            </a:extLst>
          </p:cNvPr>
          <p:cNvCxnSpPr>
            <a:cxnSpLocks/>
          </p:cNvCxnSpPr>
          <p:nvPr/>
        </p:nvCxnSpPr>
        <p:spPr bwMode="auto">
          <a:xfrm>
            <a:off x="7700023" y="1424066"/>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169126065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Detailed</a:t>
            </a:r>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312564757"/>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2851374948"/>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9291" y="3672665"/>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191683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Females</a:t>
            </a:r>
          </a:p>
          <a:p>
            <a:pPr algn="ctr">
              <a:lnSpc>
                <a:spcPct val="90000"/>
              </a:lnSpc>
            </a:pPr>
            <a:r>
              <a:rPr lang="en-US" sz="1400" dirty="0"/>
              <a:t>25-34yo</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191683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Females</a:t>
            </a:r>
          </a:p>
          <a:p>
            <a:pPr algn="ctr">
              <a:lnSpc>
                <a:spcPct val="90000"/>
              </a:lnSpc>
            </a:pPr>
            <a:r>
              <a:rPr lang="en-US" sz="1400" dirty="0"/>
              <a:t>25-34yo</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9291" y="429309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16474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8885" y="550143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0960" y="5664746"/>
            <a:ext cx="1152128" cy="166199"/>
          </a:xfrm>
          <a:prstGeom prst="rect">
            <a:avLst/>
          </a:prstGeom>
          <a:noFill/>
        </p:spPr>
        <p:txBody>
          <a:bodyPr wrap="square" lIns="0" tIns="0" rIns="0" bIns="0" rtlCol="0">
            <a:spAutoFit/>
          </a:bodyPr>
          <a:lstStyle/>
          <a:p>
            <a:pPr>
              <a:lnSpc>
                <a:spcPct val="90000"/>
              </a:lnSpc>
            </a:pPr>
            <a:r>
              <a:rPr lang="en-US" sz="1200" dirty="0"/>
              <a:t>Employed, away</a:t>
            </a:r>
          </a:p>
        </p:txBody>
      </p:sp>
      <p:sp>
        <p:nvSpPr>
          <p:cNvPr id="25" name="TextBox 24">
            <a:extLst>
              <a:ext uri="{FF2B5EF4-FFF2-40B4-BE49-F238E27FC236}">
                <a16:creationId xmlns:a16="http://schemas.microsoft.com/office/drawing/2014/main" id="{F23EA0EA-DA03-2646-AAED-8A4DCD050753}"/>
              </a:ext>
            </a:extLst>
          </p:cNvPr>
          <p:cNvSpPr txBox="1"/>
          <p:nvPr/>
        </p:nvSpPr>
        <p:spPr>
          <a:xfrm>
            <a:off x="3999283" y="5847599"/>
            <a:ext cx="1152128" cy="332399"/>
          </a:xfrm>
          <a:prstGeom prst="rect">
            <a:avLst/>
          </a:prstGeom>
          <a:noFill/>
        </p:spPr>
        <p:txBody>
          <a:bodyPr wrap="square" lIns="0" tIns="0" rIns="0" bIns="0" rtlCol="0">
            <a:spAutoFit/>
          </a:bodyPr>
          <a:lstStyle/>
          <a:p>
            <a:pPr>
              <a:lnSpc>
                <a:spcPct val="90000"/>
              </a:lnSpc>
            </a:pPr>
            <a:r>
              <a:rPr lang="en-US" sz="1200" dirty="0">
                <a:solidFill>
                  <a:schemeClr val="accent6"/>
                </a:solidFill>
              </a:rPr>
              <a:t>Employed, hours unknown</a:t>
            </a:r>
          </a:p>
        </p:txBody>
      </p:sp>
      <p:sp>
        <p:nvSpPr>
          <p:cNvPr id="2" name="TextBox 1">
            <a:extLst>
              <a:ext uri="{FF2B5EF4-FFF2-40B4-BE49-F238E27FC236}">
                <a16:creationId xmlns:a16="http://schemas.microsoft.com/office/drawing/2014/main" id="{E3C5D411-26F6-2046-B2CC-406F0CE780D5}"/>
              </a:ext>
            </a:extLst>
          </p:cNvPr>
          <p:cNvSpPr txBox="1"/>
          <p:nvPr/>
        </p:nvSpPr>
        <p:spPr>
          <a:xfrm>
            <a:off x="-979714" y="3363686"/>
            <a:ext cx="8879354" cy="369332"/>
          </a:xfrm>
          <a:prstGeom prst="rect">
            <a:avLst/>
          </a:prstGeom>
          <a:noFill/>
        </p:spPr>
        <p:txBody>
          <a:bodyPr wrap="none" rtlCol="0">
            <a:spAutoFit/>
          </a:bodyPr>
          <a:lstStyle/>
          <a:p>
            <a:pPr algn="l"/>
            <a:r>
              <a:rPr lang="en-AU" sz="1800" dirty="0"/>
              <a:t>What proportion of away have kids and how many to work out their post away pattern</a:t>
            </a:r>
          </a:p>
        </p:txBody>
      </p:sp>
    </p:spTree>
    <p:extLst>
      <p:ext uri="{BB962C8B-B14F-4D97-AF65-F5344CB8AC3E}">
        <p14:creationId xmlns:p14="http://schemas.microsoft.com/office/powerpoint/2010/main" val="120505440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ext uri="{D42A27DB-BD31-4B8C-83A1-F6EECF244321}">
                <p14:modId xmlns:p14="http://schemas.microsoft.com/office/powerpoint/2010/main" val="931178282"/>
              </p:ext>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25-34yo</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2597017682"/>
              </p:ext>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4245589624"/>
              </p:ext>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037297" y="3549771"/>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999885" y="4747203"/>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999885" y="434427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999885" y="582452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40745" y="5287230"/>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217769456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ext uri="{D42A27DB-BD31-4B8C-83A1-F6EECF244321}">
                <p14:modId xmlns:p14="http://schemas.microsoft.com/office/powerpoint/2010/main" val="2028065993"/>
              </p:ext>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Detailed</a:t>
            </a:r>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25-34yo</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1139210084"/>
              </p:ext>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2665311959"/>
              </p:ext>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037297" y="3549771"/>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915816" y="4752785"/>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079446" y="4471755"/>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999885" y="5461596"/>
            <a:ext cx="885372"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04126" y="5171194"/>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
        <p:nvSpPr>
          <p:cNvPr id="19" name="TextBox 18">
            <a:extLst>
              <a:ext uri="{FF2B5EF4-FFF2-40B4-BE49-F238E27FC236}">
                <a16:creationId xmlns:a16="http://schemas.microsoft.com/office/drawing/2014/main" id="{51C923BE-9B6C-F24D-9771-713F59A59D25}"/>
              </a:ext>
            </a:extLst>
          </p:cNvPr>
          <p:cNvSpPr txBox="1"/>
          <p:nvPr/>
        </p:nvSpPr>
        <p:spPr>
          <a:xfrm>
            <a:off x="3034322" y="5593923"/>
            <a:ext cx="1152128" cy="498598"/>
          </a:xfrm>
          <a:prstGeom prst="rect">
            <a:avLst/>
          </a:prstGeom>
          <a:noFill/>
        </p:spPr>
        <p:txBody>
          <a:bodyPr wrap="square" lIns="0" tIns="0" rIns="0" bIns="0" rtlCol="0">
            <a:spAutoFit/>
          </a:bodyPr>
          <a:lstStyle/>
          <a:p>
            <a:pPr>
              <a:lnSpc>
                <a:spcPct val="90000"/>
              </a:lnSpc>
            </a:pPr>
            <a:r>
              <a:rPr lang="en-US" sz="1200" dirty="0">
                <a:solidFill>
                  <a:schemeClr val="accent6"/>
                </a:solidFill>
              </a:rPr>
              <a:t>Employed, </a:t>
            </a:r>
          </a:p>
          <a:p>
            <a:pPr>
              <a:lnSpc>
                <a:spcPct val="90000"/>
              </a:lnSpc>
            </a:pPr>
            <a:r>
              <a:rPr lang="en-US" sz="1200" dirty="0">
                <a:solidFill>
                  <a:schemeClr val="accent6"/>
                </a:solidFill>
              </a:rPr>
              <a:t>hours </a:t>
            </a:r>
          </a:p>
          <a:p>
            <a:pPr>
              <a:lnSpc>
                <a:spcPct val="90000"/>
              </a:lnSpc>
            </a:pPr>
            <a:r>
              <a:rPr lang="en-US" sz="1200" dirty="0">
                <a:solidFill>
                  <a:schemeClr val="accent6"/>
                </a:solidFill>
              </a:rPr>
              <a:t>unknown</a:t>
            </a:r>
          </a:p>
        </p:txBody>
      </p:sp>
    </p:spTree>
    <p:extLst>
      <p:ext uri="{BB962C8B-B14F-4D97-AF65-F5344CB8AC3E}">
        <p14:creationId xmlns:p14="http://schemas.microsoft.com/office/powerpoint/2010/main" val="233295540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ext uri="{D42A27DB-BD31-4B8C-83A1-F6EECF244321}">
                <p14:modId xmlns:p14="http://schemas.microsoft.com/office/powerpoint/2010/main" val="3952121686"/>
              </p:ext>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Men, 25-34yo</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3018260602"/>
              </p:ext>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537236268"/>
              </p:ext>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110564" y="2167263"/>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043903" y="4724077"/>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053248" y="5224794"/>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053248" y="5481787"/>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24146" y="5792002"/>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250954086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ext uri="{D42A27DB-BD31-4B8C-83A1-F6EECF244321}">
                <p14:modId xmlns:p14="http://schemas.microsoft.com/office/powerpoint/2010/main" val="1449303695"/>
              </p:ext>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Detailed</a:t>
            </a:r>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Men, 25-34yo</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2906480944"/>
              </p:ext>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014404488"/>
              </p:ext>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037297" y="3549771"/>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915816" y="4752785"/>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079446" y="4471755"/>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999885" y="5461596"/>
            <a:ext cx="885372"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04126" y="5171194"/>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
        <p:nvSpPr>
          <p:cNvPr id="19" name="TextBox 18">
            <a:extLst>
              <a:ext uri="{FF2B5EF4-FFF2-40B4-BE49-F238E27FC236}">
                <a16:creationId xmlns:a16="http://schemas.microsoft.com/office/drawing/2014/main" id="{51C923BE-9B6C-F24D-9771-713F59A59D25}"/>
              </a:ext>
            </a:extLst>
          </p:cNvPr>
          <p:cNvSpPr txBox="1"/>
          <p:nvPr/>
        </p:nvSpPr>
        <p:spPr>
          <a:xfrm>
            <a:off x="3034322" y="5593923"/>
            <a:ext cx="1152128" cy="498598"/>
          </a:xfrm>
          <a:prstGeom prst="rect">
            <a:avLst/>
          </a:prstGeom>
          <a:noFill/>
        </p:spPr>
        <p:txBody>
          <a:bodyPr wrap="square" lIns="0" tIns="0" rIns="0" bIns="0" rtlCol="0">
            <a:spAutoFit/>
          </a:bodyPr>
          <a:lstStyle/>
          <a:p>
            <a:pPr>
              <a:lnSpc>
                <a:spcPct val="90000"/>
              </a:lnSpc>
            </a:pPr>
            <a:r>
              <a:rPr lang="en-US" sz="1200" dirty="0">
                <a:solidFill>
                  <a:schemeClr val="accent6"/>
                </a:solidFill>
              </a:rPr>
              <a:t>Employed, </a:t>
            </a:r>
          </a:p>
          <a:p>
            <a:pPr>
              <a:lnSpc>
                <a:spcPct val="90000"/>
              </a:lnSpc>
            </a:pPr>
            <a:r>
              <a:rPr lang="en-US" sz="1200" dirty="0">
                <a:solidFill>
                  <a:schemeClr val="accent6"/>
                </a:solidFill>
              </a:rPr>
              <a:t>hours </a:t>
            </a:r>
          </a:p>
          <a:p>
            <a:pPr>
              <a:lnSpc>
                <a:spcPct val="90000"/>
              </a:lnSpc>
            </a:pPr>
            <a:r>
              <a:rPr lang="en-US" sz="1200" dirty="0">
                <a:solidFill>
                  <a:schemeClr val="accent6"/>
                </a:solidFill>
              </a:rPr>
              <a:t>unknown</a:t>
            </a:r>
          </a:p>
        </p:txBody>
      </p:sp>
    </p:spTree>
    <p:extLst>
      <p:ext uri="{BB962C8B-B14F-4D97-AF65-F5344CB8AC3E}">
        <p14:creationId xmlns:p14="http://schemas.microsoft.com/office/powerpoint/2010/main" val="275426929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ext uri="{D42A27DB-BD31-4B8C-83A1-F6EECF244321}">
                <p14:modId xmlns:p14="http://schemas.microsoft.com/office/powerpoint/2010/main" val="880799783"/>
              </p:ext>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Women, all ages</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1681713520"/>
              </p:ext>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37523025"/>
              </p:ext>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037297" y="3549771"/>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999885" y="4747203"/>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999885" y="434427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999885" y="5824529"/>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40745" y="5287230"/>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90537234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hart Placeholder 2">
            <a:extLst>
              <a:ext uri="{FF2B5EF4-FFF2-40B4-BE49-F238E27FC236}">
                <a16:creationId xmlns:a16="http://schemas.microsoft.com/office/drawing/2014/main" id="{76D54469-CB0A-644E-B90C-EC2C288936E9}"/>
              </a:ext>
            </a:extLst>
          </p:cNvPr>
          <p:cNvGraphicFramePr>
            <a:graphicFrameLocks/>
          </p:cNvGraphicFramePr>
          <p:nvPr>
            <p:extLst>
              <p:ext uri="{D42A27DB-BD31-4B8C-83A1-F6EECF244321}">
                <p14:modId xmlns:p14="http://schemas.microsoft.com/office/powerpoint/2010/main" val="3946813692"/>
              </p:ext>
            </p:extLst>
          </p:nvPr>
        </p:nvGraphicFramePr>
        <p:xfrm>
          <a:off x="3186323" y="1179425"/>
          <a:ext cx="2869267" cy="527376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Men, all ages</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3861949077"/>
              </p:ext>
            </p:extLst>
          </p:nvPr>
        </p:nvGraphicFramePr>
        <p:xfrm>
          <a:off x="5864593" y="1173695"/>
          <a:ext cx="2869267" cy="52737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982069594"/>
              </p:ext>
            </p:extLst>
          </p:nvPr>
        </p:nvGraphicFramePr>
        <p:xfrm>
          <a:off x="508053" y="1185155"/>
          <a:ext cx="2869267" cy="5273763"/>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037297" y="2492896"/>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999885" y="4840036"/>
            <a:ext cx="1152128" cy="332399"/>
          </a:xfrm>
          <a:prstGeom prst="rect">
            <a:avLst/>
          </a:prstGeom>
          <a:no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999885" y="4437112"/>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999885" y="5445224"/>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040745" y="5805264"/>
            <a:ext cx="1152128" cy="332399"/>
          </a:xfrm>
          <a:prstGeom prst="rect">
            <a:avLst/>
          </a:prstGeom>
          <a:no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sp>
        <p:nvSpPr>
          <p:cNvPr id="2" name="TextBox 1">
            <a:extLst>
              <a:ext uri="{FF2B5EF4-FFF2-40B4-BE49-F238E27FC236}">
                <a16:creationId xmlns:a16="http://schemas.microsoft.com/office/drawing/2014/main" id="{EB0262C5-58D6-7C49-BA62-0715C2CAF349}"/>
              </a:ext>
            </a:extLst>
          </p:cNvPr>
          <p:cNvSpPr txBox="1"/>
          <p:nvPr/>
        </p:nvSpPr>
        <p:spPr>
          <a:xfrm>
            <a:off x="1415949" y="1130974"/>
            <a:ext cx="971420" cy="369332"/>
          </a:xfrm>
          <a:prstGeom prst="rect">
            <a:avLst/>
          </a:prstGeom>
          <a:noFill/>
        </p:spPr>
        <p:txBody>
          <a:bodyPr wrap="none" rtlCol="0">
            <a:spAutoFit/>
          </a:bodyPr>
          <a:lstStyle/>
          <a:p>
            <a:pPr algn="l"/>
            <a:r>
              <a:rPr lang="en-AU" sz="1800" dirty="0"/>
              <a:t>Year 12</a:t>
            </a:r>
          </a:p>
        </p:txBody>
      </p:sp>
      <p:sp>
        <p:nvSpPr>
          <p:cNvPr id="26" name="TextBox 25">
            <a:extLst>
              <a:ext uri="{FF2B5EF4-FFF2-40B4-BE49-F238E27FC236}">
                <a16:creationId xmlns:a16="http://schemas.microsoft.com/office/drawing/2014/main" id="{B7B2840A-A824-914E-9C11-CFA7375B1BC9}"/>
              </a:ext>
            </a:extLst>
          </p:cNvPr>
          <p:cNvSpPr txBox="1"/>
          <p:nvPr/>
        </p:nvSpPr>
        <p:spPr>
          <a:xfrm>
            <a:off x="3995936" y="1124744"/>
            <a:ext cx="1411477" cy="369332"/>
          </a:xfrm>
          <a:prstGeom prst="rect">
            <a:avLst/>
          </a:prstGeom>
          <a:noFill/>
        </p:spPr>
        <p:txBody>
          <a:bodyPr wrap="none" rtlCol="0">
            <a:spAutoFit/>
          </a:bodyPr>
          <a:lstStyle/>
          <a:p>
            <a:pPr algn="l"/>
            <a:r>
              <a:rPr lang="en-AU" sz="1800" dirty="0"/>
              <a:t>Dip/Adv. dip</a:t>
            </a:r>
          </a:p>
        </p:txBody>
      </p:sp>
      <p:sp>
        <p:nvSpPr>
          <p:cNvPr id="27" name="TextBox 26">
            <a:extLst>
              <a:ext uri="{FF2B5EF4-FFF2-40B4-BE49-F238E27FC236}">
                <a16:creationId xmlns:a16="http://schemas.microsoft.com/office/drawing/2014/main" id="{EE380D1D-B1BE-744E-ACA6-8F2D1B50370D}"/>
              </a:ext>
            </a:extLst>
          </p:cNvPr>
          <p:cNvSpPr txBox="1"/>
          <p:nvPr/>
        </p:nvSpPr>
        <p:spPr>
          <a:xfrm>
            <a:off x="6838945" y="1124744"/>
            <a:ext cx="1095172" cy="369332"/>
          </a:xfrm>
          <a:prstGeom prst="rect">
            <a:avLst/>
          </a:prstGeom>
          <a:noFill/>
        </p:spPr>
        <p:txBody>
          <a:bodyPr wrap="none" rtlCol="0">
            <a:spAutoFit/>
          </a:bodyPr>
          <a:lstStyle/>
          <a:p>
            <a:pPr algn="l"/>
            <a:r>
              <a:rPr lang="en-AU" sz="1800" dirty="0"/>
              <a:t>Bachelor</a:t>
            </a:r>
          </a:p>
        </p:txBody>
      </p:sp>
    </p:spTree>
    <p:extLst>
      <p:ext uri="{BB962C8B-B14F-4D97-AF65-F5344CB8AC3E}">
        <p14:creationId xmlns:p14="http://schemas.microsoft.com/office/powerpoint/2010/main" val="276307609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719544112"/>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Year 12,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35730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4293096"/>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940276"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342685"/>
            <a:ext cx="1152128"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7" name="TextBox 36">
            <a:extLst>
              <a:ext uri="{FF2B5EF4-FFF2-40B4-BE49-F238E27FC236}">
                <a16:creationId xmlns:a16="http://schemas.microsoft.com/office/drawing/2014/main" id="{D985A5E5-0D90-1544-825E-C00DCE95A2FF}"/>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38" name="TextBox 37">
            <a:extLst>
              <a:ext uri="{FF2B5EF4-FFF2-40B4-BE49-F238E27FC236}">
                <a16:creationId xmlns:a16="http://schemas.microsoft.com/office/drawing/2014/main" id="{97A47156-FC53-4A46-8F7E-314D11323E4B}"/>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39" name="TextBox 38">
            <a:extLst>
              <a:ext uri="{FF2B5EF4-FFF2-40B4-BE49-F238E27FC236}">
                <a16:creationId xmlns:a16="http://schemas.microsoft.com/office/drawing/2014/main" id="{3B667EE3-F805-D24E-8776-6E431BB6DB94}"/>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40" name="TextBox 39">
            <a:extLst>
              <a:ext uri="{FF2B5EF4-FFF2-40B4-BE49-F238E27FC236}">
                <a16:creationId xmlns:a16="http://schemas.microsoft.com/office/drawing/2014/main" id="{41508D09-8683-804B-9DA2-46FCA2AF4225}"/>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387725410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86928447"/>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Detailed</a:t>
            </a:r>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Year 12,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35730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4293096"/>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66229" y="5641809"/>
            <a:ext cx="940276"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83228" y="5266479"/>
            <a:ext cx="1152128"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7" name="TextBox 36">
            <a:extLst>
              <a:ext uri="{FF2B5EF4-FFF2-40B4-BE49-F238E27FC236}">
                <a16:creationId xmlns:a16="http://schemas.microsoft.com/office/drawing/2014/main" id="{D985A5E5-0D90-1544-825E-C00DCE95A2FF}"/>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38" name="TextBox 37">
            <a:extLst>
              <a:ext uri="{FF2B5EF4-FFF2-40B4-BE49-F238E27FC236}">
                <a16:creationId xmlns:a16="http://schemas.microsoft.com/office/drawing/2014/main" id="{97A47156-FC53-4A46-8F7E-314D11323E4B}"/>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39" name="TextBox 38">
            <a:extLst>
              <a:ext uri="{FF2B5EF4-FFF2-40B4-BE49-F238E27FC236}">
                <a16:creationId xmlns:a16="http://schemas.microsoft.com/office/drawing/2014/main" id="{3B667EE3-F805-D24E-8776-6E431BB6DB94}"/>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40" name="TextBox 39">
            <a:extLst>
              <a:ext uri="{FF2B5EF4-FFF2-40B4-BE49-F238E27FC236}">
                <a16:creationId xmlns:a16="http://schemas.microsoft.com/office/drawing/2014/main" id="{41508D09-8683-804B-9DA2-46FCA2AF4225}"/>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
        <p:nvSpPr>
          <p:cNvPr id="19" name="TextBox 18">
            <a:extLst>
              <a:ext uri="{FF2B5EF4-FFF2-40B4-BE49-F238E27FC236}">
                <a16:creationId xmlns:a16="http://schemas.microsoft.com/office/drawing/2014/main" id="{0AE4BCD5-ACD6-0F4D-BAC2-F2BDAA7C4EF1}"/>
              </a:ext>
            </a:extLst>
          </p:cNvPr>
          <p:cNvSpPr txBox="1"/>
          <p:nvPr/>
        </p:nvSpPr>
        <p:spPr>
          <a:xfrm>
            <a:off x="2195736" y="5808026"/>
            <a:ext cx="1152128" cy="498598"/>
          </a:xfrm>
          <a:prstGeom prst="rect">
            <a:avLst/>
          </a:prstGeom>
          <a:noFill/>
        </p:spPr>
        <p:txBody>
          <a:bodyPr wrap="square" lIns="0" tIns="0" rIns="0" bIns="0" rtlCol="0">
            <a:spAutoFit/>
          </a:bodyPr>
          <a:lstStyle/>
          <a:p>
            <a:pPr>
              <a:lnSpc>
                <a:spcPct val="90000"/>
              </a:lnSpc>
            </a:pPr>
            <a:r>
              <a:rPr lang="en-US" sz="1200" dirty="0">
                <a:solidFill>
                  <a:schemeClr val="accent6"/>
                </a:solidFill>
              </a:rPr>
              <a:t>Employed, </a:t>
            </a:r>
          </a:p>
          <a:p>
            <a:pPr>
              <a:lnSpc>
                <a:spcPct val="90000"/>
              </a:lnSpc>
            </a:pPr>
            <a:r>
              <a:rPr lang="en-US" sz="1200" dirty="0">
                <a:solidFill>
                  <a:schemeClr val="accent6"/>
                </a:solidFill>
              </a:rPr>
              <a:t>hours </a:t>
            </a:r>
          </a:p>
          <a:p>
            <a:pPr>
              <a:lnSpc>
                <a:spcPct val="90000"/>
              </a:lnSpc>
            </a:pPr>
            <a:r>
              <a:rPr lang="en-US" sz="1200" dirty="0">
                <a:solidFill>
                  <a:schemeClr val="accent6"/>
                </a:solidFill>
              </a:rPr>
              <a:t>unknown</a:t>
            </a:r>
          </a:p>
        </p:txBody>
      </p:sp>
    </p:spTree>
    <p:extLst>
      <p:ext uri="{BB962C8B-B14F-4D97-AF65-F5344CB8AC3E}">
        <p14:creationId xmlns:p14="http://schemas.microsoft.com/office/powerpoint/2010/main" val="420562758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697228817"/>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Year 12,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2204864"/>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797152"/>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279025"/>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44522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630717"/>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3" name="TextBox 32">
            <a:extLst>
              <a:ext uri="{FF2B5EF4-FFF2-40B4-BE49-F238E27FC236}">
                <a16:creationId xmlns:a16="http://schemas.microsoft.com/office/drawing/2014/main" id="{B341DB3B-C9C6-4940-9DB2-585908AF26DF}"/>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34" name="TextBox 33">
            <a:extLst>
              <a:ext uri="{FF2B5EF4-FFF2-40B4-BE49-F238E27FC236}">
                <a16:creationId xmlns:a16="http://schemas.microsoft.com/office/drawing/2014/main" id="{BDD00FF1-A096-C740-9BEF-116EC76EFE5A}"/>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35" name="TextBox 34">
            <a:extLst>
              <a:ext uri="{FF2B5EF4-FFF2-40B4-BE49-F238E27FC236}">
                <a16:creationId xmlns:a16="http://schemas.microsoft.com/office/drawing/2014/main" id="{3F73C2E2-9CA4-6C43-84BC-1891C5EECC10}"/>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36" name="TextBox 35">
            <a:extLst>
              <a:ext uri="{FF2B5EF4-FFF2-40B4-BE49-F238E27FC236}">
                <a16:creationId xmlns:a16="http://schemas.microsoft.com/office/drawing/2014/main" id="{FC6499E4-6905-5345-97B7-65C84646E466}"/>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2239301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7644D-106F-0A45-A946-0A7B421A767F}"/>
              </a:ext>
            </a:extLst>
          </p:cNvPr>
          <p:cNvSpPr>
            <a:spLocks noGrp="1"/>
          </p:cNvSpPr>
          <p:nvPr>
            <p:ph type="title"/>
          </p:nvPr>
        </p:nvSpPr>
        <p:spPr>
          <a:xfrm>
            <a:off x="647700" y="-35879"/>
            <a:ext cx="6381750" cy="830997"/>
          </a:xfrm>
        </p:spPr>
        <p:txBody>
          <a:bodyPr/>
          <a:lstStyle/>
          <a:p>
            <a:r>
              <a:rPr lang="en-AU" dirty="0"/>
              <a:t>Similar to lifetime earnings, gross earnings also grew for younger women. The drop in earnings for men is more prominent in the younger cohort</a:t>
            </a:r>
          </a:p>
        </p:txBody>
      </p:sp>
      <p:sp>
        <p:nvSpPr>
          <p:cNvPr id="3" name="Text Placeholder 2">
            <a:extLst>
              <a:ext uri="{FF2B5EF4-FFF2-40B4-BE49-F238E27FC236}">
                <a16:creationId xmlns:a16="http://schemas.microsoft.com/office/drawing/2014/main" id="{0290F734-BF36-284B-838C-DC45347CA813}"/>
              </a:ext>
            </a:extLst>
          </p:cNvPr>
          <p:cNvSpPr>
            <a:spLocks noGrp="1"/>
          </p:cNvSpPr>
          <p:nvPr>
            <p:ph type="body" sz="quarter" idx="10"/>
          </p:nvPr>
        </p:nvSpPr>
        <p:spPr/>
        <p:txBody>
          <a:bodyPr/>
          <a:lstStyle/>
          <a:p>
            <a:r>
              <a:rPr lang="en-AU" dirty="0"/>
              <a:t>Gross income, median person aged 25-34, $2016 ‘100k</a:t>
            </a:r>
          </a:p>
        </p:txBody>
      </p:sp>
      <p:sp>
        <p:nvSpPr>
          <p:cNvPr id="4" name="Text Placeholder 3">
            <a:extLst>
              <a:ext uri="{FF2B5EF4-FFF2-40B4-BE49-F238E27FC236}">
                <a16:creationId xmlns:a16="http://schemas.microsoft.com/office/drawing/2014/main" id="{B3B7741F-8C4D-D449-AB58-4CC775DFA356}"/>
              </a:ext>
            </a:extLst>
          </p:cNvPr>
          <p:cNvSpPr>
            <a:spLocks noGrp="1"/>
          </p:cNvSpPr>
          <p:nvPr>
            <p:ph type="body" sz="quarter" idx="11"/>
          </p:nvPr>
        </p:nvSpPr>
        <p:spPr>
          <a:xfrm>
            <a:off x="647699" y="6544780"/>
            <a:ext cx="7681653" cy="307777"/>
          </a:xfrm>
        </p:spPr>
        <p:txBody>
          <a:bodyPr/>
          <a:lstStyle/>
          <a:p>
            <a:endParaRPr lang="en-AU"/>
          </a:p>
        </p:txBody>
      </p:sp>
      <p:graphicFrame>
        <p:nvGraphicFramePr>
          <p:cNvPr id="15" name="Chart Placeholder 14">
            <a:extLst>
              <a:ext uri="{FF2B5EF4-FFF2-40B4-BE49-F238E27FC236}">
                <a16:creationId xmlns:a16="http://schemas.microsoft.com/office/drawing/2014/main" id="{3FA6A017-13EC-DF4E-8E75-D5E7989318E6}"/>
              </a:ext>
            </a:extLst>
          </p:cNvPr>
          <p:cNvGraphicFramePr>
            <a:graphicFrameLocks noGrp="1"/>
          </p:cNvGraphicFramePr>
          <p:nvPr>
            <p:ph type="chart" sz="quarter" idx="12"/>
            <p:extLst>
              <p:ext uri="{D42A27DB-BD31-4B8C-83A1-F6EECF244321}">
                <p14:modId xmlns:p14="http://schemas.microsoft.com/office/powerpoint/2010/main" val="4248715502"/>
              </p:ext>
            </p:extLst>
          </p:nvPr>
        </p:nvGraphicFramePr>
        <p:xfrm>
          <a:off x="557213" y="1169987"/>
          <a:ext cx="8172450" cy="4972127"/>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E98F1190-40E1-0341-BF18-C72BE038E85D}"/>
              </a:ext>
            </a:extLst>
          </p:cNvPr>
          <p:cNvSpPr txBox="1"/>
          <p:nvPr/>
        </p:nvSpPr>
        <p:spPr>
          <a:xfrm>
            <a:off x="2339752" y="6228020"/>
            <a:ext cx="1014060" cy="369332"/>
          </a:xfrm>
          <a:prstGeom prst="rect">
            <a:avLst/>
          </a:prstGeom>
          <a:noFill/>
        </p:spPr>
        <p:txBody>
          <a:bodyPr wrap="none" rtlCol="0">
            <a:spAutoFit/>
          </a:bodyPr>
          <a:lstStyle/>
          <a:p>
            <a:r>
              <a:rPr lang="en-AU" sz="1800" b="1" dirty="0"/>
              <a:t>Women</a:t>
            </a:r>
          </a:p>
        </p:txBody>
      </p:sp>
      <p:sp>
        <p:nvSpPr>
          <p:cNvPr id="11" name="TextBox 10">
            <a:extLst>
              <a:ext uri="{FF2B5EF4-FFF2-40B4-BE49-F238E27FC236}">
                <a16:creationId xmlns:a16="http://schemas.microsoft.com/office/drawing/2014/main" id="{478F02EF-1A03-6A46-B1E7-D47FC6EB6084}"/>
              </a:ext>
            </a:extLst>
          </p:cNvPr>
          <p:cNvSpPr txBox="1"/>
          <p:nvPr/>
        </p:nvSpPr>
        <p:spPr>
          <a:xfrm>
            <a:off x="6373941" y="6228020"/>
            <a:ext cx="646331" cy="369332"/>
          </a:xfrm>
          <a:prstGeom prst="rect">
            <a:avLst/>
          </a:prstGeom>
          <a:noFill/>
        </p:spPr>
        <p:txBody>
          <a:bodyPr wrap="none" rtlCol="0">
            <a:spAutoFit/>
          </a:bodyPr>
          <a:lstStyle/>
          <a:p>
            <a:r>
              <a:rPr lang="en-AU" sz="1800" b="1" dirty="0"/>
              <a:t>Men</a:t>
            </a:r>
          </a:p>
        </p:txBody>
      </p:sp>
      <p:sp>
        <p:nvSpPr>
          <p:cNvPr id="12" name="Left Bracket 11">
            <a:extLst>
              <a:ext uri="{FF2B5EF4-FFF2-40B4-BE49-F238E27FC236}">
                <a16:creationId xmlns:a16="http://schemas.microsoft.com/office/drawing/2014/main" id="{466C979A-0B3B-724D-A34B-569BEEC420E0}"/>
              </a:ext>
            </a:extLst>
          </p:cNvPr>
          <p:cNvSpPr/>
          <p:nvPr/>
        </p:nvSpPr>
        <p:spPr bwMode="auto">
          <a:xfrm rot="16200000">
            <a:off x="6660232" y="4485933"/>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3" name="Left Bracket 12">
            <a:extLst>
              <a:ext uri="{FF2B5EF4-FFF2-40B4-BE49-F238E27FC236}">
                <a16:creationId xmlns:a16="http://schemas.microsoft.com/office/drawing/2014/main" id="{39A6EAEE-54FC-7B45-857A-18DB871BB81F}"/>
              </a:ext>
            </a:extLst>
          </p:cNvPr>
          <p:cNvSpPr/>
          <p:nvPr/>
        </p:nvSpPr>
        <p:spPr bwMode="auto">
          <a:xfrm rot="16200000">
            <a:off x="2853445" y="4479755"/>
            <a:ext cx="72009" cy="3384377"/>
          </a:xfrm>
          <a:prstGeom prst="leftBracke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8" name="TextBox 17">
            <a:extLst>
              <a:ext uri="{FF2B5EF4-FFF2-40B4-BE49-F238E27FC236}">
                <a16:creationId xmlns:a16="http://schemas.microsoft.com/office/drawing/2014/main" id="{EC43BEC7-5ADC-094C-8A3D-974887F4620A}"/>
              </a:ext>
            </a:extLst>
          </p:cNvPr>
          <p:cNvSpPr txBox="1"/>
          <p:nvPr/>
        </p:nvSpPr>
        <p:spPr>
          <a:xfrm>
            <a:off x="971600" y="1412776"/>
            <a:ext cx="697627" cy="369332"/>
          </a:xfrm>
          <a:prstGeom prst="rect">
            <a:avLst/>
          </a:prstGeom>
          <a:noFill/>
        </p:spPr>
        <p:txBody>
          <a:bodyPr wrap="none" rtlCol="0">
            <a:spAutoFit/>
          </a:bodyPr>
          <a:lstStyle/>
          <a:p>
            <a:pPr algn="l"/>
            <a:r>
              <a:rPr lang="en-AU" sz="1800" b="1" dirty="0">
                <a:solidFill>
                  <a:schemeClr val="accent3"/>
                </a:solidFill>
              </a:rPr>
              <a:t>2006</a:t>
            </a:r>
          </a:p>
        </p:txBody>
      </p:sp>
      <p:sp>
        <p:nvSpPr>
          <p:cNvPr id="19" name="TextBox 18">
            <a:extLst>
              <a:ext uri="{FF2B5EF4-FFF2-40B4-BE49-F238E27FC236}">
                <a16:creationId xmlns:a16="http://schemas.microsoft.com/office/drawing/2014/main" id="{7F43F3A3-EE45-2549-AB49-642A7521AA09}"/>
              </a:ext>
            </a:extLst>
          </p:cNvPr>
          <p:cNvSpPr txBox="1"/>
          <p:nvPr/>
        </p:nvSpPr>
        <p:spPr>
          <a:xfrm>
            <a:off x="1533987" y="1412776"/>
            <a:ext cx="684867" cy="369332"/>
          </a:xfrm>
          <a:prstGeom prst="rect">
            <a:avLst/>
          </a:prstGeom>
          <a:noFill/>
        </p:spPr>
        <p:txBody>
          <a:bodyPr wrap="none" rtlCol="0">
            <a:spAutoFit/>
          </a:bodyPr>
          <a:lstStyle/>
          <a:p>
            <a:pPr algn="l"/>
            <a:r>
              <a:rPr lang="en-AU" sz="1800" b="1" dirty="0">
                <a:solidFill>
                  <a:schemeClr val="accent2"/>
                </a:solidFill>
              </a:rPr>
              <a:t>2011</a:t>
            </a:r>
          </a:p>
        </p:txBody>
      </p:sp>
      <p:sp>
        <p:nvSpPr>
          <p:cNvPr id="20" name="TextBox 19">
            <a:extLst>
              <a:ext uri="{FF2B5EF4-FFF2-40B4-BE49-F238E27FC236}">
                <a16:creationId xmlns:a16="http://schemas.microsoft.com/office/drawing/2014/main" id="{D29BDD8D-6687-A541-9835-B7CFD683B8A0}"/>
              </a:ext>
            </a:extLst>
          </p:cNvPr>
          <p:cNvSpPr txBox="1"/>
          <p:nvPr/>
        </p:nvSpPr>
        <p:spPr>
          <a:xfrm>
            <a:off x="2083614" y="1412776"/>
            <a:ext cx="697627" cy="369332"/>
          </a:xfrm>
          <a:prstGeom prst="rect">
            <a:avLst/>
          </a:prstGeom>
          <a:noFill/>
        </p:spPr>
        <p:txBody>
          <a:bodyPr wrap="none" rtlCol="0">
            <a:spAutoFit/>
          </a:bodyPr>
          <a:lstStyle/>
          <a:p>
            <a:pPr algn="l"/>
            <a:r>
              <a:rPr lang="en-AU" sz="1800" b="1" dirty="0">
                <a:solidFill>
                  <a:schemeClr val="tx2"/>
                </a:solidFill>
              </a:rPr>
              <a:t>2016</a:t>
            </a:r>
          </a:p>
        </p:txBody>
      </p:sp>
      <p:sp>
        <p:nvSpPr>
          <p:cNvPr id="14" name="TextBox 13">
            <a:extLst>
              <a:ext uri="{FF2B5EF4-FFF2-40B4-BE49-F238E27FC236}">
                <a16:creationId xmlns:a16="http://schemas.microsoft.com/office/drawing/2014/main" id="{6935F478-90C9-6F40-A47C-5EBF059C4595}"/>
              </a:ext>
            </a:extLst>
          </p:cNvPr>
          <p:cNvSpPr txBox="1"/>
          <p:nvPr/>
        </p:nvSpPr>
        <p:spPr>
          <a:xfrm>
            <a:off x="1979148" y="3173070"/>
            <a:ext cx="652743" cy="369332"/>
          </a:xfrm>
          <a:prstGeom prst="rect">
            <a:avLst/>
          </a:prstGeom>
          <a:noFill/>
        </p:spPr>
        <p:txBody>
          <a:bodyPr wrap="none" rtlCol="0">
            <a:spAutoFit/>
          </a:bodyPr>
          <a:lstStyle/>
          <a:p>
            <a:pPr algn="l"/>
            <a:r>
              <a:rPr lang="en-AU" sz="1800" dirty="0"/>
              <a:t>+4%</a:t>
            </a:r>
          </a:p>
        </p:txBody>
      </p:sp>
      <p:cxnSp>
        <p:nvCxnSpPr>
          <p:cNvPr id="16" name="Curved Connector 15">
            <a:extLst>
              <a:ext uri="{FF2B5EF4-FFF2-40B4-BE49-F238E27FC236}">
                <a16:creationId xmlns:a16="http://schemas.microsoft.com/office/drawing/2014/main" id="{79FF5A6F-CB95-B74A-A144-B9C97C7AC75D}"/>
              </a:ext>
            </a:extLst>
          </p:cNvPr>
          <p:cNvCxnSpPr>
            <a:cxnSpLocks/>
          </p:cNvCxnSpPr>
          <p:nvPr/>
        </p:nvCxnSpPr>
        <p:spPr bwMode="auto">
          <a:xfrm>
            <a:off x="1979148" y="3573016"/>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22" name="TextBox 21">
            <a:extLst>
              <a:ext uri="{FF2B5EF4-FFF2-40B4-BE49-F238E27FC236}">
                <a16:creationId xmlns:a16="http://schemas.microsoft.com/office/drawing/2014/main" id="{1B589F5B-4F3E-364E-9D95-F0A7B209E8BD}"/>
              </a:ext>
            </a:extLst>
          </p:cNvPr>
          <p:cNvSpPr txBox="1"/>
          <p:nvPr/>
        </p:nvSpPr>
        <p:spPr>
          <a:xfrm>
            <a:off x="5786883" y="2308974"/>
            <a:ext cx="659155" cy="369332"/>
          </a:xfrm>
          <a:prstGeom prst="rect">
            <a:avLst/>
          </a:prstGeom>
          <a:noFill/>
        </p:spPr>
        <p:txBody>
          <a:bodyPr wrap="none" rtlCol="0">
            <a:spAutoFit/>
          </a:bodyPr>
          <a:lstStyle/>
          <a:p>
            <a:pPr algn="l"/>
            <a:r>
              <a:rPr lang="en-AU" sz="1800" dirty="0"/>
              <a:t>- 4%</a:t>
            </a:r>
          </a:p>
        </p:txBody>
      </p:sp>
      <p:cxnSp>
        <p:nvCxnSpPr>
          <p:cNvPr id="23" name="Curved Connector 22">
            <a:extLst>
              <a:ext uri="{FF2B5EF4-FFF2-40B4-BE49-F238E27FC236}">
                <a16:creationId xmlns:a16="http://schemas.microsoft.com/office/drawing/2014/main" id="{3F2DA69A-F97E-4740-9E44-F309FB4FFC0E}"/>
              </a:ext>
            </a:extLst>
          </p:cNvPr>
          <p:cNvCxnSpPr>
            <a:cxnSpLocks/>
          </p:cNvCxnSpPr>
          <p:nvPr/>
        </p:nvCxnSpPr>
        <p:spPr bwMode="auto">
          <a:xfrm>
            <a:off x="5786883" y="2708920"/>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
        <p:nvSpPr>
          <p:cNvPr id="24" name="TextBox 23">
            <a:extLst>
              <a:ext uri="{FF2B5EF4-FFF2-40B4-BE49-F238E27FC236}">
                <a16:creationId xmlns:a16="http://schemas.microsoft.com/office/drawing/2014/main" id="{5BF59D40-563B-AB42-99D2-F16F8FE7ED72}"/>
              </a:ext>
            </a:extLst>
          </p:cNvPr>
          <p:cNvSpPr txBox="1"/>
          <p:nvPr/>
        </p:nvSpPr>
        <p:spPr>
          <a:xfrm>
            <a:off x="7700023" y="836712"/>
            <a:ext cx="659155" cy="369332"/>
          </a:xfrm>
          <a:prstGeom prst="rect">
            <a:avLst/>
          </a:prstGeom>
          <a:noFill/>
        </p:spPr>
        <p:txBody>
          <a:bodyPr wrap="none" rtlCol="0">
            <a:spAutoFit/>
          </a:bodyPr>
          <a:lstStyle/>
          <a:p>
            <a:pPr algn="l"/>
            <a:r>
              <a:rPr lang="en-AU" sz="1800" dirty="0"/>
              <a:t>- 5%</a:t>
            </a:r>
          </a:p>
        </p:txBody>
      </p:sp>
      <p:cxnSp>
        <p:nvCxnSpPr>
          <p:cNvPr id="25" name="Curved Connector 24">
            <a:extLst>
              <a:ext uri="{FF2B5EF4-FFF2-40B4-BE49-F238E27FC236}">
                <a16:creationId xmlns:a16="http://schemas.microsoft.com/office/drawing/2014/main" id="{46F5AB23-BEE2-D74C-B54E-CB63CAB11397}"/>
              </a:ext>
            </a:extLst>
          </p:cNvPr>
          <p:cNvCxnSpPr>
            <a:cxnSpLocks/>
          </p:cNvCxnSpPr>
          <p:nvPr/>
        </p:nvCxnSpPr>
        <p:spPr bwMode="auto">
          <a:xfrm>
            <a:off x="7700023" y="1236658"/>
            <a:ext cx="432048" cy="144016"/>
          </a:xfrm>
          <a:prstGeom prst="curvedConnector3">
            <a:avLst>
              <a:gd name="adj1" fmla="val 93672"/>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4104753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358698528"/>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Dip/Adv. dip,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35730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077072"/>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4941168"/>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342685"/>
            <a:ext cx="1152128"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F6F4F885-6816-2D49-9DE9-92CF1CB199A8}"/>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20" name="TextBox 19">
            <a:extLst>
              <a:ext uri="{FF2B5EF4-FFF2-40B4-BE49-F238E27FC236}">
                <a16:creationId xmlns:a16="http://schemas.microsoft.com/office/drawing/2014/main" id="{A99BA514-390A-1B43-99C4-D46BE7DFBD3A}"/>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28" name="TextBox 27">
            <a:extLst>
              <a:ext uri="{FF2B5EF4-FFF2-40B4-BE49-F238E27FC236}">
                <a16:creationId xmlns:a16="http://schemas.microsoft.com/office/drawing/2014/main" id="{D7D0CBD7-BDF5-C94D-9283-BBA6FE36D720}"/>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29" name="TextBox 28">
            <a:extLst>
              <a:ext uri="{FF2B5EF4-FFF2-40B4-BE49-F238E27FC236}">
                <a16:creationId xmlns:a16="http://schemas.microsoft.com/office/drawing/2014/main" id="{98D7E87C-F923-E945-B6A8-7D5C9216DD59}"/>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367256201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93876432"/>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Detailed</a:t>
            </a:r>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Dip/Adv. dip,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35730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4293096"/>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66229" y="5641809"/>
            <a:ext cx="940276"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83228" y="5266479"/>
            <a:ext cx="1152128"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7" name="TextBox 36">
            <a:extLst>
              <a:ext uri="{FF2B5EF4-FFF2-40B4-BE49-F238E27FC236}">
                <a16:creationId xmlns:a16="http://schemas.microsoft.com/office/drawing/2014/main" id="{D985A5E5-0D90-1544-825E-C00DCE95A2FF}"/>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38" name="TextBox 37">
            <a:extLst>
              <a:ext uri="{FF2B5EF4-FFF2-40B4-BE49-F238E27FC236}">
                <a16:creationId xmlns:a16="http://schemas.microsoft.com/office/drawing/2014/main" id="{97A47156-FC53-4A46-8F7E-314D11323E4B}"/>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39" name="TextBox 38">
            <a:extLst>
              <a:ext uri="{FF2B5EF4-FFF2-40B4-BE49-F238E27FC236}">
                <a16:creationId xmlns:a16="http://schemas.microsoft.com/office/drawing/2014/main" id="{3B667EE3-F805-D24E-8776-6E431BB6DB94}"/>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40" name="TextBox 39">
            <a:extLst>
              <a:ext uri="{FF2B5EF4-FFF2-40B4-BE49-F238E27FC236}">
                <a16:creationId xmlns:a16="http://schemas.microsoft.com/office/drawing/2014/main" id="{41508D09-8683-804B-9DA2-46FCA2AF4225}"/>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
        <p:nvSpPr>
          <p:cNvPr id="19" name="TextBox 18">
            <a:extLst>
              <a:ext uri="{FF2B5EF4-FFF2-40B4-BE49-F238E27FC236}">
                <a16:creationId xmlns:a16="http://schemas.microsoft.com/office/drawing/2014/main" id="{0AE4BCD5-ACD6-0F4D-BAC2-F2BDAA7C4EF1}"/>
              </a:ext>
            </a:extLst>
          </p:cNvPr>
          <p:cNvSpPr txBox="1"/>
          <p:nvPr/>
        </p:nvSpPr>
        <p:spPr>
          <a:xfrm>
            <a:off x="2195736" y="5808026"/>
            <a:ext cx="1152128" cy="498598"/>
          </a:xfrm>
          <a:prstGeom prst="rect">
            <a:avLst/>
          </a:prstGeom>
          <a:noFill/>
        </p:spPr>
        <p:txBody>
          <a:bodyPr wrap="square" lIns="0" tIns="0" rIns="0" bIns="0" rtlCol="0">
            <a:spAutoFit/>
          </a:bodyPr>
          <a:lstStyle/>
          <a:p>
            <a:pPr>
              <a:lnSpc>
                <a:spcPct val="90000"/>
              </a:lnSpc>
            </a:pPr>
            <a:r>
              <a:rPr lang="en-US" sz="1200" dirty="0">
                <a:solidFill>
                  <a:schemeClr val="accent6"/>
                </a:solidFill>
              </a:rPr>
              <a:t>Employed, </a:t>
            </a:r>
          </a:p>
          <a:p>
            <a:pPr>
              <a:lnSpc>
                <a:spcPct val="90000"/>
              </a:lnSpc>
            </a:pPr>
            <a:r>
              <a:rPr lang="en-US" sz="1200" dirty="0">
                <a:solidFill>
                  <a:schemeClr val="accent6"/>
                </a:solidFill>
              </a:rPr>
              <a:t>hours </a:t>
            </a:r>
          </a:p>
          <a:p>
            <a:pPr>
              <a:lnSpc>
                <a:spcPct val="90000"/>
              </a:lnSpc>
            </a:pPr>
            <a:r>
              <a:rPr lang="en-US" sz="1200" dirty="0">
                <a:solidFill>
                  <a:schemeClr val="accent6"/>
                </a:solidFill>
              </a:rPr>
              <a:t>unknown</a:t>
            </a:r>
          </a:p>
        </p:txBody>
      </p:sp>
    </p:spTree>
    <p:extLst>
      <p:ext uri="{BB962C8B-B14F-4D97-AF65-F5344CB8AC3E}">
        <p14:creationId xmlns:p14="http://schemas.microsoft.com/office/powerpoint/2010/main" val="426387990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1449532159"/>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Dip/Adv. dip,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17728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797152"/>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229200"/>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36876"/>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D8392F38-A685-8D45-ABC2-8ABEA7D535E0}"/>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20" name="TextBox 19">
            <a:extLst>
              <a:ext uri="{FF2B5EF4-FFF2-40B4-BE49-F238E27FC236}">
                <a16:creationId xmlns:a16="http://schemas.microsoft.com/office/drawing/2014/main" id="{62BA5D16-23C0-9342-9AB3-51A7717D604B}"/>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28" name="TextBox 27">
            <a:extLst>
              <a:ext uri="{FF2B5EF4-FFF2-40B4-BE49-F238E27FC236}">
                <a16:creationId xmlns:a16="http://schemas.microsoft.com/office/drawing/2014/main" id="{A2F8F325-8AC6-BA48-8C63-A8BA487B204A}"/>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29" name="TextBox 28">
            <a:extLst>
              <a:ext uri="{FF2B5EF4-FFF2-40B4-BE49-F238E27FC236}">
                <a16:creationId xmlns:a16="http://schemas.microsoft.com/office/drawing/2014/main" id="{19E313B3-0E16-E94F-9013-7129EA07F831}"/>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427183295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489772601"/>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Bachelor,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2780928"/>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301208"/>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45224"/>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DBCE4445-845A-D44A-AC51-2201771464EF}"/>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20" name="TextBox 19">
            <a:extLst>
              <a:ext uri="{FF2B5EF4-FFF2-40B4-BE49-F238E27FC236}">
                <a16:creationId xmlns:a16="http://schemas.microsoft.com/office/drawing/2014/main" id="{43D53564-97D6-5643-A3BD-F85981F1DCC7}"/>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28" name="TextBox 27">
            <a:extLst>
              <a:ext uri="{FF2B5EF4-FFF2-40B4-BE49-F238E27FC236}">
                <a16:creationId xmlns:a16="http://schemas.microsoft.com/office/drawing/2014/main" id="{39758425-6C6F-D54D-A8B5-6327836E52F5}"/>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29" name="TextBox 28">
            <a:extLst>
              <a:ext uri="{FF2B5EF4-FFF2-40B4-BE49-F238E27FC236}">
                <a16:creationId xmlns:a16="http://schemas.microsoft.com/office/drawing/2014/main" id="{2FAEF039-6F05-5B45-8781-DC5202A5A950}"/>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Tree>
    <p:extLst>
      <p:ext uri="{BB962C8B-B14F-4D97-AF65-F5344CB8AC3E}">
        <p14:creationId xmlns:p14="http://schemas.microsoft.com/office/powerpoint/2010/main" val="336558013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4088681028"/>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r>
              <a:rPr lang="en-AU" dirty="0"/>
              <a:t>Detailed</a:t>
            </a:r>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Bachelor, women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3573016"/>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50912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4293096"/>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66229" y="5641809"/>
            <a:ext cx="893603"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83228" y="5266479"/>
            <a:ext cx="1152128"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7" name="TextBox 36">
            <a:extLst>
              <a:ext uri="{FF2B5EF4-FFF2-40B4-BE49-F238E27FC236}">
                <a16:creationId xmlns:a16="http://schemas.microsoft.com/office/drawing/2014/main" id="{D985A5E5-0D90-1544-825E-C00DCE95A2FF}"/>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38" name="TextBox 37">
            <a:extLst>
              <a:ext uri="{FF2B5EF4-FFF2-40B4-BE49-F238E27FC236}">
                <a16:creationId xmlns:a16="http://schemas.microsoft.com/office/drawing/2014/main" id="{97A47156-FC53-4A46-8F7E-314D11323E4B}"/>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39" name="TextBox 38">
            <a:extLst>
              <a:ext uri="{FF2B5EF4-FFF2-40B4-BE49-F238E27FC236}">
                <a16:creationId xmlns:a16="http://schemas.microsoft.com/office/drawing/2014/main" id="{3B667EE3-F805-D24E-8776-6E431BB6DB94}"/>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40" name="TextBox 39">
            <a:extLst>
              <a:ext uri="{FF2B5EF4-FFF2-40B4-BE49-F238E27FC236}">
                <a16:creationId xmlns:a16="http://schemas.microsoft.com/office/drawing/2014/main" id="{41508D09-8683-804B-9DA2-46FCA2AF4225}"/>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sp>
        <p:nvSpPr>
          <p:cNvPr id="19" name="TextBox 18">
            <a:extLst>
              <a:ext uri="{FF2B5EF4-FFF2-40B4-BE49-F238E27FC236}">
                <a16:creationId xmlns:a16="http://schemas.microsoft.com/office/drawing/2014/main" id="{0AE4BCD5-ACD6-0F4D-BAC2-F2BDAA7C4EF1}"/>
              </a:ext>
            </a:extLst>
          </p:cNvPr>
          <p:cNvSpPr txBox="1"/>
          <p:nvPr/>
        </p:nvSpPr>
        <p:spPr>
          <a:xfrm>
            <a:off x="2195736" y="5808026"/>
            <a:ext cx="1152128" cy="498598"/>
          </a:xfrm>
          <a:prstGeom prst="rect">
            <a:avLst/>
          </a:prstGeom>
          <a:noFill/>
        </p:spPr>
        <p:txBody>
          <a:bodyPr wrap="square" lIns="0" tIns="0" rIns="0" bIns="0" rtlCol="0">
            <a:spAutoFit/>
          </a:bodyPr>
          <a:lstStyle/>
          <a:p>
            <a:pPr>
              <a:lnSpc>
                <a:spcPct val="90000"/>
              </a:lnSpc>
            </a:pPr>
            <a:r>
              <a:rPr lang="en-US" sz="1200" dirty="0">
                <a:solidFill>
                  <a:schemeClr val="accent6"/>
                </a:solidFill>
              </a:rPr>
              <a:t>Employed, </a:t>
            </a:r>
          </a:p>
          <a:p>
            <a:pPr>
              <a:lnSpc>
                <a:spcPct val="90000"/>
              </a:lnSpc>
            </a:pPr>
            <a:r>
              <a:rPr lang="en-US" sz="1200" dirty="0">
                <a:solidFill>
                  <a:schemeClr val="accent6"/>
                </a:solidFill>
              </a:rPr>
              <a:t>hours </a:t>
            </a:r>
          </a:p>
          <a:p>
            <a:pPr>
              <a:lnSpc>
                <a:spcPct val="90000"/>
              </a:lnSpc>
            </a:pPr>
            <a:r>
              <a:rPr lang="en-US" sz="1200" dirty="0">
                <a:solidFill>
                  <a:schemeClr val="accent6"/>
                </a:solidFill>
              </a:rPr>
              <a:t>unknown</a:t>
            </a:r>
          </a:p>
        </p:txBody>
      </p:sp>
    </p:spTree>
    <p:extLst>
      <p:ext uri="{BB962C8B-B14F-4D97-AF65-F5344CB8AC3E}">
        <p14:creationId xmlns:p14="http://schemas.microsoft.com/office/powerpoint/2010/main" val="296882530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90806033"/>
              </p:ext>
            </p:extLst>
          </p:nvPr>
        </p:nvGraphicFramePr>
        <p:xfrm>
          <a:off x="611188" y="1059359"/>
          <a:ext cx="8017424" cy="53995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dirty="0"/>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r>
              <a:rPr lang="en-AU" dirty="0"/>
              <a:t>Bachelor, men</a:t>
            </a:r>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dirty="0"/>
          </a:p>
        </p:txBody>
      </p:sp>
      <p:sp>
        <p:nvSpPr>
          <p:cNvPr id="2" name="TextBox 1">
            <a:extLst>
              <a:ext uri="{FF2B5EF4-FFF2-40B4-BE49-F238E27FC236}">
                <a16:creationId xmlns:a16="http://schemas.microsoft.com/office/drawing/2014/main" id="{8E9E03FB-6064-8B47-9AB1-5025441E5CA5}"/>
              </a:ext>
            </a:extLst>
          </p:cNvPr>
          <p:cNvSpPr txBox="1"/>
          <p:nvPr/>
        </p:nvSpPr>
        <p:spPr>
          <a:xfrm>
            <a:off x="1205141" y="1196752"/>
            <a:ext cx="774571" cy="369332"/>
          </a:xfrm>
          <a:prstGeom prst="rect">
            <a:avLst/>
          </a:prstGeom>
          <a:noFill/>
        </p:spPr>
        <p:txBody>
          <a:bodyPr wrap="none" rtlCol="0">
            <a:spAutoFit/>
          </a:bodyPr>
          <a:lstStyle/>
          <a:p>
            <a:pPr algn="l"/>
            <a:r>
              <a:rPr lang="en-AU" sz="1800" dirty="0"/>
              <a:t>25-34</a:t>
            </a:r>
          </a:p>
        </p:txBody>
      </p:sp>
      <p:sp>
        <p:nvSpPr>
          <p:cNvPr id="25" name="TextBox 24">
            <a:extLst>
              <a:ext uri="{FF2B5EF4-FFF2-40B4-BE49-F238E27FC236}">
                <a16:creationId xmlns:a16="http://schemas.microsoft.com/office/drawing/2014/main" id="{03F99FA8-7E93-A04C-AD7A-65D441353895}"/>
              </a:ext>
            </a:extLst>
          </p:cNvPr>
          <p:cNvSpPr txBox="1"/>
          <p:nvPr/>
        </p:nvSpPr>
        <p:spPr>
          <a:xfrm>
            <a:off x="3293373" y="1196975"/>
            <a:ext cx="774571" cy="369332"/>
          </a:xfrm>
          <a:prstGeom prst="rect">
            <a:avLst/>
          </a:prstGeom>
          <a:noFill/>
        </p:spPr>
        <p:txBody>
          <a:bodyPr wrap="none" rtlCol="0">
            <a:spAutoFit/>
          </a:bodyPr>
          <a:lstStyle/>
          <a:p>
            <a:pPr algn="l"/>
            <a:r>
              <a:rPr lang="en-AU" sz="1800" dirty="0"/>
              <a:t>35-44</a:t>
            </a:r>
          </a:p>
        </p:txBody>
      </p:sp>
      <p:sp>
        <p:nvSpPr>
          <p:cNvPr id="26" name="TextBox 25">
            <a:extLst>
              <a:ext uri="{FF2B5EF4-FFF2-40B4-BE49-F238E27FC236}">
                <a16:creationId xmlns:a16="http://schemas.microsoft.com/office/drawing/2014/main" id="{4631E028-5741-F748-AC07-C8973F7701DE}"/>
              </a:ext>
            </a:extLst>
          </p:cNvPr>
          <p:cNvSpPr txBox="1"/>
          <p:nvPr/>
        </p:nvSpPr>
        <p:spPr>
          <a:xfrm>
            <a:off x="5381605" y="1196975"/>
            <a:ext cx="774571" cy="369332"/>
          </a:xfrm>
          <a:prstGeom prst="rect">
            <a:avLst/>
          </a:prstGeom>
          <a:noFill/>
        </p:spPr>
        <p:txBody>
          <a:bodyPr wrap="none" rtlCol="0">
            <a:spAutoFit/>
          </a:bodyPr>
          <a:lstStyle/>
          <a:p>
            <a:pPr algn="l"/>
            <a:r>
              <a:rPr lang="en-AU" sz="1800" dirty="0"/>
              <a:t>45-54</a:t>
            </a:r>
          </a:p>
        </p:txBody>
      </p:sp>
      <p:sp>
        <p:nvSpPr>
          <p:cNvPr id="27" name="TextBox 26">
            <a:extLst>
              <a:ext uri="{FF2B5EF4-FFF2-40B4-BE49-F238E27FC236}">
                <a16:creationId xmlns:a16="http://schemas.microsoft.com/office/drawing/2014/main" id="{B431D7F0-9090-7041-A112-A0DD212A3768}"/>
              </a:ext>
            </a:extLst>
          </p:cNvPr>
          <p:cNvSpPr txBox="1"/>
          <p:nvPr/>
        </p:nvSpPr>
        <p:spPr>
          <a:xfrm>
            <a:off x="7469837" y="1202205"/>
            <a:ext cx="774571" cy="369332"/>
          </a:xfrm>
          <a:prstGeom prst="rect">
            <a:avLst/>
          </a:prstGeom>
          <a:noFill/>
        </p:spPr>
        <p:txBody>
          <a:bodyPr wrap="none" rtlCol="0">
            <a:spAutoFit/>
          </a:bodyPr>
          <a:lstStyle/>
          <a:p>
            <a:pPr algn="l"/>
            <a:r>
              <a:rPr lang="en-AU" sz="1800" dirty="0"/>
              <a:t>55-64</a:t>
            </a:r>
          </a:p>
        </p:txBody>
      </p:sp>
      <p:cxnSp>
        <p:nvCxnSpPr>
          <p:cNvPr id="6" name="Straight Connector 5">
            <a:extLst>
              <a:ext uri="{FF2B5EF4-FFF2-40B4-BE49-F238E27FC236}">
                <a16:creationId xmlns:a16="http://schemas.microsoft.com/office/drawing/2014/main" id="{CABF720D-941B-AB48-BEDB-BD5E510D26F5}"/>
              </a:ext>
            </a:extLst>
          </p:cNvPr>
          <p:cNvCxnSpPr>
            <a:cxnSpLocks/>
          </p:cNvCxnSpPr>
          <p:nvPr/>
        </p:nvCxnSpPr>
        <p:spPr bwMode="auto">
          <a:xfrm>
            <a:off x="255577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TextBox 17">
            <a:extLst>
              <a:ext uri="{FF2B5EF4-FFF2-40B4-BE49-F238E27FC236}">
                <a16:creationId xmlns:a16="http://schemas.microsoft.com/office/drawing/2014/main" id="{D2718801-896E-7342-97AC-026BC9C2CD58}"/>
              </a:ext>
            </a:extLst>
          </p:cNvPr>
          <p:cNvSpPr txBox="1"/>
          <p:nvPr/>
        </p:nvSpPr>
        <p:spPr>
          <a:xfrm>
            <a:off x="2195736" y="1556792"/>
            <a:ext cx="720080" cy="333198"/>
          </a:xfrm>
          <a:prstGeom prst="rect">
            <a:avLst/>
          </a:prstGeom>
          <a:solidFill>
            <a:schemeClr val="bg1"/>
          </a:solidFill>
        </p:spPr>
        <p:txBody>
          <a:bodyPr wrap="square" lIns="0" tIns="0" rIns="0" bIns="0" rtlCol="0">
            <a:spAutoFit/>
          </a:bodyPr>
          <a:lstStyle/>
          <a:p>
            <a:pPr>
              <a:lnSpc>
                <a:spcPct val="90000"/>
              </a:lnSpc>
            </a:pPr>
            <a:r>
              <a:rPr lang="en-US" sz="1200" dirty="0">
                <a:solidFill>
                  <a:schemeClr val="tx2"/>
                </a:solidFill>
              </a:rPr>
              <a:t>Employed </a:t>
            </a:r>
          </a:p>
          <a:p>
            <a:pPr>
              <a:lnSpc>
                <a:spcPct val="90000"/>
              </a:lnSpc>
            </a:pPr>
            <a:r>
              <a:rPr lang="en-US" sz="1200" dirty="0">
                <a:solidFill>
                  <a:schemeClr val="tx2"/>
                </a:solidFill>
              </a:rPr>
              <a:t>full-time</a:t>
            </a:r>
          </a:p>
        </p:txBody>
      </p:sp>
      <p:sp>
        <p:nvSpPr>
          <p:cNvPr id="21" name="TextBox 20">
            <a:extLst>
              <a:ext uri="{FF2B5EF4-FFF2-40B4-BE49-F238E27FC236}">
                <a16:creationId xmlns:a16="http://schemas.microsoft.com/office/drawing/2014/main" id="{72CB39B1-A1C6-B643-A456-DCD78ABA2E7F}"/>
              </a:ext>
            </a:extLst>
          </p:cNvPr>
          <p:cNvSpPr txBox="1"/>
          <p:nvPr/>
        </p:nvSpPr>
        <p:spPr>
          <a:xfrm>
            <a:off x="2195736" y="4869160"/>
            <a:ext cx="720080" cy="3323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2"/>
                </a:solidFill>
              </a:rPr>
              <a:t>Employed </a:t>
            </a:r>
          </a:p>
          <a:p>
            <a:pPr>
              <a:lnSpc>
                <a:spcPct val="90000"/>
              </a:lnSpc>
            </a:pPr>
            <a:r>
              <a:rPr lang="en-US" sz="1200" dirty="0">
                <a:solidFill>
                  <a:schemeClr val="accent2"/>
                </a:solidFill>
              </a:rPr>
              <a:t>part-time</a:t>
            </a:r>
          </a:p>
        </p:txBody>
      </p:sp>
      <p:sp>
        <p:nvSpPr>
          <p:cNvPr id="22" name="TextBox 21">
            <a:extLst>
              <a:ext uri="{FF2B5EF4-FFF2-40B4-BE49-F238E27FC236}">
                <a16:creationId xmlns:a16="http://schemas.microsoft.com/office/drawing/2014/main" id="{7E582386-9DC2-3943-8172-54A104F248BD}"/>
              </a:ext>
            </a:extLst>
          </p:cNvPr>
          <p:cNvSpPr txBox="1"/>
          <p:nvPr/>
        </p:nvSpPr>
        <p:spPr>
          <a:xfrm>
            <a:off x="2195736" y="5287372"/>
            <a:ext cx="720080"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NILF</a:t>
            </a:r>
          </a:p>
        </p:txBody>
      </p:sp>
      <p:sp>
        <p:nvSpPr>
          <p:cNvPr id="23" name="TextBox 22">
            <a:extLst>
              <a:ext uri="{FF2B5EF4-FFF2-40B4-BE49-F238E27FC236}">
                <a16:creationId xmlns:a16="http://schemas.microsoft.com/office/drawing/2014/main" id="{00365CB8-E0BB-CF48-8B6C-4642AB8BEB61}"/>
              </a:ext>
            </a:extLst>
          </p:cNvPr>
          <p:cNvSpPr txBox="1"/>
          <p:nvPr/>
        </p:nvSpPr>
        <p:spPr>
          <a:xfrm>
            <a:off x="2195736" y="5805264"/>
            <a:ext cx="868268" cy="166199"/>
          </a:xfrm>
          <a:prstGeom prst="rect">
            <a:avLst/>
          </a:prstGeom>
          <a:solidFill>
            <a:schemeClr val="bg1"/>
          </a:solidFill>
        </p:spPr>
        <p:txBody>
          <a:bodyPr wrap="square" lIns="0" tIns="0" rIns="0" bIns="0" rtlCol="0">
            <a:spAutoFit/>
          </a:bodyPr>
          <a:lstStyle/>
          <a:p>
            <a:pPr>
              <a:lnSpc>
                <a:spcPct val="90000"/>
              </a:lnSpc>
            </a:pPr>
            <a:r>
              <a:rPr lang="en-US" sz="1200" dirty="0">
                <a:solidFill>
                  <a:schemeClr val="accent3"/>
                </a:solidFill>
              </a:rPr>
              <a:t>Unemployed</a:t>
            </a:r>
          </a:p>
        </p:txBody>
      </p:sp>
      <p:sp>
        <p:nvSpPr>
          <p:cNvPr id="24" name="TextBox 23">
            <a:extLst>
              <a:ext uri="{FF2B5EF4-FFF2-40B4-BE49-F238E27FC236}">
                <a16:creationId xmlns:a16="http://schemas.microsoft.com/office/drawing/2014/main" id="{0F0022C9-001B-1B43-AC6E-B8D1CEBA01FF}"/>
              </a:ext>
            </a:extLst>
          </p:cNvPr>
          <p:cNvSpPr txBox="1"/>
          <p:nvPr/>
        </p:nvSpPr>
        <p:spPr>
          <a:xfrm>
            <a:off x="2195736" y="5472865"/>
            <a:ext cx="720080" cy="332399"/>
          </a:xfrm>
          <a:prstGeom prst="rect">
            <a:avLst/>
          </a:prstGeom>
          <a:solidFill>
            <a:schemeClr val="bg1"/>
          </a:solidFill>
        </p:spPr>
        <p:txBody>
          <a:bodyPr wrap="square" lIns="0" tIns="0" rIns="0" bIns="0" rtlCol="0">
            <a:spAutoFit/>
          </a:bodyPr>
          <a:lstStyle/>
          <a:p>
            <a:pPr>
              <a:lnSpc>
                <a:spcPct val="90000"/>
              </a:lnSpc>
            </a:pPr>
            <a:r>
              <a:rPr lang="en-US" sz="1200" dirty="0"/>
              <a:t>Employed, </a:t>
            </a:r>
          </a:p>
          <a:p>
            <a:pPr>
              <a:lnSpc>
                <a:spcPct val="90000"/>
              </a:lnSpc>
            </a:pPr>
            <a:r>
              <a:rPr lang="en-US" sz="1200" dirty="0"/>
              <a:t>away</a:t>
            </a:r>
          </a:p>
        </p:txBody>
      </p:sp>
      <p:cxnSp>
        <p:nvCxnSpPr>
          <p:cNvPr id="31" name="Straight Connector 30">
            <a:extLst>
              <a:ext uri="{FF2B5EF4-FFF2-40B4-BE49-F238E27FC236}">
                <a16:creationId xmlns:a16="http://schemas.microsoft.com/office/drawing/2014/main" id="{209C3767-DA17-3846-8A3E-2F969262C27D}"/>
              </a:ext>
            </a:extLst>
          </p:cNvPr>
          <p:cNvCxnSpPr>
            <a:cxnSpLocks/>
          </p:cNvCxnSpPr>
          <p:nvPr/>
        </p:nvCxnSpPr>
        <p:spPr bwMode="auto">
          <a:xfrm>
            <a:off x="4644008"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Straight Connector 31">
            <a:extLst>
              <a:ext uri="{FF2B5EF4-FFF2-40B4-BE49-F238E27FC236}">
                <a16:creationId xmlns:a16="http://schemas.microsoft.com/office/drawing/2014/main" id="{C53710A9-6F32-D74C-B130-172134CE621B}"/>
              </a:ext>
            </a:extLst>
          </p:cNvPr>
          <p:cNvCxnSpPr>
            <a:cxnSpLocks/>
          </p:cNvCxnSpPr>
          <p:nvPr/>
        </p:nvCxnSpPr>
        <p:spPr bwMode="auto">
          <a:xfrm>
            <a:off x="6876256" y="1196975"/>
            <a:ext cx="0" cy="47744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106459277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1373004992"/>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4022504087"/>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8885" y="5352321"/>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155679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Females</a:t>
            </a:r>
          </a:p>
          <a:p>
            <a:pPr algn="ctr">
              <a:lnSpc>
                <a:spcPct val="90000"/>
              </a:lnSpc>
            </a:pPr>
            <a:r>
              <a:rPr lang="en-US" sz="1400" dirty="0"/>
              <a:t>All ages</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155679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Females</a:t>
            </a:r>
          </a:p>
          <a:p>
            <a:pPr algn="ctr">
              <a:lnSpc>
                <a:spcPct val="90000"/>
              </a:lnSpc>
            </a:pPr>
            <a:r>
              <a:rPr lang="en-US" sz="1400" dirty="0"/>
              <a:t>All ages</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0960" y="5686454"/>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3976176"/>
            <a:ext cx="1152128" cy="166199"/>
          </a:xfrm>
          <a:prstGeom prst="rect">
            <a:avLst/>
          </a:prstGeom>
          <a:noFill/>
        </p:spPr>
        <p:txBody>
          <a:bodyPr wrap="square" lIns="0" tIns="0" rIns="0" bIns="0" rtlCol="0">
            <a:spAutoFit/>
          </a:bodyPr>
          <a:lstStyle/>
          <a:p>
            <a:pPr>
              <a:lnSpc>
                <a:spcPct val="90000"/>
              </a:lnSpc>
            </a:pPr>
            <a:r>
              <a:rPr lang="en-US" sz="1200" dirty="0"/>
              <a:t>Not employed</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0960" y="3462636"/>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8885" y="5495049"/>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5" name="TextBox 24">
            <a:extLst>
              <a:ext uri="{FF2B5EF4-FFF2-40B4-BE49-F238E27FC236}">
                <a16:creationId xmlns:a16="http://schemas.microsoft.com/office/drawing/2014/main" id="{B2BE6394-98F1-6544-AAAA-AA2E2CB9DCE8}"/>
              </a:ext>
            </a:extLst>
          </p:cNvPr>
          <p:cNvSpPr txBox="1"/>
          <p:nvPr/>
        </p:nvSpPr>
        <p:spPr>
          <a:xfrm>
            <a:off x="3990960" y="5855874"/>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Tree>
    <p:extLst>
      <p:ext uri="{BB962C8B-B14F-4D97-AF65-F5344CB8AC3E}">
        <p14:creationId xmlns:p14="http://schemas.microsoft.com/office/powerpoint/2010/main" val="98112334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a:xfrm>
            <a:off x="647699" y="6544780"/>
            <a:ext cx="7681653" cy="307777"/>
          </a:xfrm>
        </p:spPr>
        <p:txBody>
          <a:bodyPr/>
          <a:lstStyle/>
          <a:p>
            <a:endParaRPr lang="en-AU"/>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3638535214"/>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410140607"/>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9" name="TextBox 18">
            <a:extLst>
              <a:ext uri="{FF2B5EF4-FFF2-40B4-BE49-F238E27FC236}">
                <a16:creationId xmlns:a16="http://schemas.microsoft.com/office/drawing/2014/main" id="{A583F904-9776-064B-A94B-92461D321F7F}"/>
              </a:ext>
            </a:extLst>
          </p:cNvPr>
          <p:cNvSpPr txBox="1"/>
          <p:nvPr/>
        </p:nvSpPr>
        <p:spPr>
          <a:xfrm>
            <a:off x="1787541" y="155679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Males</a:t>
            </a:r>
          </a:p>
          <a:p>
            <a:pPr algn="ctr">
              <a:lnSpc>
                <a:spcPct val="90000"/>
              </a:lnSpc>
            </a:pPr>
            <a:r>
              <a:rPr lang="en-US" sz="1400" dirty="0"/>
              <a:t>All ages</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155679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Males</a:t>
            </a:r>
          </a:p>
          <a:p>
            <a:pPr algn="ctr">
              <a:lnSpc>
                <a:spcPct val="90000"/>
              </a:lnSpc>
            </a:pPr>
            <a:r>
              <a:rPr lang="en-US" sz="1400" dirty="0"/>
              <a:t>All ages</a:t>
            </a:r>
          </a:p>
        </p:txBody>
      </p:sp>
      <p:sp>
        <p:nvSpPr>
          <p:cNvPr id="26" name="TextBox 25">
            <a:extLst>
              <a:ext uri="{FF2B5EF4-FFF2-40B4-BE49-F238E27FC236}">
                <a16:creationId xmlns:a16="http://schemas.microsoft.com/office/drawing/2014/main" id="{D74E826D-685E-D949-8E99-8F9ED8A8DFDD}"/>
              </a:ext>
            </a:extLst>
          </p:cNvPr>
          <p:cNvSpPr txBox="1"/>
          <p:nvPr/>
        </p:nvSpPr>
        <p:spPr>
          <a:xfrm>
            <a:off x="3998885" y="5157192"/>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27" name="TextBox 26">
            <a:extLst>
              <a:ext uri="{FF2B5EF4-FFF2-40B4-BE49-F238E27FC236}">
                <a16:creationId xmlns:a16="http://schemas.microsoft.com/office/drawing/2014/main" id="{A05A80A4-F9D7-1F43-87B8-6B8F2004347A}"/>
              </a:ext>
            </a:extLst>
          </p:cNvPr>
          <p:cNvSpPr txBox="1"/>
          <p:nvPr/>
        </p:nvSpPr>
        <p:spPr>
          <a:xfrm>
            <a:off x="3990960" y="5491325"/>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8" name="TextBox 27">
            <a:extLst>
              <a:ext uri="{FF2B5EF4-FFF2-40B4-BE49-F238E27FC236}">
                <a16:creationId xmlns:a16="http://schemas.microsoft.com/office/drawing/2014/main" id="{08A805E6-417C-E541-AC71-ACFA7D9B7290}"/>
              </a:ext>
            </a:extLst>
          </p:cNvPr>
          <p:cNvSpPr txBox="1"/>
          <p:nvPr/>
        </p:nvSpPr>
        <p:spPr>
          <a:xfrm>
            <a:off x="3990960" y="4941168"/>
            <a:ext cx="1152128" cy="166199"/>
          </a:xfrm>
          <a:prstGeom prst="rect">
            <a:avLst/>
          </a:prstGeom>
          <a:noFill/>
        </p:spPr>
        <p:txBody>
          <a:bodyPr wrap="square" lIns="0" tIns="0" rIns="0" bIns="0" rtlCol="0">
            <a:spAutoFit/>
          </a:bodyPr>
          <a:lstStyle/>
          <a:p>
            <a:pPr>
              <a:lnSpc>
                <a:spcPct val="90000"/>
              </a:lnSpc>
            </a:pPr>
            <a:r>
              <a:rPr lang="en-US" sz="1200" dirty="0"/>
              <a:t>Not employed</a:t>
            </a:r>
          </a:p>
        </p:txBody>
      </p:sp>
      <p:sp>
        <p:nvSpPr>
          <p:cNvPr id="29" name="TextBox 28">
            <a:extLst>
              <a:ext uri="{FF2B5EF4-FFF2-40B4-BE49-F238E27FC236}">
                <a16:creationId xmlns:a16="http://schemas.microsoft.com/office/drawing/2014/main" id="{1D52A9B7-9AF1-8C42-B285-65E0125BB718}"/>
              </a:ext>
            </a:extLst>
          </p:cNvPr>
          <p:cNvSpPr txBox="1"/>
          <p:nvPr/>
        </p:nvSpPr>
        <p:spPr>
          <a:xfrm>
            <a:off x="3990960" y="4509120"/>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30" name="TextBox 29">
            <a:extLst>
              <a:ext uri="{FF2B5EF4-FFF2-40B4-BE49-F238E27FC236}">
                <a16:creationId xmlns:a16="http://schemas.microsoft.com/office/drawing/2014/main" id="{C82E8A15-493D-5A43-9AEF-531B511B24CB}"/>
              </a:ext>
            </a:extLst>
          </p:cNvPr>
          <p:cNvSpPr txBox="1"/>
          <p:nvPr/>
        </p:nvSpPr>
        <p:spPr>
          <a:xfrm>
            <a:off x="3998885" y="4342921"/>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31" name="TextBox 30">
            <a:extLst>
              <a:ext uri="{FF2B5EF4-FFF2-40B4-BE49-F238E27FC236}">
                <a16:creationId xmlns:a16="http://schemas.microsoft.com/office/drawing/2014/main" id="{900A55C8-2DAF-E145-BF4F-773D2E43CC0D}"/>
              </a:ext>
            </a:extLst>
          </p:cNvPr>
          <p:cNvSpPr txBox="1"/>
          <p:nvPr/>
        </p:nvSpPr>
        <p:spPr>
          <a:xfrm>
            <a:off x="3990960" y="5322103"/>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Tree>
    <p:extLst>
      <p:ext uri="{BB962C8B-B14F-4D97-AF65-F5344CB8AC3E}">
        <p14:creationId xmlns:p14="http://schemas.microsoft.com/office/powerpoint/2010/main" val="290487434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2657055980"/>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38988542"/>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8885" y="5352321"/>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155679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Females</a:t>
            </a:r>
          </a:p>
          <a:p>
            <a:pPr algn="ctr">
              <a:lnSpc>
                <a:spcPct val="90000"/>
              </a:lnSpc>
            </a:pPr>
            <a:r>
              <a:rPr lang="en-US" sz="1400" dirty="0"/>
              <a:t>25-34</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155679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Females</a:t>
            </a:r>
          </a:p>
          <a:p>
            <a:pPr algn="ctr">
              <a:lnSpc>
                <a:spcPct val="90000"/>
              </a:lnSpc>
            </a:pPr>
            <a:r>
              <a:rPr lang="en-US" sz="1400" dirty="0"/>
              <a:t>25-34</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0960" y="5686454"/>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3976176"/>
            <a:ext cx="1152128" cy="166199"/>
          </a:xfrm>
          <a:prstGeom prst="rect">
            <a:avLst/>
          </a:prstGeom>
          <a:noFill/>
        </p:spPr>
        <p:txBody>
          <a:bodyPr wrap="square" lIns="0" tIns="0" rIns="0" bIns="0" rtlCol="0">
            <a:spAutoFit/>
          </a:bodyPr>
          <a:lstStyle/>
          <a:p>
            <a:pPr>
              <a:lnSpc>
                <a:spcPct val="90000"/>
              </a:lnSpc>
            </a:pPr>
            <a:r>
              <a:rPr lang="en-US" sz="1200" dirty="0"/>
              <a:t>Not employed</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0960" y="3462636"/>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8885" y="5495049"/>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5" name="TextBox 24">
            <a:extLst>
              <a:ext uri="{FF2B5EF4-FFF2-40B4-BE49-F238E27FC236}">
                <a16:creationId xmlns:a16="http://schemas.microsoft.com/office/drawing/2014/main" id="{B2BE6394-98F1-6544-AAAA-AA2E2CB9DCE8}"/>
              </a:ext>
            </a:extLst>
          </p:cNvPr>
          <p:cNvSpPr txBox="1"/>
          <p:nvPr/>
        </p:nvSpPr>
        <p:spPr>
          <a:xfrm>
            <a:off x="3990960" y="5855874"/>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Tree>
    <p:extLst>
      <p:ext uri="{BB962C8B-B14F-4D97-AF65-F5344CB8AC3E}">
        <p14:creationId xmlns:p14="http://schemas.microsoft.com/office/powerpoint/2010/main" val="340390201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861DAE7-C430-A449-A999-FC3B91DF226F}"/>
              </a:ext>
            </a:extLst>
          </p:cNvPr>
          <p:cNvSpPr>
            <a:spLocks noGrp="1"/>
          </p:cNvSpPr>
          <p:nvPr>
            <p:ph type="title"/>
          </p:nvPr>
        </p:nvSpPr>
        <p:spPr/>
        <p:txBody>
          <a:bodyPr/>
          <a:lstStyle/>
          <a:p>
            <a:endParaRPr lang="en-AU"/>
          </a:p>
        </p:txBody>
      </p:sp>
      <p:sp>
        <p:nvSpPr>
          <p:cNvPr id="14" name="Text Placeholder 13">
            <a:extLst>
              <a:ext uri="{FF2B5EF4-FFF2-40B4-BE49-F238E27FC236}">
                <a16:creationId xmlns:a16="http://schemas.microsoft.com/office/drawing/2014/main" id="{C89E7750-9923-2843-8DF3-F57708B15489}"/>
              </a:ext>
            </a:extLst>
          </p:cNvPr>
          <p:cNvSpPr>
            <a:spLocks noGrp="1"/>
          </p:cNvSpPr>
          <p:nvPr>
            <p:ph type="body" sz="quarter" idx="10"/>
          </p:nvPr>
        </p:nvSpPr>
        <p:spPr/>
        <p:txBody>
          <a:bodyPr/>
          <a:lstStyle/>
          <a:p>
            <a:endParaRPr lang="en-AU"/>
          </a:p>
        </p:txBody>
      </p:sp>
      <p:sp>
        <p:nvSpPr>
          <p:cNvPr id="15" name="Text Placeholder 14">
            <a:extLst>
              <a:ext uri="{FF2B5EF4-FFF2-40B4-BE49-F238E27FC236}">
                <a16:creationId xmlns:a16="http://schemas.microsoft.com/office/drawing/2014/main" id="{AE04AA73-FBAC-A34B-A08A-C94BA6C37956}"/>
              </a:ext>
            </a:extLst>
          </p:cNvPr>
          <p:cNvSpPr>
            <a:spLocks noGrp="1"/>
          </p:cNvSpPr>
          <p:nvPr>
            <p:ph type="body" sz="quarter" idx="11"/>
          </p:nvPr>
        </p:nvSpPr>
        <p:spPr/>
        <p:txBody>
          <a:bodyPr/>
          <a:lstStyle/>
          <a:p>
            <a:endParaRPr lang="en-AU"/>
          </a:p>
        </p:txBody>
      </p:sp>
      <p:graphicFrame>
        <p:nvGraphicFramePr>
          <p:cNvPr id="16" name="Chart Placeholder 2">
            <a:extLst>
              <a:ext uri="{FF2B5EF4-FFF2-40B4-BE49-F238E27FC236}">
                <a16:creationId xmlns:a16="http://schemas.microsoft.com/office/drawing/2014/main" id="{A0424D4E-F8E1-C845-A931-AB0EEDC7D26E}"/>
              </a:ext>
            </a:extLst>
          </p:cNvPr>
          <p:cNvGraphicFramePr>
            <a:graphicFrameLocks/>
          </p:cNvGraphicFramePr>
          <p:nvPr>
            <p:extLst>
              <p:ext uri="{D42A27DB-BD31-4B8C-83A1-F6EECF244321}">
                <p14:modId xmlns:p14="http://schemas.microsoft.com/office/powerpoint/2010/main" val="3776293239"/>
              </p:ext>
            </p:extLst>
          </p:nvPr>
        </p:nvGraphicFramePr>
        <p:xfrm>
          <a:off x="4867229" y="1059359"/>
          <a:ext cx="3783112" cy="5399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Placeholder 2">
            <a:extLst>
              <a:ext uri="{FF2B5EF4-FFF2-40B4-BE49-F238E27FC236}">
                <a16:creationId xmlns:a16="http://schemas.microsoft.com/office/drawing/2014/main" id="{7C10CFFD-6950-7041-877D-EEEAE0E476EA}"/>
              </a:ext>
            </a:extLst>
          </p:cNvPr>
          <p:cNvGraphicFramePr>
            <a:graphicFrameLocks/>
          </p:cNvGraphicFramePr>
          <p:nvPr>
            <p:extLst>
              <p:ext uri="{D42A27DB-BD31-4B8C-83A1-F6EECF244321}">
                <p14:modId xmlns:p14="http://schemas.microsoft.com/office/powerpoint/2010/main" val="3727136820"/>
              </p:ext>
            </p:extLst>
          </p:nvPr>
        </p:nvGraphicFramePr>
        <p:xfrm>
          <a:off x="508053" y="1059359"/>
          <a:ext cx="3783112" cy="5399559"/>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D2718801-896E-7342-97AC-026BC9C2CD58}"/>
              </a:ext>
            </a:extLst>
          </p:cNvPr>
          <p:cNvSpPr txBox="1"/>
          <p:nvPr/>
        </p:nvSpPr>
        <p:spPr>
          <a:xfrm>
            <a:off x="3998885" y="5157192"/>
            <a:ext cx="1152128" cy="166199"/>
          </a:xfrm>
          <a:prstGeom prst="rect">
            <a:avLst/>
          </a:prstGeom>
          <a:noFill/>
        </p:spPr>
        <p:txBody>
          <a:bodyPr wrap="square" lIns="0" tIns="0" rIns="0" bIns="0" rtlCol="0">
            <a:spAutoFit/>
          </a:bodyPr>
          <a:lstStyle/>
          <a:p>
            <a:pPr>
              <a:lnSpc>
                <a:spcPct val="90000"/>
              </a:lnSpc>
            </a:pPr>
            <a:r>
              <a:rPr lang="en-US" sz="1200" dirty="0">
                <a:solidFill>
                  <a:schemeClr val="accent3"/>
                </a:solidFill>
              </a:rPr>
              <a:t>Managerial</a:t>
            </a:r>
          </a:p>
        </p:txBody>
      </p:sp>
      <p:sp>
        <p:nvSpPr>
          <p:cNvPr id="19" name="TextBox 18">
            <a:extLst>
              <a:ext uri="{FF2B5EF4-FFF2-40B4-BE49-F238E27FC236}">
                <a16:creationId xmlns:a16="http://schemas.microsoft.com/office/drawing/2014/main" id="{A583F904-9776-064B-A94B-92461D321F7F}"/>
              </a:ext>
            </a:extLst>
          </p:cNvPr>
          <p:cNvSpPr txBox="1"/>
          <p:nvPr/>
        </p:nvSpPr>
        <p:spPr>
          <a:xfrm>
            <a:off x="1787541" y="155679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Year 12</a:t>
            </a:r>
          </a:p>
          <a:p>
            <a:pPr algn="ctr">
              <a:lnSpc>
                <a:spcPct val="90000"/>
              </a:lnSpc>
            </a:pPr>
            <a:r>
              <a:rPr lang="en-US" sz="1400" dirty="0"/>
              <a:t>Males</a:t>
            </a:r>
          </a:p>
          <a:p>
            <a:pPr algn="ctr">
              <a:lnSpc>
                <a:spcPct val="90000"/>
              </a:lnSpc>
            </a:pPr>
            <a:r>
              <a:rPr lang="en-US" sz="1400" dirty="0"/>
              <a:t>25-34</a:t>
            </a:r>
          </a:p>
        </p:txBody>
      </p:sp>
      <p:sp>
        <p:nvSpPr>
          <p:cNvPr id="20" name="TextBox 19">
            <a:extLst>
              <a:ext uri="{FF2B5EF4-FFF2-40B4-BE49-F238E27FC236}">
                <a16:creationId xmlns:a16="http://schemas.microsoft.com/office/drawing/2014/main" id="{32308851-AA70-B04A-A658-7E7BABF55F98}"/>
              </a:ext>
            </a:extLst>
          </p:cNvPr>
          <p:cNvSpPr txBox="1"/>
          <p:nvPr/>
        </p:nvSpPr>
        <p:spPr>
          <a:xfrm>
            <a:off x="6235381" y="1556792"/>
            <a:ext cx="1224136" cy="581698"/>
          </a:xfrm>
          <a:prstGeom prst="rect">
            <a:avLst/>
          </a:prstGeom>
          <a:solidFill>
            <a:schemeClr val="bg1"/>
          </a:solidFill>
        </p:spPr>
        <p:txBody>
          <a:bodyPr wrap="square" lIns="0" tIns="0" rIns="0" bIns="0" rtlCol="0">
            <a:spAutoFit/>
          </a:bodyPr>
          <a:lstStyle/>
          <a:p>
            <a:pPr algn="ctr">
              <a:lnSpc>
                <a:spcPct val="90000"/>
              </a:lnSpc>
            </a:pPr>
            <a:r>
              <a:rPr lang="en-US" sz="1400" dirty="0"/>
              <a:t>Bachelor</a:t>
            </a:r>
          </a:p>
          <a:p>
            <a:pPr algn="ctr">
              <a:lnSpc>
                <a:spcPct val="90000"/>
              </a:lnSpc>
            </a:pPr>
            <a:r>
              <a:rPr lang="en-US" sz="1400" dirty="0"/>
              <a:t>Males</a:t>
            </a:r>
          </a:p>
          <a:p>
            <a:pPr algn="ctr">
              <a:lnSpc>
                <a:spcPct val="90000"/>
              </a:lnSpc>
            </a:pPr>
            <a:r>
              <a:rPr lang="en-US" sz="1400" dirty="0"/>
              <a:t>25-34</a:t>
            </a:r>
          </a:p>
        </p:txBody>
      </p:sp>
      <p:sp>
        <p:nvSpPr>
          <p:cNvPr id="21" name="TextBox 20">
            <a:extLst>
              <a:ext uri="{FF2B5EF4-FFF2-40B4-BE49-F238E27FC236}">
                <a16:creationId xmlns:a16="http://schemas.microsoft.com/office/drawing/2014/main" id="{72CB39B1-A1C6-B643-A456-DCD78ABA2E7F}"/>
              </a:ext>
            </a:extLst>
          </p:cNvPr>
          <p:cNvSpPr txBox="1"/>
          <p:nvPr/>
        </p:nvSpPr>
        <p:spPr>
          <a:xfrm>
            <a:off x="3990960" y="5491325"/>
            <a:ext cx="1152128" cy="166199"/>
          </a:xfrm>
          <a:prstGeom prst="rect">
            <a:avLst/>
          </a:prstGeom>
          <a:noFill/>
        </p:spPr>
        <p:txBody>
          <a:bodyPr wrap="square" lIns="0" tIns="0" rIns="0" bIns="0" rtlCol="0">
            <a:spAutoFit/>
          </a:bodyPr>
          <a:lstStyle/>
          <a:p>
            <a:pPr>
              <a:lnSpc>
                <a:spcPct val="90000"/>
              </a:lnSpc>
            </a:pPr>
            <a:r>
              <a:rPr lang="en-US" sz="1200" dirty="0">
                <a:solidFill>
                  <a:schemeClr val="accent2"/>
                </a:solidFill>
              </a:rPr>
              <a:t>Professionals</a:t>
            </a:r>
          </a:p>
        </p:txBody>
      </p:sp>
      <p:sp>
        <p:nvSpPr>
          <p:cNvPr id="22" name="TextBox 21">
            <a:extLst>
              <a:ext uri="{FF2B5EF4-FFF2-40B4-BE49-F238E27FC236}">
                <a16:creationId xmlns:a16="http://schemas.microsoft.com/office/drawing/2014/main" id="{7E582386-9DC2-3943-8172-54A104F248BD}"/>
              </a:ext>
            </a:extLst>
          </p:cNvPr>
          <p:cNvSpPr txBox="1"/>
          <p:nvPr/>
        </p:nvSpPr>
        <p:spPr>
          <a:xfrm>
            <a:off x="3990960" y="4941168"/>
            <a:ext cx="1152128" cy="166199"/>
          </a:xfrm>
          <a:prstGeom prst="rect">
            <a:avLst/>
          </a:prstGeom>
          <a:noFill/>
        </p:spPr>
        <p:txBody>
          <a:bodyPr wrap="square" lIns="0" tIns="0" rIns="0" bIns="0" rtlCol="0">
            <a:spAutoFit/>
          </a:bodyPr>
          <a:lstStyle/>
          <a:p>
            <a:pPr>
              <a:lnSpc>
                <a:spcPct val="90000"/>
              </a:lnSpc>
            </a:pPr>
            <a:r>
              <a:rPr lang="en-US" sz="1200" dirty="0"/>
              <a:t>Not employed</a:t>
            </a:r>
          </a:p>
        </p:txBody>
      </p:sp>
      <p:sp>
        <p:nvSpPr>
          <p:cNvPr id="23" name="TextBox 22">
            <a:extLst>
              <a:ext uri="{FF2B5EF4-FFF2-40B4-BE49-F238E27FC236}">
                <a16:creationId xmlns:a16="http://schemas.microsoft.com/office/drawing/2014/main" id="{00365CB8-E0BB-CF48-8B6C-4642AB8BEB61}"/>
              </a:ext>
            </a:extLst>
          </p:cNvPr>
          <p:cNvSpPr txBox="1"/>
          <p:nvPr/>
        </p:nvSpPr>
        <p:spPr>
          <a:xfrm>
            <a:off x="3990960" y="4509120"/>
            <a:ext cx="1152128" cy="332399"/>
          </a:xfrm>
          <a:prstGeom prst="rect">
            <a:avLst/>
          </a:prstGeom>
          <a:noFill/>
        </p:spPr>
        <p:txBody>
          <a:bodyPr wrap="square" lIns="0" tIns="0" rIns="0" bIns="0" rtlCol="0">
            <a:spAutoFit/>
          </a:bodyPr>
          <a:lstStyle/>
          <a:p>
            <a:pPr>
              <a:lnSpc>
                <a:spcPct val="90000"/>
              </a:lnSpc>
            </a:pPr>
            <a:r>
              <a:rPr lang="en-US" sz="1200" dirty="0">
                <a:solidFill>
                  <a:schemeClr val="tx2"/>
                </a:solidFill>
              </a:rPr>
              <a:t>Sales &amp; </a:t>
            </a:r>
          </a:p>
          <a:p>
            <a:pPr>
              <a:lnSpc>
                <a:spcPct val="90000"/>
              </a:lnSpc>
            </a:pPr>
            <a:r>
              <a:rPr lang="en-US" sz="1200" dirty="0">
                <a:solidFill>
                  <a:schemeClr val="tx2"/>
                </a:solidFill>
              </a:rPr>
              <a:t>services</a:t>
            </a:r>
          </a:p>
        </p:txBody>
      </p:sp>
      <p:sp>
        <p:nvSpPr>
          <p:cNvPr id="24" name="TextBox 23">
            <a:extLst>
              <a:ext uri="{FF2B5EF4-FFF2-40B4-BE49-F238E27FC236}">
                <a16:creationId xmlns:a16="http://schemas.microsoft.com/office/drawing/2014/main" id="{0F0022C9-001B-1B43-AC6E-B8D1CEBA01FF}"/>
              </a:ext>
            </a:extLst>
          </p:cNvPr>
          <p:cNvSpPr txBox="1"/>
          <p:nvPr/>
        </p:nvSpPr>
        <p:spPr>
          <a:xfrm>
            <a:off x="3998885" y="4342921"/>
            <a:ext cx="1152128" cy="166199"/>
          </a:xfrm>
          <a:prstGeom prst="rect">
            <a:avLst/>
          </a:prstGeom>
          <a:noFill/>
        </p:spPr>
        <p:txBody>
          <a:bodyPr wrap="square" lIns="0" tIns="0" rIns="0" bIns="0" rtlCol="0">
            <a:spAutoFit/>
          </a:bodyPr>
          <a:lstStyle/>
          <a:p>
            <a:pPr>
              <a:lnSpc>
                <a:spcPct val="90000"/>
              </a:lnSpc>
            </a:pPr>
            <a:r>
              <a:rPr lang="en-US" sz="1200" dirty="0" err="1">
                <a:solidFill>
                  <a:schemeClr val="bg2"/>
                </a:solidFill>
              </a:rPr>
              <a:t>Labourers</a:t>
            </a:r>
            <a:endParaRPr lang="en-US" sz="1200" dirty="0">
              <a:solidFill>
                <a:schemeClr val="bg2"/>
              </a:solidFill>
            </a:endParaRPr>
          </a:p>
        </p:txBody>
      </p:sp>
      <p:sp>
        <p:nvSpPr>
          <p:cNvPr id="25" name="TextBox 24">
            <a:extLst>
              <a:ext uri="{FF2B5EF4-FFF2-40B4-BE49-F238E27FC236}">
                <a16:creationId xmlns:a16="http://schemas.microsoft.com/office/drawing/2014/main" id="{B2BE6394-98F1-6544-AAAA-AA2E2CB9DCE8}"/>
              </a:ext>
            </a:extLst>
          </p:cNvPr>
          <p:cNvSpPr txBox="1"/>
          <p:nvPr/>
        </p:nvSpPr>
        <p:spPr>
          <a:xfrm>
            <a:off x="3990960" y="5322103"/>
            <a:ext cx="1152128" cy="166199"/>
          </a:xfrm>
          <a:prstGeom prst="rect">
            <a:avLst/>
          </a:prstGeom>
          <a:noFill/>
        </p:spPr>
        <p:txBody>
          <a:bodyPr wrap="square" lIns="0" tIns="0" rIns="0" bIns="0" rtlCol="0">
            <a:spAutoFit/>
          </a:bodyPr>
          <a:lstStyle/>
          <a:p>
            <a:pPr>
              <a:lnSpc>
                <a:spcPct val="90000"/>
              </a:lnSpc>
            </a:pPr>
            <a:r>
              <a:rPr lang="en-US" sz="1200" dirty="0">
                <a:solidFill>
                  <a:schemeClr val="accent1"/>
                </a:solidFill>
              </a:rPr>
              <a:t>Tech &amp; trades</a:t>
            </a:r>
          </a:p>
        </p:txBody>
      </p:sp>
    </p:spTree>
    <p:extLst>
      <p:ext uri="{BB962C8B-B14F-4D97-AF65-F5344CB8AC3E}">
        <p14:creationId xmlns:p14="http://schemas.microsoft.com/office/powerpoint/2010/main" val="1265359540"/>
      </p:ext>
    </p:extLst>
  </p:cSld>
  <p:clrMapOvr>
    <a:masterClrMapping/>
  </p:clrMapOvr>
</p:sld>
</file>

<file path=ppt/theme/theme1.xml><?xml version="1.0" encoding="utf-8"?>
<a:theme xmlns:a="http://schemas.openxmlformats.org/drawingml/2006/main" name="Charts for overheads">
  <a:themeElements>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cap="flat" cmpd="sng" algn="ctr">
          <a:solidFill>
            <a:schemeClr val="tx1"/>
          </a:solid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1600" b="0" i="0" u="none" strike="noStrike" cap="none" normalizeH="0" baseline="0" dirty="0" smtClean="0">
            <a:ln>
              <a:noFill/>
            </a:ln>
            <a:solidFill>
              <a:schemeClr val="tx1"/>
            </a:solidFill>
            <a:effectLst/>
            <a:latin typeface="Arial" charset="0"/>
            <a:ea typeface="ＭＳ Ｐゴシック"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lnDef>
    <a:txDef>
      <a:spPr>
        <a:noFill/>
      </a:spPr>
      <a:bodyPr wrap="none" rtlCol="0">
        <a:spAutoFit/>
      </a:bodyPr>
      <a:lstStyle>
        <a:defPPr algn="l">
          <a:defRPr sz="1800" dirty="0"/>
        </a:defPPr>
      </a:lstStyle>
    </a:txDef>
  </a:objectDefaults>
  <a:extraClrSchemeLst>
    <a:extraClrScheme>
      <a:clrScheme name="Blank Presentation 1">
        <a:dk1>
          <a:srgbClr val="000000"/>
        </a:dk1>
        <a:lt1>
          <a:srgbClr val="FFFFFF"/>
        </a:lt1>
        <a:dk2>
          <a:srgbClr val="621214"/>
        </a:dk2>
        <a:lt2>
          <a:srgbClr val="A02226"/>
        </a:lt2>
        <a:accent1>
          <a:srgbClr val="FFE07F"/>
        </a:accent1>
        <a:accent2>
          <a:srgbClr val="FFC35A"/>
        </a:accent2>
        <a:accent3>
          <a:srgbClr val="FFFFFF"/>
        </a:accent3>
        <a:accent4>
          <a:srgbClr val="000000"/>
        </a:accent4>
        <a:accent5>
          <a:srgbClr val="FFEDC0"/>
        </a:accent5>
        <a:accent6>
          <a:srgbClr val="E7B051"/>
        </a:accent6>
        <a:hlink>
          <a:srgbClr val="F68B33"/>
        </a:hlink>
        <a:folHlink>
          <a:srgbClr val="D4582A"/>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9" id="{5F9EE825-DEE8-4B49-AF71-87A82C548CA5}" vid="{7AB769AB-85EB-4EBB-8114-37978F00FE7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Charts for presentations</Template>
  <TotalTime>52350</TotalTime>
  <Words>13449</Words>
  <Application>Microsoft Macintosh PowerPoint</Application>
  <PresentationFormat>On-screen Show (4:3)</PresentationFormat>
  <Paragraphs>2817</Paragraphs>
  <Slides>166</Slides>
  <Notes>155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166</vt:i4>
      </vt:variant>
    </vt:vector>
  </HeadingPairs>
  <TitlesOfParts>
    <vt:vector size="169" baseType="lpstr">
      <vt:lpstr>ＭＳ Ｐゴシック</vt:lpstr>
      <vt:lpstr>Arial</vt:lpstr>
      <vt:lpstr>Charts for overheads</vt:lpstr>
      <vt:lpstr>PowerPoint Presentation</vt:lpstr>
      <vt:lpstr>PowerPoint Presentation</vt:lpstr>
      <vt:lpstr>PowerPoint Presentation</vt:lpstr>
      <vt:lpstr>  </vt:lpstr>
      <vt:lpstr>PowerPoint Presentation</vt:lpstr>
      <vt:lpstr>Female graduates</vt:lpstr>
      <vt:lpstr>Graduate premiums</vt:lpstr>
      <vt:lpstr>Gross income rose for women. Income fell between 2011 and 2016 for both male graduates and school leavers although the drop was bigger for graduates</vt:lpstr>
      <vt:lpstr>Similar to lifetime earnings, gross earnings also grew for younger women. The drop in earnings for men is more prominent in the younger cohort</vt:lpstr>
      <vt:lpstr>Earnings premiums for both men and women fell between 2011 and 2016 although men saw a large reduction</vt:lpstr>
      <vt:lpstr>A similar story for net lifetime income</vt:lpstr>
      <vt:lpstr>PowerPoint Presentation</vt:lpstr>
      <vt:lpstr>A similar story for net lifetime income</vt:lpstr>
      <vt:lpstr>A similar story for net lifetime income</vt:lpstr>
      <vt:lpstr>A similar story for net income</vt:lpstr>
      <vt:lpstr>Similar story for net premium</vt:lpstr>
      <vt:lpstr>The younger the graduate the lower the growth between 2011 and 2016</vt:lpstr>
      <vt:lpstr>The younger the graduate the lower the growth between 2011 and 2016</vt:lpstr>
      <vt:lpstr>Late-career male school leavers saw a growth in earnings but not the early or mid-career men. Female school leavers did well across the board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Women</vt:lpstr>
      <vt:lpstr>Men</vt:lpstr>
      <vt:lpstr>PowerPoint Presentation</vt:lpstr>
      <vt:lpstr>Age groups affected by pension and super changes between 2006 and 2011</vt:lpstr>
      <vt:lpstr>Men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Women</vt:lpstr>
      <vt:lpstr>Men</vt:lpstr>
      <vt:lpstr>PowerPoint Presentation</vt:lpstr>
      <vt:lpstr>PowerPoint Presentation</vt:lpstr>
      <vt:lpstr>Late career</vt:lpstr>
      <vt:lpstr>PowerPoint Presentation</vt:lpstr>
      <vt:lpstr>PowerPoint Presentation</vt:lpstr>
      <vt:lpstr>PowerPoint Presentation</vt:lpstr>
      <vt:lpstr>Bachelor early and mid career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Detailed</vt:lpstr>
      <vt:lpstr>PowerPoint Presentation</vt:lpstr>
      <vt:lpstr>Detailed</vt:lpstr>
      <vt:lpstr>PowerPoint Presentation</vt:lpstr>
      <vt:lpstr>Detailed</vt:lpstr>
      <vt:lpstr>PowerPoint Presentation</vt:lpstr>
      <vt:lpstr>Detailed</vt:lpstr>
      <vt:lpstr>PowerPoint Presentation</vt:lpstr>
      <vt:lpstr>Detailed</vt:lpstr>
      <vt:lpstr>PowerPoint Presentation</vt:lpstr>
      <vt:lpstr>Detailed</vt:lpstr>
      <vt:lpstr>PowerPoint Presentation</vt:lpstr>
      <vt:lpstr>PowerPoint Presentation</vt:lpstr>
      <vt:lpstr>PowerPoint Presentation</vt:lpstr>
      <vt:lpstr>Detailed</vt:lpstr>
      <vt:lpstr>PowerPoint Presentation</vt:lpstr>
      <vt:lpstr>PowerPoint Presentation</vt:lpstr>
      <vt:lpstr>Detailed</vt:lpstr>
      <vt:lpstr>PowerPoint Presentation</vt:lpstr>
      <vt:lpstr>PowerPoint Presentation</vt:lpstr>
      <vt:lpstr>Detailed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Women are less likely to have kids and have them later</vt:lpstr>
      <vt:lpstr>Women are less likely to have kids and have them later</vt:lpstr>
      <vt:lpstr>Single parents</vt:lpstr>
      <vt:lpstr>Who study? Longitudinal census is not that reliable</vt:lpstr>
      <vt:lpstr>Paid maternity leave entitlement (from employer) grew even before the introduction of the national scheme – various publications</vt:lpstr>
      <vt:lpstr>Paid maternity leave entitlement (from employer) grew even before the introduction of the national scheme – various publications</vt:lpstr>
      <vt:lpstr>Mothers and work </vt:lpstr>
      <vt:lpstr>Women with children taking leave but remained employed or away are more likely to return to work then those who left the workforce or NILF</vt:lpstr>
      <vt:lpstr>Mothers returning to work </vt:lpstr>
      <vt:lpstr>Mothers and work </vt:lpstr>
      <vt:lpstr>Women who were away from work (with known hours – none) are likely to be on maternity leave.</vt:lpstr>
      <vt:lpstr>Women who were away from work (with known hours – none) are likely to be on maternity leave.</vt:lpstr>
      <vt:lpstr>PowerPoint Presentation</vt:lpstr>
      <vt:lpstr>PowerPoint Presentation</vt:lpstr>
      <vt:lpstr>PowerPoint Presentation</vt:lpstr>
      <vt:lpstr>PowerPoint Presentation</vt:lpstr>
      <vt:lpstr>Maternity policy changes</vt:lpstr>
      <vt:lpstr>PowerPoint Presentation</vt:lpstr>
      <vt:lpstr>PowerPoint Presentation</vt:lpstr>
      <vt:lpstr>Median age of first time mothers over time from AIHW</vt:lpstr>
      <vt:lpstr>PowerPoint Presentation</vt:lpstr>
      <vt:lpstr>PowerPoint Presentation</vt:lpstr>
      <vt:lpstr>PowerPoint Presentation</vt:lpstr>
      <vt:lpstr>Professional, scientific and tech industries had marginally higher wage growth prior to 2013. Since then education and health have seen higher wage growth.</vt:lpstr>
      <vt:lpstr>Messy WPI</vt:lpstr>
      <vt:lpstr>PowerPoint Presentation</vt:lpstr>
      <vt:lpstr>PowerPoint Presentation</vt:lpstr>
      <vt:lpstr>Growth between 2006 and 2016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lpstr> </vt:lpstr>
      <vt:lpstr> </vt:lpstr>
      <vt:lpstr> </vt:lpstr>
      <vt:lpstr>Most women in other health did rehabilitation. Not many men did other health. Those who did tended to have done ‘human movement’</vt:lpstr>
      <vt:lpstr>Students in Census sample 2016</vt:lpstr>
      <vt:lpstr>Students in Census sample 2016</vt:lpstr>
      <vt:lpstr>PowerPoint Presentation</vt:lpstr>
      <vt:lpstr>PowerPoint Presentation</vt:lpstr>
      <vt:lpstr>Studying</vt:lpstr>
      <vt:lpstr>PowerPoint Presentation</vt:lpstr>
      <vt:lpstr>PowerPoint Presentation</vt:lpstr>
      <vt:lpstr>Old</vt:lpstr>
      <vt:lpstr>Gross income spread, male</vt:lpstr>
      <vt:lpstr>PowerPoint Presentation</vt:lpstr>
      <vt:lpstr>Graduate Premiums</vt:lpstr>
    </vt:vector>
  </TitlesOfParts>
  <Company>The University of Melbourne</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Charts for presentations</dc:title>
  <dc:creator>James Ha</dc:creator>
  <cp:lastModifiedBy>William Mackey</cp:lastModifiedBy>
  <cp:revision>568</cp:revision>
  <cp:lastPrinted>2018-07-24T08:38:11Z</cp:lastPrinted>
  <dcterms:created xsi:type="dcterms:W3CDTF">2018-02-05T23:43:45Z</dcterms:created>
  <dcterms:modified xsi:type="dcterms:W3CDTF">2018-08-03T03:31:30Z</dcterms:modified>
</cp:coreProperties>
</file>